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 varScale="1">
        <p:scale>
          <a:sx n="87" d="100"/>
          <a:sy n="87" d="100"/>
        </p:scale>
        <p:origin x="66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26628-53E7-A648-96CB-28690D9B5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2BFEF1-4067-374C-8D10-F993979B3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B828A2-CE53-8044-BB54-4D7E5C1B5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1D62B-9EBE-6545-8A0C-465B59AD6B07}" type="datetimeFigureOut">
              <a:rPr kumimoji="1" lang="zh-CN" altLang="en-US" smtClean="0"/>
              <a:t>2018/9/7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1904E1-AE08-4C4E-939D-9F2E759C8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6EF9C1-E24C-C344-AED8-17E01FBA9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6D5F-5DD0-1E45-92C3-E01C41C5D2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782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7CCBB-C0D0-F246-B3E2-8526F8852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5AEC48-1061-784B-83EE-73E72D1CB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0AD851-DFA7-2A42-8D90-534A63906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1D62B-9EBE-6545-8A0C-465B59AD6B07}" type="datetimeFigureOut">
              <a:rPr kumimoji="1" lang="zh-CN" altLang="en-US" smtClean="0"/>
              <a:t>2018/9/7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DF070F-4F99-7541-A17E-53ABCBD73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D22AA8-1A0A-0445-9890-63B605B2B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6D5F-5DD0-1E45-92C3-E01C41C5D2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1346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B7C72B-D493-D744-83F9-6931E49B70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AAF8EE-5062-1B41-B015-B7A20947C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EC7460-CAA3-E34B-ACC6-0218F8D88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1D62B-9EBE-6545-8A0C-465B59AD6B07}" type="datetimeFigureOut">
              <a:rPr kumimoji="1" lang="zh-CN" altLang="en-US" smtClean="0"/>
              <a:t>2018/9/7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E767EC-5E23-F84A-8C7D-F9CAC15F3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D89E44-1B4A-334F-A942-B8AA92CBB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6D5F-5DD0-1E45-92C3-E01C41C5D2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779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42D15F-158A-0741-B1A5-4B0023F9B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45423F-DAB8-B347-886C-1E82ED947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75EA88-27E0-6D4D-9BD4-CED6E57B6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1D62B-9EBE-6545-8A0C-465B59AD6B07}" type="datetimeFigureOut">
              <a:rPr kumimoji="1" lang="zh-CN" altLang="en-US" smtClean="0"/>
              <a:t>2018/9/7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702014-44A9-B043-9C06-3D7925549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4A1F7D-C128-9C4B-B161-AE8300A46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6D5F-5DD0-1E45-92C3-E01C41C5D2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6842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6B71AE-A9E9-CD40-8476-CEB185384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1E8195-EB00-5848-860E-A8CF99DE4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3991BD-499A-6A41-AE18-BA3636C5A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1D62B-9EBE-6545-8A0C-465B59AD6B07}" type="datetimeFigureOut">
              <a:rPr kumimoji="1" lang="zh-CN" altLang="en-US" smtClean="0"/>
              <a:t>2018/9/7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336AAE-EDF6-E74F-9DCC-F1C3304DC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5DC1B1-B160-5842-967C-55B32913B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6D5F-5DD0-1E45-92C3-E01C41C5D2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00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3C3DA-0D53-2C4C-B229-0BAD3BA12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BF0D5E-BBEE-A549-9393-A3E4E1601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FF33FB-C1E0-A74C-BC3D-80B7656FB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ED0E6A-CCAF-6B40-96F4-1F36B0C8F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1D62B-9EBE-6545-8A0C-465B59AD6B07}" type="datetimeFigureOut">
              <a:rPr kumimoji="1" lang="zh-CN" altLang="en-US" smtClean="0"/>
              <a:t>2018/9/7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5B425A-854B-CC40-9B3A-B2EB17F54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A3CF8A-EAD0-2F42-9E93-7DC7AB472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6D5F-5DD0-1E45-92C3-E01C41C5D2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7017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DD76F3-F6CE-D34C-9868-3067CB8EF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9F0334-52CE-BB46-B4EC-30A65B588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EF7715-4650-4D43-957B-3BE0FAD23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3EAC872-AD7E-534F-BC51-4578FBCC4B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DEEFED-FE71-E740-B5A7-D134D3DC1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6D37E5-BF7B-154E-A957-87ABC547E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1D62B-9EBE-6545-8A0C-465B59AD6B07}" type="datetimeFigureOut">
              <a:rPr kumimoji="1" lang="zh-CN" altLang="en-US" smtClean="0"/>
              <a:t>2018/9/7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6AB91A-F190-344D-8F94-70FB09BB1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801E9E3-9403-D54F-AD3D-9EFB8EF0D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6D5F-5DD0-1E45-92C3-E01C41C5D2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713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6A806-1252-9B4F-86FB-1691A3B97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D9FEC6-3BBC-7149-BCC9-447AF4C1E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1D62B-9EBE-6545-8A0C-465B59AD6B07}" type="datetimeFigureOut">
              <a:rPr kumimoji="1" lang="zh-CN" altLang="en-US" smtClean="0"/>
              <a:t>2018/9/7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BDF6A4-ADE1-4E41-83EA-AD0F773D5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D57E97-9F0F-6240-8108-CD7E3CC62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6D5F-5DD0-1E45-92C3-E01C41C5D2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728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C8A5DA-E43A-4842-B5A4-66B035790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1D62B-9EBE-6545-8A0C-465B59AD6B07}" type="datetimeFigureOut">
              <a:rPr kumimoji="1" lang="zh-CN" altLang="en-US" smtClean="0"/>
              <a:t>2018/9/7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EB29FA-13C6-8C4D-841B-6CA46DD52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2095D7-5C8E-A94E-AA15-81CD2B958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6D5F-5DD0-1E45-92C3-E01C41C5D2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304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9B6D0A-58D0-3643-9E4D-770EB51D0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470E30-D049-FC4A-8D4F-5285BD083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D7E6B3-CEE6-9B49-BA20-BE8F12A09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45DD30-467C-EE41-A640-BDF2A6C91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1D62B-9EBE-6545-8A0C-465B59AD6B07}" type="datetimeFigureOut">
              <a:rPr kumimoji="1" lang="zh-CN" altLang="en-US" smtClean="0"/>
              <a:t>2018/9/7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E288F2-15FD-9E46-9CF4-D9EAF0DC7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36BDB9-322C-BA49-A70B-30260010E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6D5F-5DD0-1E45-92C3-E01C41C5D2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1691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602267-A7DE-E140-BB59-0EEA13D5D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F09F20-C3A8-DD42-A773-2A2E28119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51A65D-39B4-BD4F-93CE-16D6046CB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73B51C-9F8B-4E4E-AC0A-E5C33C583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1D62B-9EBE-6545-8A0C-465B59AD6B07}" type="datetimeFigureOut">
              <a:rPr kumimoji="1" lang="zh-CN" altLang="en-US" smtClean="0"/>
              <a:t>2018/9/7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8DF244-059A-F04E-A918-3F7D3BF49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B35BAE-2D27-364D-9ABB-E8EA85502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6D5F-5DD0-1E45-92C3-E01C41C5D2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3046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98C8E8-E4B8-3441-91F9-125AAB7CD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671442-4E6D-B144-951E-B4073D483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D21032-DD59-5847-8CB8-7C372C1D9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1D62B-9EBE-6545-8A0C-465B59AD6B07}" type="datetimeFigureOut">
              <a:rPr kumimoji="1" lang="zh-CN" altLang="en-US" smtClean="0"/>
              <a:t>2018/9/7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E289D6-3FFA-AE4C-9687-EE7ECB0824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0F5CE2-DFE2-974F-BC3B-F1386FA05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C6D5F-5DD0-1E45-92C3-E01C41C5D2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752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6C763-F17F-3948-AD6A-68778FEAF2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阿里工作总结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7B536D-FD25-1641-997F-7F761388D4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林琛</a:t>
            </a:r>
          </a:p>
        </p:txBody>
      </p:sp>
    </p:spTree>
    <p:extLst>
      <p:ext uri="{BB962C8B-B14F-4D97-AF65-F5344CB8AC3E}">
        <p14:creationId xmlns:p14="http://schemas.microsoft.com/office/powerpoint/2010/main" val="138462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AB2EF3-91F0-6143-B9AF-FD6AEBE80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9D7C85-C454-9949-971D-4DCDC1E5E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已完成工作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基于非补偿决策策略的推荐系统</a:t>
            </a:r>
            <a:endParaRPr kumimoji="1" lang="en-US" altLang="zh-CN" dirty="0"/>
          </a:p>
          <a:p>
            <a:r>
              <a:rPr kumimoji="1" lang="zh-CN" altLang="en-US" dirty="0"/>
              <a:t>进展中工作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场景相关的可解释推荐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用户意图分析与识别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2218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4FD86-A9B5-4714-BEE5-5C537E531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基于非补偿决策策略的推荐系统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449ACA-D529-4D78-B648-CC83A1AE66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传统的矩阵分解技术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6BDF8BF-E47D-440A-9DDD-447976CEEB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sz="2300" dirty="0"/>
              <a:t>总体评价基于对产品各方面的打分加权和</a:t>
            </a:r>
            <a:endParaRPr lang="en-US" altLang="zh-CN" sz="2300" dirty="0"/>
          </a:p>
          <a:p>
            <a:r>
              <a:rPr lang="en-US" altLang="zh-CN" sz="2300" dirty="0"/>
              <a:t> </a:t>
            </a:r>
            <a:r>
              <a:rPr lang="zh-CN" altLang="en-US" sz="2300" dirty="0"/>
              <a:t>属于补偿策略：表现好的方面“补偿”表现差的方面</a:t>
            </a:r>
            <a:endParaRPr lang="en-US" altLang="zh-CN" sz="2300" dirty="0"/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4B1BB9E-B9C9-4A8B-99BF-36167B2FF2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我们的工作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FAC9BFC-DB05-4049-88B2-7F4297D502D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sz="2300" dirty="0"/>
              <a:t>购物心理学发现用户更多采用非补偿策略</a:t>
            </a:r>
            <a:endParaRPr lang="en-US" altLang="zh-CN" sz="2300" dirty="0"/>
          </a:p>
          <a:p>
            <a:r>
              <a:rPr lang="zh-CN" altLang="en-US" sz="2300" dirty="0"/>
              <a:t>提出了一个基于非补偿模型的通用框架，实验证明该框架能提升不同的现有系统推荐性能，包括评分和排序模型</a:t>
            </a:r>
            <a:endParaRPr lang="en-US" altLang="zh-CN" sz="2300" dirty="0"/>
          </a:p>
          <a:p>
            <a:endParaRPr lang="zh-CN" altLang="en-US" dirty="0"/>
          </a:p>
        </p:txBody>
      </p:sp>
      <p:sp>
        <p:nvSpPr>
          <p:cNvPr id="8" name="TextBox 22">
            <a:extLst>
              <a:ext uri="{FF2B5EF4-FFF2-40B4-BE49-F238E27FC236}">
                <a16:creationId xmlns:a16="http://schemas.microsoft.com/office/drawing/2014/main" id="{E27FFA6A-655F-4B8E-A871-602CAABC2287}"/>
              </a:ext>
            </a:extLst>
          </p:cNvPr>
          <p:cNvSpPr txBox="1"/>
          <p:nvPr/>
        </p:nvSpPr>
        <p:spPr>
          <a:xfrm>
            <a:off x="84695" y="3802615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preference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3DD2680-E3C0-465A-A119-024C012864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084707"/>
              </p:ext>
            </p:extLst>
          </p:nvPr>
        </p:nvGraphicFramePr>
        <p:xfrm>
          <a:off x="1072927" y="4209067"/>
          <a:ext cx="4534185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8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4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98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9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phone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camera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Battery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pixel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圆角矩形 26">
            <a:extLst>
              <a:ext uri="{FF2B5EF4-FFF2-40B4-BE49-F238E27FC236}">
                <a16:creationId xmlns:a16="http://schemas.microsoft.com/office/drawing/2014/main" id="{16A98F2C-523E-4C6D-BD04-E7834581695C}"/>
              </a:ext>
            </a:extLst>
          </p:cNvPr>
          <p:cNvSpPr/>
          <p:nvPr/>
        </p:nvSpPr>
        <p:spPr>
          <a:xfrm>
            <a:off x="1072927" y="4487536"/>
            <a:ext cx="4534185" cy="28803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7BF706F-7EC3-49CD-A454-45EBD2627341}"/>
              </a:ext>
            </a:extLst>
          </p:cNvPr>
          <p:cNvCxnSpPr/>
          <p:nvPr/>
        </p:nvCxnSpPr>
        <p:spPr>
          <a:xfrm>
            <a:off x="1737712" y="3551432"/>
            <a:ext cx="0" cy="6480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C93D44E-020D-4398-A2D8-AFC0CC819534}"/>
              </a:ext>
            </a:extLst>
          </p:cNvPr>
          <p:cNvCxnSpPr/>
          <p:nvPr/>
        </p:nvCxnSpPr>
        <p:spPr>
          <a:xfrm flipH="1">
            <a:off x="1737712" y="4199504"/>
            <a:ext cx="37444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850F420B-9CF4-4DB6-82C7-CF4FDD7BAD43}"/>
              </a:ext>
            </a:extLst>
          </p:cNvPr>
          <p:cNvSpPr/>
          <p:nvPr/>
        </p:nvSpPr>
        <p:spPr>
          <a:xfrm>
            <a:off x="1737712" y="3767456"/>
            <a:ext cx="1034440" cy="432048"/>
          </a:xfrm>
          <a:prstGeom prst="rect">
            <a:avLst/>
          </a:prstGeom>
          <a:solidFill>
            <a:schemeClr val="tx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B56C3B5-1517-4A67-A6D7-E5C3D13A925B}"/>
              </a:ext>
            </a:extLst>
          </p:cNvPr>
          <p:cNvSpPr/>
          <p:nvPr/>
        </p:nvSpPr>
        <p:spPr>
          <a:xfrm>
            <a:off x="3378354" y="3768580"/>
            <a:ext cx="591606" cy="432048"/>
          </a:xfrm>
          <a:prstGeom prst="rect">
            <a:avLst/>
          </a:prstGeom>
          <a:solidFill>
            <a:schemeClr val="tx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06F9DD4-6862-456A-98FD-6504301628D1}"/>
              </a:ext>
            </a:extLst>
          </p:cNvPr>
          <p:cNvSpPr/>
          <p:nvPr/>
        </p:nvSpPr>
        <p:spPr>
          <a:xfrm>
            <a:off x="2492805" y="3623440"/>
            <a:ext cx="847215" cy="576064"/>
          </a:xfrm>
          <a:prstGeom prst="rect">
            <a:avLst/>
          </a:prstGeom>
          <a:solidFill>
            <a:schemeClr val="tx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FC1C430-01BF-44EC-B2EA-3E1C4CFBF8A2}"/>
              </a:ext>
            </a:extLst>
          </p:cNvPr>
          <p:cNvSpPr/>
          <p:nvPr/>
        </p:nvSpPr>
        <p:spPr>
          <a:xfrm>
            <a:off x="3969960" y="4055488"/>
            <a:ext cx="720080" cy="144016"/>
          </a:xfrm>
          <a:prstGeom prst="rect">
            <a:avLst/>
          </a:prstGeom>
          <a:solidFill>
            <a:schemeClr val="tx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4E92B31-EA67-4D6F-983C-61FA7946DFF0}"/>
              </a:ext>
            </a:extLst>
          </p:cNvPr>
          <p:cNvSpPr/>
          <p:nvPr/>
        </p:nvSpPr>
        <p:spPr>
          <a:xfrm>
            <a:off x="4690040" y="4054560"/>
            <a:ext cx="792088" cy="143089"/>
          </a:xfrm>
          <a:prstGeom prst="rect">
            <a:avLst/>
          </a:prstGeom>
          <a:solidFill>
            <a:schemeClr val="tx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9C6BFAF0-51CF-4909-9605-3C9F9E9AE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314" y="3387410"/>
            <a:ext cx="4482715" cy="265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85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4F7ADD-4C68-4CD7-8E60-3F2DC77BF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场景相关的可解释工作：动机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3CD166-4107-41AB-9CB4-EA2A95D87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现有的可解释推荐系统主要侧重在提高算法的透明性</a:t>
            </a:r>
            <a:endParaRPr lang="en-US" altLang="zh-CN" dirty="0"/>
          </a:p>
          <a:p>
            <a:r>
              <a:rPr lang="zh-CN" altLang="en-US" dirty="0"/>
              <a:t>为了增强推荐系统的效果，应该注重</a:t>
            </a:r>
            <a:endParaRPr lang="en-US" altLang="zh-CN" dirty="0"/>
          </a:p>
          <a:p>
            <a:pPr lvl="1"/>
            <a:r>
              <a:rPr lang="zh-CN" altLang="en-US" dirty="0"/>
              <a:t>解释的说服力</a:t>
            </a:r>
            <a:endParaRPr lang="en-US" altLang="zh-CN" dirty="0"/>
          </a:p>
          <a:p>
            <a:pPr lvl="1"/>
            <a:r>
              <a:rPr lang="zh-CN" altLang="en-US" dirty="0"/>
              <a:t>解释的相关性</a:t>
            </a:r>
            <a:endParaRPr lang="en-US" altLang="zh-CN" dirty="0"/>
          </a:p>
          <a:p>
            <a:r>
              <a:rPr lang="zh-CN" altLang="en-US" dirty="0"/>
              <a:t>本工作解决的问题：场景相关的可解释性推荐</a:t>
            </a:r>
            <a:endParaRPr lang="en-US" altLang="zh-CN" dirty="0"/>
          </a:p>
          <a:p>
            <a:pPr lvl="1"/>
            <a:r>
              <a:rPr lang="zh-CN" altLang="en-US" dirty="0"/>
              <a:t>提出自然语言形式的解释</a:t>
            </a:r>
            <a:endParaRPr lang="en-US" altLang="zh-CN" dirty="0"/>
          </a:p>
          <a:p>
            <a:pPr lvl="1"/>
            <a:r>
              <a:rPr lang="zh-CN" altLang="en-US" dirty="0"/>
              <a:t>具有较强的说服力</a:t>
            </a:r>
            <a:endParaRPr lang="en-US" altLang="zh-CN" dirty="0"/>
          </a:p>
          <a:p>
            <a:pPr lvl="1"/>
            <a:r>
              <a:rPr lang="zh-CN" altLang="en-US" dirty="0"/>
              <a:t>和推荐场景的高相关性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1459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8D5E0-DF75-4334-A286-6824E2689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场景相关的可解释工作：框架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79142D-96FB-4DBB-BC18-87E03A76AA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29"/>
          <a:stretch/>
        </p:blipFill>
        <p:spPr>
          <a:xfrm>
            <a:off x="838200" y="3625986"/>
            <a:ext cx="4104970" cy="1651340"/>
          </a:xfrm>
          <a:prstGeom prst="rect">
            <a:avLst/>
          </a:prstGeom>
        </p:spPr>
      </p:pic>
      <p:sp>
        <p:nvSpPr>
          <p:cNvPr id="5" name="流程图: 磁盘 4">
            <a:extLst>
              <a:ext uri="{FF2B5EF4-FFF2-40B4-BE49-F238E27FC236}">
                <a16:creationId xmlns:a16="http://schemas.microsoft.com/office/drawing/2014/main" id="{C484D9AE-77AE-49AD-BFDE-4428E565E9A1}"/>
              </a:ext>
            </a:extLst>
          </p:cNvPr>
          <p:cNvSpPr/>
          <p:nvPr/>
        </p:nvSpPr>
        <p:spPr>
          <a:xfrm>
            <a:off x="1177221" y="2578937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磁盘 5">
            <a:extLst>
              <a:ext uri="{FF2B5EF4-FFF2-40B4-BE49-F238E27FC236}">
                <a16:creationId xmlns:a16="http://schemas.microsoft.com/office/drawing/2014/main" id="{204FF836-1C63-4E37-97B2-A24F570F22BF}"/>
              </a:ext>
            </a:extLst>
          </p:cNvPr>
          <p:cNvSpPr/>
          <p:nvPr/>
        </p:nvSpPr>
        <p:spPr>
          <a:xfrm>
            <a:off x="2950354" y="2578937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A3380F-9293-4617-89F0-0D09DEB92D1D}"/>
              </a:ext>
            </a:extLst>
          </p:cNvPr>
          <p:cNvSpPr txBox="1"/>
          <p:nvPr/>
        </p:nvSpPr>
        <p:spPr>
          <a:xfrm>
            <a:off x="965007" y="214453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淘攻略数据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3AE44A2-0293-42A7-AB13-74A019C03A03}"/>
              </a:ext>
            </a:extLst>
          </p:cNvPr>
          <p:cNvSpPr txBox="1"/>
          <p:nvPr/>
        </p:nvSpPr>
        <p:spPr>
          <a:xfrm>
            <a:off x="2853556" y="21445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清单数据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91BCF0A8-6225-4CE2-BFB0-4914D4D8DC5A}"/>
              </a:ext>
            </a:extLst>
          </p:cNvPr>
          <p:cNvSpPr/>
          <p:nvPr/>
        </p:nvSpPr>
        <p:spPr>
          <a:xfrm>
            <a:off x="1453307" y="3191585"/>
            <a:ext cx="362227" cy="474831"/>
          </a:xfrm>
          <a:prstGeom prst="downArrow">
            <a:avLst>
              <a:gd name="adj1" fmla="val 20625"/>
              <a:gd name="adj2" fmla="val 375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0BF75F1A-EFEF-4290-9FA7-52C41ECA633C}"/>
              </a:ext>
            </a:extLst>
          </p:cNvPr>
          <p:cNvSpPr/>
          <p:nvPr/>
        </p:nvSpPr>
        <p:spPr>
          <a:xfrm>
            <a:off x="3226440" y="3191584"/>
            <a:ext cx="362227" cy="474831"/>
          </a:xfrm>
          <a:prstGeom prst="downArrow">
            <a:avLst>
              <a:gd name="adj1" fmla="val 20625"/>
              <a:gd name="adj2" fmla="val 375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C865FB0-F49A-47F4-83FC-A10A50D03250}"/>
              </a:ext>
            </a:extLst>
          </p:cNvPr>
          <p:cNvSpPr txBox="1"/>
          <p:nvPr/>
        </p:nvSpPr>
        <p:spPr>
          <a:xfrm>
            <a:off x="1602596" y="5439454"/>
            <a:ext cx="32640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弱监督</a:t>
            </a:r>
            <a:endParaRPr lang="en-US" altLang="zh-CN" dirty="0"/>
          </a:p>
          <a:p>
            <a:r>
              <a:rPr lang="zh-CN" altLang="en-US" dirty="0"/>
              <a:t>高说服力的训练数据</a:t>
            </a:r>
            <a:endParaRPr lang="en-US" altLang="zh-CN" dirty="0"/>
          </a:p>
          <a:p>
            <a:r>
              <a:rPr lang="en-US" altLang="zh-CN" dirty="0"/>
              <a:t>&lt;</a:t>
            </a:r>
            <a:r>
              <a:rPr lang="zh-CN" altLang="en-US" dirty="0"/>
              <a:t>场景，商品，代表性</a:t>
            </a:r>
            <a:r>
              <a:rPr lang="en-US" altLang="zh-CN" dirty="0" err="1"/>
              <a:t>cpv</a:t>
            </a:r>
            <a:r>
              <a:rPr lang="en-US" altLang="zh-CN" dirty="0"/>
              <a:t> set&gt;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F4E4082-6DE4-46EA-91C6-422BDD8AE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581" y="1493141"/>
            <a:ext cx="1874694" cy="2488565"/>
          </a:xfrm>
          <a:prstGeom prst="rect">
            <a:avLst/>
          </a:prstGeom>
        </p:spPr>
      </p:pic>
      <p:sp>
        <p:nvSpPr>
          <p:cNvPr id="13" name="圆角矩形 19">
            <a:extLst>
              <a:ext uri="{FF2B5EF4-FFF2-40B4-BE49-F238E27FC236}">
                <a16:creationId xmlns:a16="http://schemas.microsoft.com/office/drawing/2014/main" id="{89BFB027-DA02-4C5E-B734-209D56091FC7}"/>
              </a:ext>
            </a:extLst>
          </p:cNvPr>
          <p:cNvSpPr/>
          <p:nvPr/>
        </p:nvSpPr>
        <p:spPr>
          <a:xfrm>
            <a:off x="9086754" y="3886974"/>
            <a:ext cx="1290180" cy="73903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Gated Mixture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9CFAF0B-2365-42F7-A11F-CB34E7CF0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581" y="4369435"/>
            <a:ext cx="1874694" cy="2488565"/>
          </a:xfrm>
          <a:prstGeom prst="rect">
            <a:avLst/>
          </a:prstGeom>
        </p:spPr>
      </p:pic>
      <p:sp>
        <p:nvSpPr>
          <p:cNvPr id="15" name="箭头: 右 14">
            <a:extLst>
              <a:ext uri="{FF2B5EF4-FFF2-40B4-BE49-F238E27FC236}">
                <a16:creationId xmlns:a16="http://schemas.microsoft.com/office/drawing/2014/main" id="{DEA0A39F-AC2F-4615-AB07-E0E5A9632201}"/>
              </a:ext>
            </a:extLst>
          </p:cNvPr>
          <p:cNvSpPr/>
          <p:nvPr/>
        </p:nvSpPr>
        <p:spPr>
          <a:xfrm>
            <a:off x="5600798" y="3250749"/>
            <a:ext cx="794898" cy="356499"/>
          </a:xfrm>
          <a:prstGeom prst="rightArrow">
            <a:avLst>
              <a:gd name="adj1" fmla="val 11586"/>
              <a:gd name="adj2" fmla="val 353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43E3C77E-0F89-46F3-B3A0-7BFD60546FF3}"/>
              </a:ext>
            </a:extLst>
          </p:cNvPr>
          <p:cNvSpPr/>
          <p:nvPr/>
        </p:nvSpPr>
        <p:spPr>
          <a:xfrm>
            <a:off x="5609181" y="5325032"/>
            <a:ext cx="794898" cy="356499"/>
          </a:xfrm>
          <a:prstGeom prst="rightArrow">
            <a:avLst>
              <a:gd name="adj1" fmla="val 11586"/>
              <a:gd name="adj2" fmla="val 353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D9213C3-EA53-4941-9206-3081F826C38D}"/>
              </a:ext>
            </a:extLst>
          </p:cNvPr>
          <p:cNvSpPr txBox="1"/>
          <p:nvPr/>
        </p:nvSpPr>
        <p:spPr>
          <a:xfrm>
            <a:off x="5337216" y="2604418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Global</a:t>
            </a:r>
          </a:p>
          <a:p>
            <a:r>
              <a:rPr lang="zh-CN" altLang="en-US" dirty="0"/>
              <a:t>跨场景学习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F77EBF4-6DAF-49E4-B5D8-0E27F938C66D}"/>
              </a:ext>
            </a:extLst>
          </p:cNvPr>
          <p:cNvSpPr txBox="1"/>
          <p:nvPr/>
        </p:nvSpPr>
        <p:spPr>
          <a:xfrm>
            <a:off x="5337216" y="4648515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Local </a:t>
            </a:r>
          </a:p>
          <a:p>
            <a:r>
              <a:rPr lang="zh-CN" altLang="en-US" dirty="0"/>
              <a:t>单场景学习</a:t>
            </a: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B7DC0076-768E-468F-B2FC-E6E3650073ED}"/>
              </a:ext>
            </a:extLst>
          </p:cNvPr>
          <p:cNvSpPr/>
          <p:nvPr/>
        </p:nvSpPr>
        <p:spPr>
          <a:xfrm>
            <a:off x="8232213" y="4099559"/>
            <a:ext cx="794898" cy="356499"/>
          </a:xfrm>
          <a:prstGeom prst="rightArrow">
            <a:avLst>
              <a:gd name="adj1" fmla="val 11586"/>
              <a:gd name="adj2" fmla="val 353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475C7AA5-C2E8-417C-926D-F591E5C38CBA}"/>
              </a:ext>
            </a:extLst>
          </p:cNvPr>
          <p:cNvSpPr/>
          <p:nvPr/>
        </p:nvSpPr>
        <p:spPr>
          <a:xfrm>
            <a:off x="10436577" y="4073709"/>
            <a:ext cx="794898" cy="356499"/>
          </a:xfrm>
          <a:prstGeom prst="rightArrow">
            <a:avLst>
              <a:gd name="adj1" fmla="val 11586"/>
              <a:gd name="adj2" fmla="val 353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6F439B6-4B89-45A1-9C0E-73D7B3F4B588}"/>
              </a:ext>
            </a:extLst>
          </p:cNvPr>
          <p:cNvSpPr txBox="1"/>
          <p:nvPr/>
        </p:nvSpPr>
        <p:spPr>
          <a:xfrm>
            <a:off x="11200401" y="40672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自然语言</a:t>
            </a:r>
          </a:p>
        </p:txBody>
      </p:sp>
    </p:spTree>
    <p:extLst>
      <p:ext uri="{BB962C8B-B14F-4D97-AF65-F5344CB8AC3E}">
        <p14:creationId xmlns:p14="http://schemas.microsoft.com/office/powerpoint/2010/main" val="1967859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389FF-9912-484C-B74C-964CCA1F3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场景相关的可解释性推荐：结果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CC6A8A-D907-42B0-8C7A-E94D5A3CD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使用弱监督框架增强了解释文本的说服力</a:t>
            </a:r>
            <a:endParaRPr lang="en-US" altLang="zh-CN" dirty="0"/>
          </a:p>
          <a:p>
            <a:r>
              <a:rPr lang="zh-CN" altLang="en-US" dirty="0"/>
              <a:t>使用过滤出的代表性</a:t>
            </a:r>
            <a:r>
              <a:rPr lang="en-US" altLang="zh-CN" dirty="0" err="1"/>
              <a:t>cpv</a:t>
            </a:r>
            <a:r>
              <a:rPr lang="zh-CN" altLang="en-US" dirty="0"/>
              <a:t>集合提高了解释文本和商品的相关性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global+local</a:t>
            </a:r>
            <a:r>
              <a:rPr lang="zh-CN" altLang="en-US" dirty="0"/>
              <a:t>的迁移学习框架，在保证文本可读性指标的前提下（</a:t>
            </a:r>
            <a:r>
              <a:rPr lang="en-US" altLang="zh-CN" dirty="0">
                <a:solidFill>
                  <a:schemeClr val="dk1"/>
                </a:solidFill>
              </a:rPr>
              <a:t>Flesch Reading Ease 30</a:t>
            </a:r>
            <a:r>
              <a:rPr lang="zh-CN" altLang="en-US" dirty="0"/>
              <a:t>），提高了解释文本和场景的相关性</a:t>
            </a:r>
            <a:endParaRPr lang="en-US" altLang="zh-CN" dirty="0"/>
          </a:p>
          <a:p>
            <a:r>
              <a:rPr lang="en-US" altLang="zh-CN" dirty="0"/>
              <a:t>Case Study </a:t>
            </a:r>
            <a:r>
              <a:rPr lang="zh-CN" altLang="en-US" dirty="0"/>
              <a:t>场景</a:t>
            </a:r>
            <a:r>
              <a:rPr lang="en-US" altLang="zh-CN" dirty="0"/>
              <a:t>/</a:t>
            </a:r>
            <a:r>
              <a:rPr lang="zh-CN" altLang="en-US" dirty="0"/>
              <a:t>商品</a:t>
            </a:r>
            <a:endParaRPr lang="en-US" altLang="zh-CN" dirty="0"/>
          </a:p>
          <a:p>
            <a:pPr lvl="1"/>
            <a:r>
              <a:rPr lang="zh-CN" altLang="en-US" dirty="0"/>
              <a:t>智能</a:t>
            </a:r>
            <a:r>
              <a:rPr lang="en-US" altLang="zh-CN" dirty="0"/>
              <a:t>/</a:t>
            </a:r>
            <a:r>
              <a:rPr lang="zh-CN" altLang="en-US" dirty="0"/>
              <a:t>餐桌：</a:t>
            </a:r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</a:rPr>
              <a:t>多功能 餐桌 伸缩 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</a:rPr>
              <a:t>带 电磁炉 ， 灵活运用 ， 全 实木 脚 实用 美观 。</a:t>
            </a:r>
          </a:p>
          <a:p>
            <a:pPr lvl="1"/>
            <a:r>
              <a:rPr lang="zh-CN" altLang="en-US" dirty="0"/>
              <a:t>简约</a:t>
            </a:r>
            <a:r>
              <a:rPr lang="en-US" altLang="zh-CN" dirty="0"/>
              <a:t>/</a:t>
            </a:r>
            <a:r>
              <a:rPr lang="zh-CN" altLang="en-US" dirty="0"/>
              <a:t>地毯：</a:t>
            </a:r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</a:rPr>
              <a:t>简约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</a:rPr>
              <a:t> 时尚 的 </a:t>
            </a:r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</a:rPr>
              <a:t>白色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</a:rPr>
              <a:t> 独特 设计 ， 白色 和 实木 脚 使得 这 款 </a:t>
            </a:r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</a:rPr>
              <a:t>地毯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</a:rPr>
              <a:t> 显得 时尚 而 大方 ， 极简 的 设计 ， 放置 在 任何 地方 都 很 有 装饰性 。</a:t>
            </a:r>
            <a:endParaRPr lang="en-US" altLang="zh-CN" dirty="0">
              <a:solidFill>
                <a:srgbClr val="000000"/>
              </a:solidFill>
              <a:latin typeface="等线" panose="02010600030101010101" pitchFamily="2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</a:rPr>
              <a:t>简约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</a:rPr>
              <a:t>/</a:t>
            </a:r>
            <a:r>
              <a:rPr lang="zh-CN" altLang="en-US">
                <a:solidFill>
                  <a:srgbClr val="000000"/>
                </a:solidFill>
                <a:latin typeface="等线" panose="02010600030101010101" pitchFamily="2" charset="-122"/>
              </a:rPr>
              <a:t>照明摆件：一款 现代 </a:t>
            </a:r>
            <a:r>
              <a:rPr lang="zh-CN" altLang="en-US">
                <a:solidFill>
                  <a:srgbClr val="FF0000"/>
                </a:solidFill>
                <a:latin typeface="等线" panose="02010600030101010101" pitchFamily="2" charset="-122"/>
              </a:rPr>
              <a:t>简约</a:t>
            </a:r>
            <a:r>
              <a:rPr lang="zh-CN" altLang="en-US">
                <a:solidFill>
                  <a:srgbClr val="000000"/>
                </a:solidFill>
                <a:latin typeface="等线" panose="02010600030101010101" pitchFamily="2" charset="-122"/>
              </a:rPr>
              <a:t> 风情 的 装饰 </a:t>
            </a:r>
            <a:r>
              <a:rPr lang="zh-CN" altLang="en-US">
                <a:solidFill>
                  <a:srgbClr val="FF0000"/>
                </a:solidFill>
                <a:latin typeface="等线" panose="02010600030101010101" pitchFamily="2" charset="-122"/>
              </a:rPr>
              <a:t>摆件</a:t>
            </a:r>
            <a:r>
              <a:rPr lang="zh-CN" altLang="en-US">
                <a:solidFill>
                  <a:srgbClr val="000000"/>
                </a:solidFill>
                <a:latin typeface="等线" panose="02010600030101010101" pitchFamily="2" charset="-122"/>
              </a:rPr>
              <a:t> ， 以 天然 原木 为 原料 打造 的 一款 实 木材 质 打造 的 一款 小 清新 摆件 ， 结合 小巧 的 </a:t>
            </a:r>
            <a:r>
              <a:rPr lang="zh-CN" altLang="en-US">
                <a:solidFill>
                  <a:srgbClr val="FF0000"/>
                </a:solidFill>
                <a:latin typeface="等线" panose="02010600030101010101" pitchFamily="2" charset="-122"/>
              </a:rPr>
              <a:t>灯泡</a:t>
            </a:r>
            <a:r>
              <a:rPr lang="zh-CN" altLang="en-US">
                <a:solidFill>
                  <a:srgbClr val="000000"/>
                </a:solidFill>
                <a:latin typeface="等线" panose="02010600030101010101" pitchFamily="2" charset="-122"/>
              </a:rPr>
              <a:t> ， 使 其 极具 文艺 气息 和 时尚 气质 ， 让 你 的 家 变得 文艺 起来 。</a:t>
            </a:r>
          </a:p>
          <a:p>
            <a:pPr lvl="1"/>
            <a:endParaRPr lang="zh-CN" altLang="en-US" dirty="0">
              <a:solidFill>
                <a:srgbClr val="000000"/>
              </a:solidFill>
              <a:latin typeface="等线" panose="02010600030101010101" pitchFamily="2" charset="-122"/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482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B33FC-0958-4714-BD9A-468EFA07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目前进展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A29185-B909-4FBE-AED8-5D6939723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实现框架</a:t>
            </a:r>
            <a:endParaRPr lang="en-US" altLang="zh-CN" dirty="0"/>
          </a:p>
          <a:p>
            <a:pPr lvl="1"/>
            <a:r>
              <a:rPr lang="zh-CN" altLang="en-US" dirty="0"/>
              <a:t>基于弱监督</a:t>
            </a:r>
            <a:endParaRPr lang="en-US" altLang="zh-CN" dirty="0"/>
          </a:p>
          <a:p>
            <a:pPr lvl="1"/>
            <a:r>
              <a:rPr lang="zh-CN" altLang="en-US" dirty="0"/>
              <a:t>基于迁移学习</a:t>
            </a:r>
            <a:endParaRPr lang="en-US" altLang="zh-CN" dirty="0"/>
          </a:p>
          <a:p>
            <a:pPr lvl="2"/>
            <a:r>
              <a:rPr lang="zh-CN" altLang="en-US" dirty="0"/>
              <a:t>全局</a:t>
            </a:r>
            <a:r>
              <a:rPr lang="en-US" altLang="zh-CN" dirty="0"/>
              <a:t>+</a:t>
            </a:r>
            <a:r>
              <a:rPr lang="zh-CN" altLang="en-US" dirty="0"/>
              <a:t>局部场景</a:t>
            </a:r>
            <a:r>
              <a:rPr lang="en-US" altLang="zh-CN" dirty="0"/>
              <a:t>EMBEDDING</a:t>
            </a:r>
          </a:p>
          <a:p>
            <a:pPr lvl="1"/>
            <a:r>
              <a:rPr lang="zh-CN" altLang="en-US" dirty="0"/>
              <a:t>生成模型基于</a:t>
            </a:r>
            <a:r>
              <a:rPr lang="en-US" altLang="zh-CN" dirty="0"/>
              <a:t>attention</a:t>
            </a:r>
            <a:r>
              <a:rPr lang="zh-CN" altLang="en-US" dirty="0"/>
              <a:t>机制</a:t>
            </a:r>
            <a:endParaRPr lang="en-US" altLang="zh-CN" dirty="0"/>
          </a:p>
          <a:p>
            <a:r>
              <a:rPr lang="zh-CN" altLang="en-US" dirty="0"/>
              <a:t>目前效果（</a:t>
            </a:r>
            <a:r>
              <a:rPr lang="en-US" altLang="zh-CN" dirty="0" err="1"/>
              <a:t>v.s</a:t>
            </a:r>
            <a:r>
              <a:rPr lang="en-US" altLang="zh-CN" dirty="0"/>
              <a:t>. attention</a:t>
            </a:r>
            <a:r>
              <a:rPr lang="zh-CN" altLang="en-US" dirty="0"/>
              <a:t>模型）</a:t>
            </a:r>
            <a:endParaRPr lang="en-US" altLang="zh-CN" dirty="0"/>
          </a:p>
          <a:p>
            <a:pPr lvl="1"/>
            <a:r>
              <a:rPr lang="zh-CN" altLang="en-US" dirty="0"/>
              <a:t>保证了文本流畅性</a:t>
            </a:r>
            <a:endParaRPr lang="en-US" altLang="zh-CN" dirty="0"/>
          </a:p>
          <a:p>
            <a:pPr lvl="1"/>
            <a:r>
              <a:rPr lang="zh-CN" altLang="en-US" dirty="0"/>
              <a:t>提高了相关性</a:t>
            </a:r>
            <a:endParaRPr lang="en-US" altLang="zh-CN" dirty="0"/>
          </a:p>
          <a:p>
            <a:pPr lvl="1"/>
            <a:r>
              <a:rPr lang="zh-CN" altLang="en-US" dirty="0"/>
              <a:t>提高了说服力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D5D4E6D5-2C86-4EDA-9962-532CE4DEED75}"/>
              </a:ext>
            </a:extLst>
          </p:cNvPr>
          <p:cNvSpPr/>
          <p:nvPr/>
        </p:nvSpPr>
        <p:spPr>
          <a:xfrm>
            <a:off x="5579690" y="3876038"/>
            <a:ext cx="826718" cy="501041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9A700B5-B4D5-4FE7-A982-85B34C7CA0EC}"/>
              </a:ext>
            </a:extLst>
          </p:cNvPr>
          <p:cNvCxnSpPr/>
          <p:nvPr/>
        </p:nvCxnSpPr>
        <p:spPr>
          <a:xfrm>
            <a:off x="6406408" y="4141505"/>
            <a:ext cx="1377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32AB54C-FC42-4D2D-AE5A-17A1F8F15CCC}"/>
              </a:ext>
            </a:extLst>
          </p:cNvPr>
          <p:cNvCxnSpPr>
            <a:cxnSpLocks/>
          </p:cNvCxnSpPr>
          <p:nvPr/>
        </p:nvCxnSpPr>
        <p:spPr>
          <a:xfrm>
            <a:off x="6532343" y="3090155"/>
            <a:ext cx="0" cy="2150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226A4AD-C844-4308-9991-783CBAE96E0F}"/>
              </a:ext>
            </a:extLst>
          </p:cNvPr>
          <p:cNvCxnSpPr/>
          <p:nvPr/>
        </p:nvCxnSpPr>
        <p:spPr>
          <a:xfrm>
            <a:off x="6406408" y="3072454"/>
            <a:ext cx="501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A0B6E07-A211-491C-987D-CD1DC931941F}"/>
              </a:ext>
            </a:extLst>
          </p:cNvPr>
          <p:cNvCxnSpPr/>
          <p:nvPr/>
        </p:nvCxnSpPr>
        <p:spPr>
          <a:xfrm>
            <a:off x="6394926" y="5250059"/>
            <a:ext cx="501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12">
            <a:extLst>
              <a:ext uri="{FF2B5EF4-FFF2-40B4-BE49-F238E27FC236}">
                <a16:creationId xmlns:a16="http://schemas.microsoft.com/office/drawing/2014/main" id="{30664676-1510-4205-BFB5-7D3E391DFEAB}"/>
              </a:ext>
            </a:extLst>
          </p:cNvPr>
          <p:cNvSpPr/>
          <p:nvPr/>
        </p:nvSpPr>
        <p:spPr>
          <a:xfrm>
            <a:off x="6907449" y="2696160"/>
            <a:ext cx="1465545" cy="68893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Local Transformer</a:t>
            </a:r>
            <a:endParaRPr lang="zh-CN" altLang="en-US" dirty="0"/>
          </a:p>
        </p:txBody>
      </p:sp>
      <p:sp>
        <p:nvSpPr>
          <p:cNvPr id="10" name="圆角矩形 13">
            <a:extLst>
              <a:ext uri="{FF2B5EF4-FFF2-40B4-BE49-F238E27FC236}">
                <a16:creationId xmlns:a16="http://schemas.microsoft.com/office/drawing/2014/main" id="{43A39654-EF9A-4355-89CC-DE82FBAD1386}"/>
              </a:ext>
            </a:extLst>
          </p:cNvPr>
          <p:cNvSpPr/>
          <p:nvPr/>
        </p:nvSpPr>
        <p:spPr>
          <a:xfrm>
            <a:off x="6895967" y="4905593"/>
            <a:ext cx="1477027" cy="68893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Global Transformer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7833222-9FAA-4AFE-B855-AE9C146FFEB5}"/>
              </a:ext>
            </a:extLst>
          </p:cNvPr>
          <p:cNvCxnSpPr>
            <a:stCxn id="9" idx="3"/>
          </p:cNvCxnSpPr>
          <p:nvPr/>
        </p:nvCxnSpPr>
        <p:spPr>
          <a:xfrm flipV="1">
            <a:off x="8372994" y="3034363"/>
            <a:ext cx="1233816" cy="6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69ACB55-AD98-4C47-9E79-41C761953F00}"/>
              </a:ext>
            </a:extLst>
          </p:cNvPr>
          <p:cNvCxnSpPr>
            <a:stCxn id="10" idx="3"/>
          </p:cNvCxnSpPr>
          <p:nvPr/>
        </p:nvCxnSpPr>
        <p:spPr>
          <a:xfrm>
            <a:off x="8372994" y="5250059"/>
            <a:ext cx="1233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9">
            <a:extLst>
              <a:ext uri="{FF2B5EF4-FFF2-40B4-BE49-F238E27FC236}">
                <a16:creationId xmlns:a16="http://schemas.microsoft.com/office/drawing/2014/main" id="{AE4EA438-7CE4-4934-84F7-981F6F4D3540}"/>
              </a:ext>
            </a:extLst>
          </p:cNvPr>
          <p:cNvSpPr/>
          <p:nvPr/>
        </p:nvSpPr>
        <p:spPr>
          <a:xfrm>
            <a:off x="6995132" y="3771989"/>
            <a:ext cx="1290180" cy="73903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Gated Mixture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8392ADB-1C10-4EC4-817F-FAAA7D489B12}"/>
              </a:ext>
            </a:extLst>
          </p:cNvPr>
          <p:cNvCxnSpPr>
            <a:endCxn id="13" idx="0"/>
          </p:cNvCxnSpPr>
          <p:nvPr/>
        </p:nvCxnSpPr>
        <p:spPr>
          <a:xfrm>
            <a:off x="7640222" y="3414998"/>
            <a:ext cx="0" cy="356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4A6F2F3-90EB-4B9F-AA16-E57E5BB678DD}"/>
              </a:ext>
            </a:extLst>
          </p:cNvPr>
          <p:cNvCxnSpPr>
            <a:endCxn id="13" idx="2"/>
          </p:cNvCxnSpPr>
          <p:nvPr/>
        </p:nvCxnSpPr>
        <p:spPr>
          <a:xfrm flipV="1">
            <a:off x="7640222" y="4511024"/>
            <a:ext cx="0" cy="400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709B7D2-9699-413A-997D-74B81385F718}"/>
              </a:ext>
            </a:extLst>
          </p:cNvPr>
          <p:cNvCxnSpPr/>
          <p:nvPr/>
        </p:nvCxnSpPr>
        <p:spPr>
          <a:xfrm>
            <a:off x="8299350" y="4165419"/>
            <a:ext cx="701456" cy="6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5494BE45-5EE4-470B-8CE1-F4091E44930D}"/>
              </a:ext>
            </a:extLst>
          </p:cNvPr>
          <p:cNvSpPr/>
          <p:nvPr/>
        </p:nvSpPr>
        <p:spPr>
          <a:xfrm>
            <a:off x="8992838" y="3905504"/>
            <a:ext cx="826718" cy="501041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18" name="线形标注 1(无边框) 36">
            <a:extLst>
              <a:ext uri="{FF2B5EF4-FFF2-40B4-BE49-F238E27FC236}">
                <a16:creationId xmlns:a16="http://schemas.microsoft.com/office/drawing/2014/main" id="{85A549BE-455B-4A9E-9ADD-8D3DD49F2EBF}"/>
              </a:ext>
            </a:extLst>
          </p:cNvPr>
          <p:cNvSpPr/>
          <p:nvPr/>
        </p:nvSpPr>
        <p:spPr>
          <a:xfrm>
            <a:off x="6570756" y="2906391"/>
            <a:ext cx="563672" cy="350729"/>
          </a:xfrm>
          <a:prstGeom prst="callout1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8FE1EE1-C798-44D9-B45D-88B14C9D204F}"/>
              </a:ext>
            </a:extLst>
          </p:cNvPr>
          <p:cNvSpPr/>
          <p:nvPr/>
        </p:nvSpPr>
        <p:spPr>
          <a:xfrm>
            <a:off x="9654846" y="2887788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H</a:t>
            </a:r>
            <a:r>
              <a:rPr lang="en-US" altLang="zh-CN" b="1" baseline="30000" dirty="0"/>
              <a:t>s</a:t>
            </a:r>
            <a:endParaRPr lang="zh-CN" altLang="en-US" b="1" baseline="300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45DDE42-FA39-45A8-93DA-56B41F6DEB69}"/>
              </a:ext>
            </a:extLst>
          </p:cNvPr>
          <p:cNvSpPr/>
          <p:nvPr/>
        </p:nvSpPr>
        <p:spPr>
          <a:xfrm>
            <a:off x="9654846" y="5038315"/>
            <a:ext cx="44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H</a:t>
            </a:r>
            <a:r>
              <a:rPr lang="en-US" altLang="zh-CN" b="1" baseline="30000" dirty="0"/>
              <a:t>g</a:t>
            </a:r>
            <a:endParaRPr lang="zh-CN" altLang="en-US" b="1" baseline="30000" dirty="0"/>
          </a:p>
        </p:txBody>
      </p:sp>
      <p:cxnSp>
        <p:nvCxnSpPr>
          <p:cNvPr id="21" name="曲线连接符 4">
            <a:extLst>
              <a:ext uri="{FF2B5EF4-FFF2-40B4-BE49-F238E27FC236}">
                <a16:creationId xmlns:a16="http://schemas.microsoft.com/office/drawing/2014/main" id="{16A6F5D9-B843-4AFC-847E-BA9DE67C242C}"/>
              </a:ext>
            </a:extLst>
          </p:cNvPr>
          <p:cNvCxnSpPr>
            <a:cxnSpLocks/>
            <a:stCxn id="9" idx="0"/>
            <a:endCxn id="22" idx="1"/>
          </p:cNvCxnSpPr>
          <p:nvPr/>
        </p:nvCxnSpPr>
        <p:spPr>
          <a:xfrm rot="5400000" flipH="1" flipV="1">
            <a:off x="8007690" y="1890936"/>
            <a:ext cx="437757" cy="117269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1DD6B446-73F2-40DD-B8BD-A0F17EFF6793}"/>
              </a:ext>
            </a:extLst>
          </p:cNvPr>
          <p:cNvSpPr/>
          <p:nvPr/>
        </p:nvSpPr>
        <p:spPr>
          <a:xfrm>
            <a:off x="8812914" y="1951352"/>
            <a:ext cx="2430051" cy="614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针对不同场景下的文本创建不同的模型</a:t>
            </a:r>
          </a:p>
        </p:txBody>
      </p:sp>
      <p:cxnSp>
        <p:nvCxnSpPr>
          <p:cNvPr id="23" name="曲线连接符 10">
            <a:extLst>
              <a:ext uri="{FF2B5EF4-FFF2-40B4-BE49-F238E27FC236}">
                <a16:creationId xmlns:a16="http://schemas.microsoft.com/office/drawing/2014/main" id="{E640614D-3D32-4FD6-846B-51476BFFCA75}"/>
              </a:ext>
            </a:extLst>
          </p:cNvPr>
          <p:cNvCxnSpPr>
            <a:cxnSpLocks/>
            <a:stCxn id="10" idx="2"/>
          </p:cNvCxnSpPr>
          <p:nvPr/>
        </p:nvCxnSpPr>
        <p:spPr>
          <a:xfrm rot="16200000" flipH="1">
            <a:off x="8447652" y="4781352"/>
            <a:ext cx="284867" cy="191120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5B511B94-E028-4B72-ABA9-E1A2FC1C8444}"/>
              </a:ext>
            </a:extLst>
          </p:cNvPr>
          <p:cNvSpPr/>
          <p:nvPr/>
        </p:nvSpPr>
        <p:spPr>
          <a:xfrm>
            <a:off x="9545690" y="5537100"/>
            <a:ext cx="1872640" cy="591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所有文本的模型</a:t>
            </a:r>
          </a:p>
        </p:txBody>
      </p:sp>
    </p:spTree>
    <p:extLst>
      <p:ext uri="{BB962C8B-B14F-4D97-AF65-F5344CB8AC3E}">
        <p14:creationId xmlns:p14="http://schemas.microsoft.com/office/powerpoint/2010/main" val="931778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4E669-AD66-4EDC-9E7B-1B8A864C3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购物意图分析与识别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46FFC8-6CAB-445A-AD39-DB4FF9A78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研究内容</a:t>
            </a:r>
            <a:endParaRPr lang="en-US" altLang="zh-CN" dirty="0"/>
          </a:p>
          <a:p>
            <a:pPr lvl="1"/>
            <a:r>
              <a:rPr lang="zh-CN" altLang="en-US" dirty="0"/>
              <a:t>针对用户</a:t>
            </a:r>
            <a:r>
              <a:rPr lang="en-US" altLang="zh-CN" dirty="0"/>
              <a:t>query</a:t>
            </a:r>
            <a:r>
              <a:rPr lang="zh-CN" altLang="en-US" dirty="0"/>
              <a:t>数据的用户意图识别</a:t>
            </a:r>
            <a:endParaRPr lang="en-US" altLang="zh-CN" dirty="0"/>
          </a:p>
          <a:p>
            <a:pPr lvl="1"/>
            <a:r>
              <a:rPr lang="zh-CN" altLang="en-US" dirty="0"/>
              <a:t>结合用户意图的购物预测</a:t>
            </a:r>
            <a:endParaRPr lang="en-US" altLang="zh-CN" dirty="0"/>
          </a:p>
          <a:p>
            <a:r>
              <a:rPr lang="zh-CN" altLang="en-US" dirty="0"/>
              <a:t>研究进展</a:t>
            </a:r>
            <a:endParaRPr lang="en-US" altLang="zh-CN" dirty="0"/>
          </a:p>
          <a:p>
            <a:pPr lvl="1"/>
            <a:r>
              <a:rPr lang="zh-CN" altLang="en-US" dirty="0"/>
              <a:t>发现了不同用户意图类型的代表性</a:t>
            </a:r>
            <a:r>
              <a:rPr lang="en-US" altLang="zh-CN" dirty="0"/>
              <a:t>query session</a:t>
            </a:r>
            <a:r>
              <a:rPr lang="zh-CN" altLang="en-US" dirty="0"/>
              <a:t>结构特征</a:t>
            </a:r>
            <a:endParaRPr lang="en-US" altLang="zh-CN" dirty="0"/>
          </a:p>
          <a:p>
            <a:pPr lvl="1"/>
            <a:r>
              <a:rPr lang="zh-CN" altLang="en-US" dirty="0"/>
              <a:t>利用</a:t>
            </a:r>
            <a:r>
              <a:rPr lang="en-US" altLang="zh-CN" dirty="0"/>
              <a:t>query session</a:t>
            </a:r>
            <a:r>
              <a:rPr lang="zh-CN" altLang="en-US" dirty="0"/>
              <a:t>结构特征，提高用户意图识别分类准确率</a:t>
            </a:r>
            <a:r>
              <a:rPr lang="en-US" altLang="zh-CN"/>
              <a:t>4%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2010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550</Words>
  <Application>Microsoft Office PowerPoint</Application>
  <PresentationFormat>宽屏</PresentationFormat>
  <Paragraphs>107</Paragraphs>
  <Slides>8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Times New Roman</vt:lpstr>
      <vt:lpstr>Office 主题​​</vt:lpstr>
      <vt:lpstr>阿里工作总结</vt:lpstr>
      <vt:lpstr>大纲</vt:lpstr>
      <vt:lpstr>基于非补偿决策策略的推荐系统</vt:lpstr>
      <vt:lpstr>场景相关的可解释工作：动机</vt:lpstr>
      <vt:lpstr>场景相关的可解释工作：框架</vt:lpstr>
      <vt:lpstr>场景相关的可解释性推荐：结果</vt:lpstr>
      <vt:lpstr>目前进展</vt:lpstr>
      <vt:lpstr>购物意图分析与识别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阿里工作总结</dc:title>
  <dc:creator>Lin Chen</dc:creator>
  <cp:lastModifiedBy>Lin Chen</cp:lastModifiedBy>
  <cp:revision>12</cp:revision>
  <dcterms:created xsi:type="dcterms:W3CDTF">2018-09-06T09:47:57Z</dcterms:created>
  <dcterms:modified xsi:type="dcterms:W3CDTF">2018-09-07T14:37:38Z</dcterms:modified>
</cp:coreProperties>
</file>