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2" r:id="rId4"/>
    <p:sldId id="259" r:id="rId5"/>
    <p:sldId id="260" r:id="rId6"/>
    <p:sldId id="261"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90" autoAdjust="0"/>
  </p:normalViewPr>
  <p:slideViewPr>
    <p:cSldViewPr snapToGrid="0">
      <p:cViewPr varScale="1">
        <p:scale>
          <a:sx n="65" d="100"/>
          <a:sy n="65" d="100"/>
        </p:scale>
        <p:origin x="10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9D08C-BAAB-4B85-BDD1-B637C218BB9A}" type="datetimeFigureOut">
              <a:rPr lang="zh-CN" altLang="en-US" smtClean="0"/>
              <a:t>2018/8/9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CB4DB-E598-444A-A0F3-E9C9793C75DD}" type="slidenum">
              <a:rPr lang="zh-CN" altLang="en-US" smtClean="0"/>
              <a:t>‹#›</a:t>
            </a:fld>
            <a:endParaRPr lang="zh-CN" altLang="en-US"/>
          </a:p>
        </p:txBody>
      </p:sp>
    </p:spTree>
    <p:extLst>
      <p:ext uri="{BB962C8B-B14F-4D97-AF65-F5344CB8AC3E}">
        <p14:creationId xmlns:p14="http://schemas.microsoft.com/office/powerpoint/2010/main" val="297580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Pattern</a:t>
            </a:r>
            <a:r>
              <a:rPr lang="zh-CN" altLang="en-US" dirty="0" smtClean="0"/>
              <a:t>类似我们的</a:t>
            </a:r>
            <a:r>
              <a:rPr lang="en-US" altLang="zh-CN" dirty="0" err="1" smtClean="0"/>
              <a:t>itemset</a:t>
            </a:r>
            <a:r>
              <a:rPr lang="zh-CN" altLang="en-US" dirty="0" smtClean="0"/>
              <a:t>，即频繁集。</a:t>
            </a:r>
            <a:r>
              <a:rPr lang="en-US" altLang="zh-CN" dirty="0" smtClean="0"/>
              <a:t>Closed pattern</a:t>
            </a:r>
            <a:r>
              <a:rPr lang="zh-CN" altLang="en-US" dirty="0" smtClean="0"/>
              <a:t>是指任何它的超集的支持度不等于该集合，</a:t>
            </a:r>
            <a:r>
              <a:rPr lang="en-US" altLang="zh-CN" dirty="0" smtClean="0"/>
              <a:t>master pattern </a:t>
            </a:r>
            <a:r>
              <a:rPr lang="zh-CN" altLang="en-US" dirty="0" smtClean="0"/>
              <a:t>是指几个</a:t>
            </a:r>
            <a:r>
              <a:rPr lang="en-US" altLang="zh-CN" dirty="0" smtClean="0"/>
              <a:t>closed pattern</a:t>
            </a:r>
            <a:r>
              <a:rPr lang="zh-CN" altLang="en-US" dirty="0" smtClean="0"/>
              <a:t>的并集。本文设计了一个函数，计算每个</a:t>
            </a:r>
            <a:r>
              <a:rPr lang="en-US" altLang="zh-CN" dirty="0" smtClean="0"/>
              <a:t>concept</a:t>
            </a:r>
            <a:r>
              <a:rPr lang="zh-CN" altLang="en-US" dirty="0" smtClean="0"/>
              <a:t>和</a:t>
            </a:r>
            <a:r>
              <a:rPr lang="en-US" altLang="zh-CN" dirty="0" smtClean="0"/>
              <a:t>pattern</a:t>
            </a:r>
            <a:r>
              <a:rPr lang="zh-CN" altLang="en-US" dirty="0" smtClean="0"/>
              <a:t>的相关关系，是利用</a:t>
            </a:r>
            <a:r>
              <a:rPr lang="en-US" altLang="zh-CN" dirty="0" smtClean="0"/>
              <a:t>concept</a:t>
            </a:r>
            <a:r>
              <a:rPr lang="zh-CN" altLang="en-US" dirty="0" smtClean="0"/>
              <a:t>和</a:t>
            </a:r>
            <a:r>
              <a:rPr lang="en-US" altLang="zh-CN" dirty="0" smtClean="0"/>
              <a:t>pattern</a:t>
            </a:r>
            <a:r>
              <a:rPr lang="zh-CN" altLang="en-US" dirty="0" smtClean="0"/>
              <a:t>中的</a:t>
            </a:r>
            <a:r>
              <a:rPr lang="en-US" altLang="zh-CN" dirty="0" smtClean="0"/>
              <a:t>term</a:t>
            </a:r>
            <a:r>
              <a:rPr lang="zh-CN" altLang="en-US" dirty="0" smtClean="0"/>
              <a:t>的重叠数来计算。</a:t>
            </a:r>
            <a:endParaRPr lang="zh-CN" altLang="en-US" dirty="0"/>
          </a:p>
        </p:txBody>
      </p:sp>
      <p:sp>
        <p:nvSpPr>
          <p:cNvPr id="4" name="灯片编号占位符 3"/>
          <p:cNvSpPr>
            <a:spLocks noGrp="1"/>
          </p:cNvSpPr>
          <p:nvPr>
            <p:ph type="sldNum" sz="quarter" idx="10"/>
          </p:nvPr>
        </p:nvSpPr>
        <p:spPr/>
        <p:txBody>
          <a:bodyPr/>
          <a:lstStyle/>
          <a:p>
            <a:fld id="{88ACB4DB-E598-444A-A0F3-E9C9793C75DD}" type="slidenum">
              <a:rPr lang="zh-CN" altLang="en-US" smtClean="0"/>
              <a:t>1</a:t>
            </a:fld>
            <a:endParaRPr lang="zh-CN" altLang="en-US"/>
          </a:p>
        </p:txBody>
      </p:sp>
    </p:spTree>
    <p:extLst>
      <p:ext uri="{BB962C8B-B14F-4D97-AF65-F5344CB8AC3E}">
        <p14:creationId xmlns:p14="http://schemas.microsoft.com/office/powerpoint/2010/main" val="343719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第二步中，一个离群点被虚拟的分为几个点，点的数量与圈中的非离群点的数量相同。</a:t>
            </a:r>
            <a:endParaRPr lang="zh-CN" altLang="en-US" dirty="0"/>
          </a:p>
        </p:txBody>
      </p:sp>
      <p:sp>
        <p:nvSpPr>
          <p:cNvPr id="4" name="灯片编号占位符 3"/>
          <p:cNvSpPr>
            <a:spLocks noGrp="1"/>
          </p:cNvSpPr>
          <p:nvPr>
            <p:ph type="sldNum" sz="quarter" idx="10"/>
          </p:nvPr>
        </p:nvSpPr>
        <p:spPr/>
        <p:txBody>
          <a:bodyPr/>
          <a:lstStyle/>
          <a:p>
            <a:fld id="{88ACB4DB-E598-444A-A0F3-E9C9793C75DD}" type="slidenum">
              <a:rPr lang="zh-CN" altLang="en-US" smtClean="0"/>
              <a:t>2</a:t>
            </a:fld>
            <a:endParaRPr lang="zh-CN" altLang="en-US"/>
          </a:p>
        </p:txBody>
      </p:sp>
    </p:spTree>
    <p:extLst>
      <p:ext uri="{BB962C8B-B14F-4D97-AF65-F5344CB8AC3E}">
        <p14:creationId xmlns:p14="http://schemas.microsoft.com/office/powerpoint/2010/main" val="242309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处方药 中每个药都有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药品通用名</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共</a:t>
            </a:r>
            <a:r>
              <a:rPr lang="en-US" altLang="zh-CN" sz="1200" kern="1200" dirty="0" smtClean="0">
                <a:solidFill>
                  <a:schemeClr val="tx1"/>
                </a:solidFill>
                <a:effectLst/>
                <a:latin typeface="+mn-lt"/>
                <a:ea typeface="+mn-ea"/>
                <a:cs typeface="+mn-cs"/>
              </a:rPr>
              <a:t>14W</a:t>
            </a:r>
            <a:r>
              <a:rPr lang="zh-CN" altLang="en-US" sz="1200" kern="1200" dirty="0" smtClean="0">
                <a:solidFill>
                  <a:schemeClr val="tx1"/>
                </a:solidFill>
                <a:effectLst/>
                <a:latin typeface="+mn-lt"/>
                <a:ea typeface="+mn-ea"/>
                <a:cs typeface="+mn-cs"/>
              </a:rPr>
              <a:t>种左右的处方药，通用名有</a:t>
            </a:r>
            <a:r>
              <a:rPr lang="en-US" altLang="zh-CN" sz="1200" kern="1200" dirty="0" smtClean="0">
                <a:solidFill>
                  <a:schemeClr val="tx1"/>
                </a:solidFill>
                <a:effectLst/>
                <a:latin typeface="+mn-lt"/>
                <a:ea typeface="+mn-ea"/>
                <a:cs typeface="+mn-cs"/>
              </a:rPr>
              <a:t>5717</a:t>
            </a:r>
            <a:r>
              <a:rPr lang="zh-CN" altLang="en-US" sz="1200" kern="1200" dirty="0" smtClean="0">
                <a:solidFill>
                  <a:schemeClr val="tx1"/>
                </a:solidFill>
                <a:effectLst/>
                <a:latin typeface="+mn-lt"/>
                <a:ea typeface="+mn-ea"/>
                <a:cs typeface="+mn-cs"/>
              </a:rPr>
              <a:t>种</a:t>
            </a:r>
            <a:endParaRPr lang="zh-CN" altLang="en-US" dirty="0" smtClean="0"/>
          </a:p>
          <a:p>
            <a:r>
              <a:rPr lang="en-US" altLang="zh-CN" sz="1200" kern="1200" dirty="0" smtClean="0">
                <a:solidFill>
                  <a:schemeClr val="tx1"/>
                </a:solidFill>
                <a:effectLst/>
                <a:latin typeface="+mn-lt"/>
                <a:ea typeface="+mn-ea"/>
                <a:cs typeface="+mn-cs"/>
              </a:rPr>
              <a:t>-- OTC</a:t>
            </a:r>
            <a:r>
              <a:rPr lang="zh-CN" altLang="en-US" sz="1200" kern="1200" dirty="0" smtClean="0">
                <a:solidFill>
                  <a:schemeClr val="tx1"/>
                </a:solidFill>
                <a:effectLst/>
                <a:latin typeface="+mn-lt"/>
                <a:ea typeface="+mn-ea"/>
                <a:cs typeface="+mn-cs"/>
              </a:rPr>
              <a:t>药品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医疗器械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计生用品共</a:t>
            </a:r>
            <a:r>
              <a:rPr lang="en-US" altLang="zh-CN" sz="1200" kern="1200" dirty="0" smtClean="0">
                <a:solidFill>
                  <a:schemeClr val="tx1"/>
                </a:solidFill>
                <a:effectLst/>
                <a:latin typeface="+mn-lt"/>
                <a:ea typeface="+mn-ea"/>
                <a:cs typeface="+mn-cs"/>
              </a:rPr>
              <a:t>340683</a:t>
            </a:r>
            <a:r>
              <a:rPr lang="zh-CN" altLang="en-US" sz="1200" kern="1200" dirty="0" smtClean="0">
                <a:solidFill>
                  <a:schemeClr val="tx1"/>
                </a:solidFill>
                <a:effectLst/>
                <a:latin typeface="+mn-lt"/>
                <a:ea typeface="+mn-ea"/>
                <a:cs typeface="+mn-cs"/>
              </a:rPr>
              <a:t>种商品，有</a:t>
            </a:r>
            <a:r>
              <a:rPr lang="en-US" altLang="zh-CN" sz="1200" kern="1200" dirty="0" smtClean="0">
                <a:solidFill>
                  <a:schemeClr val="tx1"/>
                </a:solidFill>
                <a:effectLst/>
                <a:latin typeface="+mn-lt"/>
                <a:ea typeface="+mn-ea"/>
                <a:cs typeface="+mn-cs"/>
              </a:rPr>
              <a:t>314985</a:t>
            </a:r>
            <a:r>
              <a:rPr lang="zh-CN" altLang="en-US" sz="1200" kern="1200" dirty="0" smtClean="0">
                <a:solidFill>
                  <a:schemeClr val="tx1"/>
                </a:solidFill>
                <a:effectLst/>
                <a:latin typeface="+mn-lt"/>
                <a:ea typeface="+mn-ea"/>
                <a:cs typeface="+mn-cs"/>
              </a:rPr>
              <a:t>种商品有 ‘保健用品产品名称’或‘医疗器械产品名称’或‘药品通用名’，这些属性共有</a:t>
            </a:r>
            <a:r>
              <a:rPr lang="en-US" altLang="zh-CN" sz="1200" kern="1200" dirty="0" smtClean="0">
                <a:solidFill>
                  <a:schemeClr val="tx1"/>
                </a:solidFill>
                <a:effectLst/>
                <a:latin typeface="+mn-lt"/>
                <a:ea typeface="+mn-ea"/>
                <a:cs typeface="+mn-cs"/>
              </a:rPr>
              <a:t>43364</a:t>
            </a:r>
            <a:r>
              <a:rPr lang="zh-CN" altLang="en-US" sz="1200" kern="1200" dirty="0" smtClean="0">
                <a:solidFill>
                  <a:schemeClr val="tx1"/>
                </a:solidFill>
                <a:effectLst/>
                <a:latin typeface="+mn-lt"/>
                <a:ea typeface="+mn-ea"/>
                <a:cs typeface="+mn-cs"/>
              </a:rPr>
              <a:t>种值，其他商品可直接用类目明表示，共有</a:t>
            </a:r>
            <a:r>
              <a:rPr lang="en-US" altLang="zh-CN" sz="1200" kern="1200" dirty="0" smtClean="0">
                <a:solidFill>
                  <a:schemeClr val="tx1"/>
                </a:solidFill>
                <a:effectLst/>
                <a:latin typeface="+mn-lt"/>
                <a:ea typeface="+mn-ea"/>
                <a:cs typeface="+mn-cs"/>
              </a:rPr>
              <a:t>48</a:t>
            </a:r>
            <a:r>
              <a:rPr lang="zh-CN" altLang="en-US" sz="1200" kern="1200" dirty="0" smtClean="0">
                <a:solidFill>
                  <a:schemeClr val="tx1"/>
                </a:solidFill>
                <a:effectLst/>
                <a:latin typeface="+mn-lt"/>
                <a:ea typeface="+mn-ea"/>
                <a:cs typeface="+mn-cs"/>
              </a:rPr>
              <a:t>种其他类目。详见表</a:t>
            </a:r>
            <a:r>
              <a:rPr lang="en-US" altLang="zh-CN" sz="1200" kern="1200" dirty="0" err="1" smtClean="0">
                <a:solidFill>
                  <a:schemeClr val="tx1"/>
                </a:solidFill>
                <a:effectLst/>
                <a:latin typeface="+mn-lt"/>
                <a:ea typeface="+mn-ea"/>
                <a:cs typeface="+mn-cs"/>
              </a:rPr>
              <a:t>OTC_Other_Catename</a:t>
            </a:r>
            <a:r>
              <a:rPr lang="en-US" altLang="zh-CN" sz="1200" kern="1200" dirty="0" smtClean="0">
                <a:solidFill>
                  <a:schemeClr val="tx1"/>
                </a:solidFill>
                <a:effectLst/>
                <a:latin typeface="+mn-lt"/>
                <a:ea typeface="+mn-ea"/>
                <a:cs typeface="+mn-cs"/>
              </a:rPr>
              <a:t>;</a:t>
            </a:r>
            <a:endParaRPr lang="zh-CN" altLang="en-US" dirty="0" smtClean="0"/>
          </a:p>
          <a:p>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精制中药材 共</a:t>
            </a:r>
            <a:r>
              <a:rPr lang="en-US" altLang="zh-CN" sz="1200" kern="1200" dirty="0" smtClean="0">
                <a:solidFill>
                  <a:schemeClr val="tx1"/>
                </a:solidFill>
                <a:effectLst/>
                <a:latin typeface="+mn-lt"/>
                <a:ea typeface="+mn-ea"/>
                <a:cs typeface="+mn-cs"/>
              </a:rPr>
              <a:t>4000+</a:t>
            </a:r>
            <a:r>
              <a:rPr lang="zh-CN" altLang="en-US" sz="1200" kern="1200" dirty="0" smtClean="0">
                <a:solidFill>
                  <a:schemeClr val="tx1"/>
                </a:solidFill>
                <a:effectLst/>
                <a:latin typeface="+mn-lt"/>
                <a:ea typeface="+mn-ea"/>
                <a:cs typeface="+mn-cs"/>
              </a:rPr>
              <a:t>种商品，每个商品都有‘饮片名称’这个属性，属性值共有</a:t>
            </a:r>
            <a:r>
              <a:rPr lang="en-US" altLang="zh-CN" sz="1200" kern="1200" dirty="0" smtClean="0">
                <a:solidFill>
                  <a:schemeClr val="tx1"/>
                </a:solidFill>
                <a:effectLst/>
                <a:latin typeface="+mn-lt"/>
                <a:ea typeface="+mn-ea"/>
                <a:cs typeface="+mn-cs"/>
              </a:rPr>
              <a:t>1496</a:t>
            </a:r>
            <a:r>
              <a:rPr lang="zh-CN" altLang="en-US" sz="1200" kern="1200" dirty="0" smtClean="0">
                <a:solidFill>
                  <a:schemeClr val="tx1"/>
                </a:solidFill>
                <a:effectLst/>
                <a:latin typeface="+mn-lt"/>
                <a:ea typeface="+mn-ea"/>
                <a:cs typeface="+mn-cs"/>
              </a:rPr>
              <a:t>种值</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共有</a:t>
            </a:r>
            <a:r>
              <a:rPr lang="en-US" altLang="zh-CN" sz="1200" kern="1200" dirty="0" smtClean="0">
                <a:solidFill>
                  <a:schemeClr val="tx1"/>
                </a:solidFill>
                <a:effectLst/>
                <a:latin typeface="+mn-lt"/>
                <a:ea typeface="+mn-ea"/>
                <a:cs typeface="+mn-cs"/>
              </a:rPr>
              <a:t>516</a:t>
            </a:r>
            <a:r>
              <a:rPr lang="zh-CN" altLang="en-US" sz="1200" kern="1200" dirty="0" smtClean="0">
                <a:solidFill>
                  <a:schemeClr val="tx1"/>
                </a:solidFill>
                <a:effectLst/>
                <a:latin typeface="+mn-lt"/>
                <a:ea typeface="+mn-ea"/>
                <a:cs typeface="+mn-cs"/>
              </a:rPr>
              <a:t>种叶子类目，此处可利用叶子类目分类</a:t>
            </a:r>
            <a:endParaRPr lang="zh-CN" altLang="en-US" dirty="0" smtClean="0"/>
          </a:p>
          <a:p>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医疗及健康服务，共</a:t>
            </a:r>
            <a:r>
              <a:rPr lang="en-US" altLang="zh-CN" sz="1200" kern="1200" dirty="0" smtClean="0">
                <a:solidFill>
                  <a:schemeClr val="tx1"/>
                </a:solidFill>
                <a:effectLst/>
                <a:latin typeface="+mn-lt"/>
                <a:ea typeface="+mn-ea"/>
                <a:cs typeface="+mn-cs"/>
              </a:rPr>
              <a:t>18613</a:t>
            </a:r>
            <a:r>
              <a:rPr lang="zh-CN" altLang="en-US" sz="1200" kern="1200" dirty="0" smtClean="0">
                <a:solidFill>
                  <a:schemeClr val="tx1"/>
                </a:solidFill>
                <a:effectLst/>
                <a:latin typeface="+mn-lt"/>
                <a:ea typeface="+mn-ea"/>
                <a:cs typeface="+mn-cs"/>
              </a:rPr>
              <a:t>件商品，其中‘体检</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医疗保健卡’分类，大部分都有体检类型属性，没有的可直接分为其他体检。其他叶子类目下的商品，没有合理的</a:t>
            </a:r>
            <a:r>
              <a:rPr lang="en-US" altLang="zh-CN" sz="1200" kern="1200" dirty="0" err="1" smtClean="0">
                <a:solidFill>
                  <a:schemeClr val="tx1"/>
                </a:solidFill>
                <a:effectLst/>
                <a:latin typeface="+mn-lt"/>
                <a:ea typeface="+mn-ea"/>
                <a:cs typeface="+mn-cs"/>
              </a:rPr>
              <a:t>pv</a:t>
            </a:r>
            <a:r>
              <a:rPr lang="zh-CN" altLang="en-US" sz="1200" kern="1200" dirty="0" smtClean="0">
                <a:solidFill>
                  <a:schemeClr val="tx1"/>
                </a:solidFill>
                <a:effectLst/>
                <a:latin typeface="+mn-lt"/>
                <a:ea typeface="+mn-ea"/>
                <a:cs typeface="+mn-cs"/>
              </a:rPr>
              <a:t>，实体抽取结果中大部分次都是普通词，导致结果较差，因此直接用类目。</a:t>
            </a:r>
            <a:endParaRPr lang="zh-CN" altLang="en-US" dirty="0" smtClean="0"/>
          </a:p>
        </p:txBody>
      </p:sp>
      <p:sp>
        <p:nvSpPr>
          <p:cNvPr id="4" name="灯片编号占位符 3"/>
          <p:cNvSpPr>
            <a:spLocks noGrp="1"/>
          </p:cNvSpPr>
          <p:nvPr>
            <p:ph type="sldNum" sz="quarter" idx="10"/>
          </p:nvPr>
        </p:nvSpPr>
        <p:spPr/>
        <p:txBody>
          <a:bodyPr/>
          <a:lstStyle/>
          <a:p>
            <a:fld id="{88ACB4DB-E598-444A-A0F3-E9C9793C75DD}" type="slidenum">
              <a:rPr lang="zh-CN" altLang="en-US" smtClean="0"/>
              <a:t>6</a:t>
            </a:fld>
            <a:endParaRPr lang="zh-CN" altLang="en-US"/>
          </a:p>
        </p:txBody>
      </p:sp>
    </p:spTree>
    <p:extLst>
      <p:ext uri="{BB962C8B-B14F-4D97-AF65-F5344CB8AC3E}">
        <p14:creationId xmlns:p14="http://schemas.microsoft.com/office/powerpoint/2010/main" val="3790349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1|||999|||111 </a:t>
            </a:r>
            <a:r>
              <a:rPr lang="zh-CN" altLang="en-US" dirty="0" smtClean="0"/>
              <a:t>这个集合看起来很乱，不知道要表达什么，但看购买的具体商品发现，其实都是保健品，</a:t>
            </a:r>
            <a:r>
              <a:rPr lang="en-US" altLang="zh-CN" dirty="0" smtClean="0"/>
              <a:t>1</a:t>
            </a:r>
            <a:r>
              <a:rPr lang="zh-CN" altLang="en-US" dirty="0" smtClean="0"/>
              <a:t>是一个非常乱的分类，其中的商品包含保健品，脚气用品，止疼贴，口罩等，</a:t>
            </a:r>
            <a:r>
              <a:rPr lang="en-US" altLang="zh-CN" dirty="0" smtClean="0"/>
              <a:t>111</a:t>
            </a:r>
            <a:r>
              <a:rPr lang="zh-CN" altLang="en-US" dirty="0" smtClean="0"/>
              <a:t>也只有几件商品，主要是指保健品。</a:t>
            </a:r>
            <a:endParaRPr lang="zh-CN" altLang="en-US" dirty="0"/>
          </a:p>
        </p:txBody>
      </p:sp>
      <p:sp>
        <p:nvSpPr>
          <p:cNvPr id="4" name="灯片编号占位符 3"/>
          <p:cNvSpPr>
            <a:spLocks noGrp="1"/>
          </p:cNvSpPr>
          <p:nvPr>
            <p:ph type="sldNum" sz="quarter" idx="10"/>
          </p:nvPr>
        </p:nvSpPr>
        <p:spPr/>
        <p:txBody>
          <a:bodyPr/>
          <a:lstStyle/>
          <a:p>
            <a:fld id="{88ACB4DB-E598-444A-A0F3-E9C9793C75DD}" type="slidenum">
              <a:rPr lang="zh-CN" altLang="en-US" smtClean="0"/>
              <a:t>9</a:t>
            </a:fld>
            <a:endParaRPr lang="zh-CN" altLang="en-US"/>
          </a:p>
        </p:txBody>
      </p:sp>
    </p:spTree>
    <p:extLst>
      <p:ext uri="{BB962C8B-B14F-4D97-AF65-F5344CB8AC3E}">
        <p14:creationId xmlns:p14="http://schemas.microsoft.com/office/powerpoint/2010/main" val="2249032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275592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160473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67330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62413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210515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378605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51284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354113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12166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227991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17B067-0181-452B-AD84-D908A31392C1}" type="datetimeFigureOut">
              <a:rPr lang="zh-CN" altLang="en-US" smtClean="0"/>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104589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7B067-0181-452B-AD84-D908A31392C1}" type="datetimeFigureOut">
              <a:rPr lang="zh-CN" altLang="en-US" smtClean="0"/>
              <a:t>2018/8/9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E7567-719D-47CE-B5E4-546FDDC54126}" type="slidenum">
              <a:rPr lang="zh-CN" altLang="en-US" smtClean="0"/>
              <a:t>‹#›</a:t>
            </a:fld>
            <a:endParaRPr lang="zh-CN" altLang="en-US"/>
          </a:p>
        </p:txBody>
      </p:sp>
    </p:spTree>
    <p:extLst>
      <p:ext uri="{BB962C8B-B14F-4D97-AF65-F5344CB8AC3E}">
        <p14:creationId xmlns:p14="http://schemas.microsoft.com/office/powerpoint/2010/main" val="228721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11" y="176867"/>
            <a:ext cx="11084859" cy="777875"/>
          </a:xfrm>
        </p:spPr>
        <p:txBody>
          <a:bodyPr>
            <a:normAutofit/>
          </a:bodyPr>
          <a:lstStyle/>
          <a:p>
            <a:r>
              <a:rPr lang="en-US" altLang="zh-CN" sz="3200" dirty="0"/>
              <a:t>Interpretation</a:t>
            </a:r>
            <a:r>
              <a:rPr lang="en-US" altLang="zh-CN" sz="3200" b="1" dirty="0"/>
              <a:t> </a:t>
            </a:r>
            <a:r>
              <a:rPr lang="en-US" altLang="zh-CN" sz="3200" dirty="0"/>
              <a:t>of</a:t>
            </a:r>
            <a:r>
              <a:rPr lang="en-US" altLang="zh-CN" sz="3200" b="1" dirty="0"/>
              <a:t> </a:t>
            </a:r>
            <a:r>
              <a:rPr lang="en-US" altLang="zh-CN" sz="3200" dirty="0"/>
              <a:t>text</a:t>
            </a:r>
            <a:r>
              <a:rPr lang="en-US" altLang="zh-CN" sz="3200" b="1" dirty="0"/>
              <a:t> </a:t>
            </a:r>
            <a:r>
              <a:rPr lang="en-US" altLang="zh-CN" sz="3200" dirty="0" smtClean="0"/>
              <a:t>patterns</a:t>
            </a:r>
            <a:r>
              <a:rPr lang="en-US" altLang="zh-CN" sz="3200" b="1" dirty="0" smtClean="0"/>
              <a:t>       </a:t>
            </a:r>
            <a:r>
              <a:rPr lang="nn-NO" altLang="zh-CN" sz="2000" dirty="0" smtClean="0"/>
              <a:t>Data </a:t>
            </a:r>
            <a:r>
              <a:rPr lang="nn-NO" altLang="zh-CN" sz="2000" dirty="0"/>
              <a:t>Min Knowl Disc (2018)</a:t>
            </a:r>
            <a:endParaRPr lang="zh-CN" altLang="en-US" sz="3200" dirty="0"/>
          </a:p>
        </p:txBody>
      </p:sp>
      <p:pic>
        <p:nvPicPr>
          <p:cNvPr id="4" name="图片 3"/>
          <p:cNvPicPr>
            <a:picLocks noChangeAspect="1"/>
          </p:cNvPicPr>
          <p:nvPr/>
        </p:nvPicPr>
        <p:blipFill>
          <a:blip r:embed="rId3"/>
          <a:stretch>
            <a:fillRect/>
          </a:stretch>
        </p:blipFill>
        <p:spPr>
          <a:xfrm>
            <a:off x="1122269" y="1129554"/>
            <a:ext cx="6852871" cy="3724834"/>
          </a:xfrm>
          <a:prstGeom prst="rect">
            <a:avLst/>
          </a:prstGeom>
        </p:spPr>
      </p:pic>
      <p:sp>
        <p:nvSpPr>
          <p:cNvPr id="5" name="文本框 4"/>
          <p:cNvSpPr txBox="1"/>
          <p:nvPr/>
        </p:nvSpPr>
        <p:spPr>
          <a:xfrm>
            <a:off x="8485094" y="2097741"/>
            <a:ext cx="3388659" cy="1200329"/>
          </a:xfrm>
          <a:prstGeom prst="rect">
            <a:avLst/>
          </a:prstGeom>
          <a:noFill/>
        </p:spPr>
        <p:txBody>
          <a:bodyPr wrap="square" rtlCol="0">
            <a:spAutoFit/>
          </a:bodyPr>
          <a:lstStyle/>
          <a:p>
            <a:r>
              <a:rPr lang="zh-CN" altLang="en-US" dirty="0" smtClean="0"/>
              <a:t>对文本进行语义标注：</a:t>
            </a:r>
            <a:endParaRPr lang="en-US" altLang="zh-CN" dirty="0" smtClean="0"/>
          </a:p>
          <a:p>
            <a:r>
              <a:rPr lang="en-US" altLang="zh-CN" dirty="0" smtClean="0"/>
              <a:t>Concept</a:t>
            </a:r>
            <a:r>
              <a:rPr lang="zh-CN" altLang="en-US" dirty="0" smtClean="0"/>
              <a:t>是预先定义的，由一组词构成，每组词表示一个</a:t>
            </a:r>
            <a:r>
              <a:rPr lang="en-US" altLang="zh-CN" dirty="0" smtClean="0"/>
              <a:t>concept</a:t>
            </a:r>
            <a:r>
              <a:rPr lang="zh-CN" altLang="en-US" dirty="0" smtClean="0"/>
              <a:t>。</a:t>
            </a:r>
            <a:endParaRPr lang="en-US" altLang="zh-CN" dirty="0" smtClean="0"/>
          </a:p>
        </p:txBody>
      </p:sp>
    </p:spTree>
    <p:extLst>
      <p:ext uri="{BB962C8B-B14F-4D97-AF65-F5344CB8AC3E}">
        <p14:creationId xmlns:p14="http://schemas.microsoft.com/office/powerpoint/2010/main" val="205886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059" y="149972"/>
            <a:ext cx="10515600" cy="724087"/>
          </a:xfrm>
        </p:spPr>
        <p:txBody>
          <a:bodyPr>
            <a:normAutofit/>
          </a:bodyPr>
          <a:lstStyle/>
          <a:p>
            <a:r>
              <a:rPr lang="en-US" altLang="zh-CN" sz="3200" dirty="0" smtClean="0"/>
              <a:t>Contextual Outlier Interpretation</a:t>
            </a:r>
            <a:endParaRPr lang="zh-CN" altLang="en-US" sz="3200" dirty="0"/>
          </a:p>
        </p:txBody>
      </p:sp>
      <p:pic>
        <p:nvPicPr>
          <p:cNvPr id="4" name="图片 3"/>
          <p:cNvPicPr>
            <a:picLocks noChangeAspect="1"/>
          </p:cNvPicPr>
          <p:nvPr/>
        </p:nvPicPr>
        <p:blipFill>
          <a:blip r:embed="rId3"/>
          <a:stretch>
            <a:fillRect/>
          </a:stretch>
        </p:blipFill>
        <p:spPr>
          <a:xfrm>
            <a:off x="648820" y="1479456"/>
            <a:ext cx="8877300" cy="3038475"/>
          </a:xfrm>
          <a:prstGeom prst="rect">
            <a:avLst/>
          </a:prstGeom>
        </p:spPr>
      </p:pic>
      <p:sp>
        <p:nvSpPr>
          <p:cNvPr id="5" name="文本框 4"/>
          <p:cNvSpPr txBox="1"/>
          <p:nvPr/>
        </p:nvSpPr>
        <p:spPr>
          <a:xfrm>
            <a:off x="779930" y="4948518"/>
            <a:ext cx="10596282" cy="923330"/>
          </a:xfrm>
          <a:prstGeom prst="rect">
            <a:avLst/>
          </a:prstGeom>
          <a:noFill/>
        </p:spPr>
        <p:txBody>
          <a:bodyPr wrap="square" rtlCol="0">
            <a:spAutoFit/>
          </a:bodyPr>
          <a:lstStyle/>
          <a:p>
            <a:r>
              <a:rPr lang="zh-CN" altLang="en-US" dirty="0" smtClean="0"/>
              <a:t>对离群点进行语义注解：</a:t>
            </a:r>
            <a:endParaRPr lang="en-US" altLang="zh-CN" dirty="0" smtClean="0"/>
          </a:p>
          <a:p>
            <a:r>
              <a:rPr lang="zh-CN" altLang="en-US" dirty="0" smtClean="0"/>
              <a:t>注解主要包括三项：</a:t>
            </a:r>
            <a:r>
              <a:rPr lang="en-US" altLang="zh-CN" dirty="0" smtClean="0"/>
              <a:t>(1)</a:t>
            </a:r>
            <a:r>
              <a:rPr lang="zh-CN" altLang="en-US" dirty="0" smtClean="0"/>
              <a:t>使得点离群的主要属性，</a:t>
            </a:r>
            <a:r>
              <a:rPr lang="en-US" altLang="zh-CN" dirty="0" smtClean="0"/>
              <a:t>(2)</a:t>
            </a:r>
            <a:r>
              <a:rPr lang="zh-CN" altLang="en-US" dirty="0" smtClean="0"/>
              <a:t>点的离群分，</a:t>
            </a:r>
            <a:r>
              <a:rPr lang="en-US" altLang="zh-CN" dirty="0" smtClean="0"/>
              <a:t>(3)</a:t>
            </a:r>
            <a:r>
              <a:rPr lang="zh-CN" altLang="en-US" dirty="0" smtClean="0"/>
              <a:t>离群点周围的最近的几个非离群点属性</a:t>
            </a:r>
            <a:endParaRPr lang="zh-CN" altLang="en-US" dirty="0"/>
          </a:p>
        </p:txBody>
      </p:sp>
    </p:spTree>
    <p:extLst>
      <p:ext uri="{BB962C8B-B14F-4D97-AF65-F5344CB8AC3E}">
        <p14:creationId xmlns:p14="http://schemas.microsoft.com/office/powerpoint/2010/main" val="3200437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765" y="203762"/>
            <a:ext cx="10515600" cy="589616"/>
          </a:xfrm>
        </p:spPr>
        <p:txBody>
          <a:bodyPr>
            <a:normAutofit fontScale="90000"/>
          </a:bodyPr>
          <a:lstStyle/>
          <a:p>
            <a:r>
              <a:rPr lang="zh-CN" altLang="en-US" dirty="0" smtClean="0"/>
              <a:t>对商品、类目和用户特征进行</a:t>
            </a:r>
            <a:r>
              <a:rPr lang="en-US" altLang="zh-CN" dirty="0" smtClean="0"/>
              <a:t>embedding</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66703838"/>
              </p:ext>
            </p:extLst>
          </p:nvPr>
        </p:nvGraphicFramePr>
        <p:xfrm>
          <a:off x="848659" y="1109631"/>
          <a:ext cx="5753847" cy="370840"/>
        </p:xfrm>
        <a:graphic>
          <a:graphicData uri="http://schemas.openxmlformats.org/drawingml/2006/table">
            <a:tbl>
              <a:tblPr firstRow="1" bandRow="1">
                <a:tableStyleId>{5C22544A-7EE6-4342-B048-85BDC9FD1C3A}</a:tableStyleId>
              </a:tblPr>
              <a:tblGrid>
                <a:gridCol w="667842"/>
                <a:gridCol w="707127"/>
                <a:gridCol w="719753"/>
                <a:gridCol w="669246"/>
                <a:gridCol w="707127"/>
                <a:gridCol w="643990"/>
                <a:gridCol w="656617"/>
                <a:gridCol w="982145"/>
              </a:tblGrid>
              <a:tr h="370840">
                <a:tc>
                  <a:txBody>
                    <a:bodyPr/>
                    <a:lstStyle/>
                    <a:p>
                      <a:r>
                        <a:rPr lang="zh-CN" altLang="en-US" dirty="0" smtClean="0"/>
                        <a:t>商品</a:t>
                      </a:r>
                      <a:endParaRPr lang="zh-CN" altLang="en-US" dirty="0"/>
                    </a:p>
                  </a:txBody>
                  <a:tcPr/>
                </a:tc>
                <a:tc>
                  <a:txBody>
                    <a:bodyPr/>
                    <a:lstStyle/>
                    <a:p>
                      <a:r>
                        <a:rPr lang="zh-CN" altLang="en-US" dirty="0" smtClean="0"/>
                        <a:t>类目</a:t>
                      </a:r>
                      <a:endParaRPr lang="zh-CN" altLang="en-US" dirty="0"/>
                    </a:p>
                  </a:txBody>
                  <a:tcPr/>
                </a:tc>
                <a:tc>
                  <a:txBody>
                    <a:bodyPr/>
                    <a:lstStyle/>
                    <a:p>
                      <a:r>
                        <a:rPr lang="zh-CN" altLang="en-US" dirty="0" smtClean="0"/>
                        <a:t>年龄</a:t>
                      </a:r>
                      <a:endParaRPr lang="zh-CN" altLang="en-US" dirty="0"/>
                    </a:p>
                  </a:txBody>
                  <a:tcPr/>
                </a:tc>
                <a:tc>
                  <a:txBody>
                    <a:bodyPr/>
                    <a:lstStyle/>
                    <a:p>
                      <a:r>
                        <a:rPr lang="zh-CN" altLang="en-US" dirty="0" smtClean="0"/>
                        <a:t>性别</a:t>
                      </a:r>
                      <a:endParaRPr lang="zh-CN" altLang="en-US" dirty="0"/>
                    </a:p>
                  </a:txBody>
                  <a:tcPr/>
                </a:tc>
                <a:tc>
                  <a:txBody>
                    <a:bodyPr/>
                    <a:lstStyle/>
                    <a:p>
                      <a:r>
                        <a:rPr lang="zh-CN" altLang="en-US" dirty="0" smtClean="0"/>
                        <a:t>省份</a:t>
                      </a:r>
                      <a:endParaRPr lang="zh-CN" altLang="en-US" dirty="0"/>
                    </a:p>
                  </a:txBody>
                  <a:tcPr/>
                </a:tc>
                <a:tc>
                  <a:txBody>
                    <a:bodyPr/>
                    <a:lstStyle/>
                    <a:p>
                      <a:r>
                        <a:rPr lang="zh-CN" altLang="en-US" dirty="0" smtClean="0"/>
                        <a:t>城市</a:t>
                      </a:r>
                      <a:endParaRPr lang="zh-CN" altLang="en-US" dirty="0"/>
                    </a:p>
                  </a:txBody>
                  <a:tcPr/>
                </a:tc>
                <a:tc>
                  <a:txBody>
                    <a:bodyPr/>
                    <a:lstStyle/>
                    <a:p>
                      <a:r>
                        <a:rPr lang="zh-CN" altLang="en-US" dirty="0" smtClean="0"/>
                        <a:t>星级</a:t>
                      </a:r>
                      <a:endParaRPr lang="zh-CN" altLang="en-US" dirty="0"/>
                    </a:p>
                  </a:txBody>
                  <a:tcPr/>
                </a:tc>
                <a:tc>
                  <a:txBody>
                    <a:bodyPr/>
                    <a:lstStyle/>
                    <a:p>
                      <a:r>
                        <a:rPr lang="zh-CN" altLang="en-US" dirty="0" smtClean="0"/>
                        <a:t>购买力</a:t>
                      </a:r>
                      <a:endParaRPr lang="zh-CN" altLang="en-US" dirty="0"/>
                    </a:p>
                  </a:txBody>
                  <a:tcPr/>
                </a:tc>
              </a:tr>
            </a:tbl>
          </a:graphicData>
        </a:graphic>
      </p:graphicFrame>
      <p:sp>
        <p:nvSpPr>
          <p:cNvPr id="7" name="右大括号 6"/>
          <p:cNvSpPr/>
          <p:nvPr/>
        </p:nvSpPr>
        <p:spPr>
          <a:xfrm rot="5400000">
            <a:off x="4127923" y="-25276"/>
            <a:ext cx="404061" cy="34155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3860053" y="1901431"/>
            <a:ext cx="1370853" cy="369332"/>
          </a:xfrm>
          <a:prstGeom prst="rect">
            <a:avLst/>
          </a:prstGeom>
          <a:noFill/>
        </p:spPr>
        <p:txBody>
          <a:bodyPr wrap="square" rtlCol="0">
            <a:spAutoFit/>
          </a:bodyPr>
          <a:lstStyle/>
          <a:p>
            <a:r>
              <a:rPr lang="zh-CN" altLang="en-US" dirty="0" smtClean="0"/>
              <a:t>用户特征</a:t>
            </a:r>
            <a:endParaRPr lang="zh-CN" altLang="en-US" dirty="0"/>
          </a:p>
        </p:txBody>
      </p:sp>
      <p:pic>
        <p:nvPicPr>
          <p:cNvPr id="9" name="图片 8"/>
          <p:cNvPicPr>
            <a:picLocks noChangeAspect="1"/>
          </p:cNvPicPr>
          <p:nvPr/>
        </p:nvPicPr>
        <p:blipFill>
          <a:blip r:embed="rId2"/>
          <a:stretch>
            <a:fillRect/>
          </a:stretch>
        </p:blipFill>
        <p:spPr>
          <a:xfrm>
            <a:off x="5146441" y="2492712"/>
            <a:ext cx="2912129" cy="2761826"/>
          </a:xfrm>
          <a:prstGeom prst="rect">
            <a:avLst/>
          </a:prstGeom>
        </p:spPr>
      </p:pic>
      <p:sp>
        <p:nvSpPr>
          <p:cNvPr id="10" name="下箭头 9"/>
          <p:cNvSpPr/>
          <p:nvPr/>
        </p:nvSpPr>
        <p:spPr>
          <a:xfrm>
            <a:off x="2393576" y="2270763"/>
            <a:ext cx="753036" cy="862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79176" y="3227294"/>
            <a:ext cx="2850777" cy="646331"/>
          </a:xfrm>
          <a:prstGeom prst="rect">
            <a:avLst/>
          </a:prstGeom>
          <a:noFill/>
        </p:spPr>
        <p:txBody>
          <a:bodyPr wrap="square" rtlCol="0">
            <a:spAutoFit/>
          </a:bodyPr>
          <a:lstStyle/>
          <a:p>
            <a:r>
              <a:rPr lang="en-US" altLang="zh-CN" dirty="0" smtClean="0"/>
              <a:t>Word2vec</a:t>
            </a:r>
            <a:r>
              <a:rPr lang="zh-CN" altLang="en-US" dirty="0" smtClean="0"/>
              <a:t>中的一条语句，每个元素作为一个词</a:t>
            </a:r>
            <a:endParaRPr lang="zh-CN" altLang="en-US" dirty="0"/>
          </a:p>
        </p:txBody>
      </p:sp>
      <p:sp>
        <p:nvSpPr>
          <p:cNvPr id="12" name="右箭头 11"/>
          <p:cNvSpPr/>
          <p:nvPr/>
        </p:nvSpPr>
        <p:spPr>
          <a:xfrm>
            <a:off x="4208929" y="3550459"/>
            <a:ext cx="753036"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7933765" y="3402106"/>
            <a:ext cx="672353" cy="309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754035" y="3227294"/>
            <a:ext cx="2075330" cy="646331"/>
          </a:xfrm>
          <a:prstGeom prst="rect">
            <a:avLst/>
          </a:prstGeom>
          <a:noFill/>
        </p:spPr>
        <p:txBody>
          <a:bodyPr wrap="square" rtlCol="0">
            <a:spAutoFit/>
          </a:bodyPr>
          <a:lstStyle/>
          <a:p>
            <a:r>
              <a:rPr lang="zh-CN" altLang="en-US" dirty="0" smtClean="0"/>
              <a:t>每个元素的向量表示</a:t>
            </a:r>
            <a:endParaRPr lang="zh-CN" altLang="en-US" dirty="0"/>
          </a:p>
        </p:txBody>
      </p:sp>
    </p:spTree>
    <p:extLst>
      <p:ext uri="{BB962C8B-B14F-4D97-AF65-F5344CB8AC3E}">
        <p14:creationId xmlns:p14="http://schemas.microsoft.com/office/powerpoint/2010/main" val="115545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953" y="109632"/>
            <a:ext cx="10515600" cy="522380"/>
          </a:xfrm>
        </p:spPr>
        <p:txBody>
          <a:bodyPr>
            <a:normAutofit fontScale="90000"/>
          </a:bodyPr>
          <a:lstStyle/>
          <a:p>
            <a:r>
              <a:rPr lang="zh-CN" altLang="en-US" dirty="0" smtClean="0"/>
              <a:t>频繁集语义注解示例</a:t>
            </a:r>
            <a:endParaRPr lang="zh-CN" altLang="en-US" dirty="0"/>
          </a:p>
        </p:txBody>
      </p:sp>
      <p:sp>
        <p:nvSpPr>
          <p:cNvPr id="3" name="内容占位符 2"/>
          <p:cNvSpPr>
            <a:spLocks noGrp="1"/>
          </p:cNvSpPr>
          <p:nvPr>
            <p:ph idx="1"/>
          </p:nvPr>
        </p:nvSpPr>
        <p:spPr>
          <a:xfrm>
            <a:off x="268941" y="726142"/>
            <a:ext cx="11031071" cy="5356692"/>
          </a:xfrm>
        </p:spPr>
        <p:txBody>
          <a:bodyPr/>
          <a:lstStyle/>
          <a:p>
            <a:r>
              <a:rPr lang="zh-CN" altLang="en-US" dirty="0" smtClean="0"/>
              <a:t>传感器</a:t>
            </a:r>
            <a:r>
              <a:rPr lang="en-US" altLang="zh-CN" dirty="0" smtClean="0"/>
              <a:t>|||</a:t>
            </a:r>
            <a:r>
              <a:rPr lang="zh-CN" altLang="en-US" dirty="0" smtClean="0"/>
              <a:t>其它元器件</a:t>
            </a:r>
            <a:r>
              <a:rPr lang="en-US" altLang="zh-CN" dirty="0" smtClean="0"/>
              <a:t>|||</a:t>
            </a:r>
            <a:r>
              <a:rPr lang="zh-CN" altLang="en-US" dirty="0" smtClean="0"/>
              <a:t>气动元件</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r>
              <a:rPr lang="zh-CN" altLang="en-US" dirty="0" smtClean="0"/>
              <a:t>显卡</a:t>
            </a:r>
            <a:r>
              <a:rPr lang="en-US" altLang="zh-CN" dirty="0" smtClean="0"/>
              <a:t>|||</a:t>
            </a:r>
            <a:r>
              <a:rPr lang="zh-CN" altLang="en-US" dirty="0" smtClean="0"/>
              <a:t>电源</a:t>
            </a:r>
            <a:r>
              <a:rPr lang="en-US" altLang="zh-CN" dirty="0" smtClean="0"/>
              <a:t>|||</a:t>
            </a:r>
            <a:r>
              <a:rPr lang="zh-CN" altLang="en-US" dirty="0" smtClean="0"/>
              <a:t>固态硬盘</a:t>
            </a:r>
            <a:r>
              <a:rPr lang="en-US" altLang="zh-CN" dirty="0" smtClean="0"/>
              <a:t>|||</a:t>
            </a:r>
            <a:r>
              <a:rPr lang="zh-CN" altLang="en-US" dirty="0" smtClean="0"/>
              <a:t>机械硬盘</a:t>
            </a:r>
            <a:r>
              <a:rPr lang="en-US" altLang="zh-CN" dirty="0" smtClean="0"/>
              <a:t>|||</a:t>
            </a:r>
            <a:r>
              <a:rPr lang="zh-CN" altLang="en-US" dirty="0" smtClean="0"/>
              <a:t>内存</a:t>
            </a:r>
            <a:r>
              <a:rPr lang="en-US" altLang="zh-CN" dirty="0" smtClean="0"/>
              <a:t>|||</a:t>
            </a:r>
            <a:r>
              <a:rPr lang="zh-CN" altLang="en-US" dirty="0" smtClean="0"/>
              <a:t>机箱</a:t>
            </a:r>
            <a:endParaRPr lang="en-US" altLang="zh-CN" dirty="0" smtClean="0"/>
          </a:p>
        </p:txBody>
      </p:sp>
      <p:pic>
        <p:nvPicPr>
          <p:cNvPr id="4" name="图片 3"/>
          <p:cNvPicPr>
            <a:picLocks noChangeAspect="1"/>
          </p:cNvPicPr>
          <p:nvPr/>
        </p:nvPicPr>
        <p:blipFill>
          <a:blip r:embed="rId2"/>
          <a:stretch>
            <a:fillRect/>
          </a:stretch>
        </p:blipFill>
        <p:spPr>
          <a:xfrm>
            <a:off x="511549" y="1155222"/>
            <a:ext cx="6838950" cy="942975"/>
          </a:xfrm>
          <a:prstGeom prst="rect">
            <a:avLst/>
          </a:prstGeom>
        </p:spPr>
      </p:pic>
      <p:sp>
        <p:nvSpPr>
          <p:cNvPr id="5" name="矩形 4"/>
          <p:cNvSpPr/>
          <p:nvPr/>
        </p:nvSpPr>
        <p:spPr>
          <a:xfrm>
            <a:off x="390526" y="2149212"/>
            <a:ext cx="7516345" cy="1200329"/>
          </a:xfrm>
          <a:prstGeom prst="rect">
            <a:avLst/>
          </a:prstGeom>
        </p:spPr>
        <p:txBody>
          <a:bodyPr wrap="square">
            <a:spAutoFit/>
          </a:bodyPr>
          <a:lstStyle/>
          <a:p>
            <a:r>
              <a:rPr lang="zh-CN" altLang="en-US" dirty="0" smtClean="0"/>
              <a:t>威纶触摸屏/TK/MT/6050/6070/6071/6103/8071/IP/IQ/IE威纶通正品SMC数显压力开关ISE30A-01-N ISE30A-01-P ISE30A-01-A</a:t>
            </a:r>
            <a:endParaRPr lang="en-US" altLang="zh-CN" dirty="0" smtClean="0"/>
          </a:p>
          <a:p>
            <a:r>
              <a:rPr lang="zh-CN" altLang="en-US" dirty="0" smtClean="0"/>
              <a:t>三菱原装PLC全新FX3U-16/32/48/64/80/128MR/MT/ES-A可编程控制器</a:t>
            </a:r>
            <a:endParaRPr lang="en-US" altLang="zh-CN" dirty="0" smtClean="0"/>
          </a:p>
          <a:p>
            <a:r>
              <a:rPr lang="zh-CN" altLang="en-US" dirty="0" smtClean="0"/>
              <a:t>松下PM-T45-C3  松下传感器光电开关  带3米电缆</a:t>
            </a:r>
            <a:endParaRPr lang="zh-CN" altLang="en-US" dirty="0"/>
          </a:p>
        </p:txBody>
      </p:sp>
      <p:pic>
        <p:nvPicPr>
          <p:cNvPr id="8" name="图片 7"/>
          <p:cNvPicPr>
            <a:picLocks noChangeAspect="1"/>
          </p:cNvPicPr>
          <p:nvPr/>
        </p:nvPicPr>
        <p:blipFill>
          <a:blip r:embed="rId3"/>
          <a:stretch>
            <a:fillRect/>
          </a:stretch>
        </p:blipFill>
        <p:spPr>
          <a:xfrm>
            <a:off x="511549" y="3773212"/>
            <a:ext cx="6867525" cy="942975"/>
          </a:xfrm>
          <a:prstGeom prst="rect">
            <a:avLst/>
          </a:prstGeom>
        </p:spPr>
      </p:pic>
      <p:sp>
        <p:nvSpPr>
          <p:cNvPr id="9" name="矩形 8"/>
          <p:cNvSpPr/>
          <p:nvPr/>
        </p:nvSpPr>
        <p:spPr>
          <a:xfrm>
            <a:off x="390526" y="4798345"/>
            <a:ext cx="11469780" cy="2031325"/>
          </a:xfrm>
          <a:prstGeom prst="rect">
            <a:avLst/>
          </a:prstGeom>
        </p:spPr>
        <p:txBody>
          <a:bodyPr wrap="square">
            <a:spAutoFit/>
          </a:bodyPr>
          <a:lstStyle/>
          <a:p>
            <a:r>
              <a:rPr lang="zh-CN" altLang="en-US" dirty="0" smtClean="0"/>
              <a:t>Delta/台达NX350额定350W峰值450W铜牌静音电源台式主机电脑电源</a:t>
            </a:r>
            <a:endParaRPr lang="en-US" altLang="zh-CN" dirty="0" smtClean="0"/>
          </a:p>
          <a:p>
            <a:r>
              <a:rPr lang="zh-CN" altLang="en-US" dirty="0" smtClean="0"/>
              <a:t>WD/西部数据 WD10EZEX 1T台式机机械硬盘 西数1TB 单碟蓝盘 64M</a:t>
            </a:r>
            <a:endParaRPr lang="en-US" altLang="zh-CN" dirty="0" smtClean="0"/>
          </a:p>
          <a:p>
            <a:r>
              <a:rPr lang="zh-CN" altLang="en-US" dirty="0" smtClean="0"/>
              <a:t>公牛插座正品插排插线板接线拖线板插板带线家用多功能电源转换器</a:t>
            </a:r>
            <a:endParaRPr lang="en-US" altLang="zh-CN" dirty="0" smtClean="0"/>
          </a:p>
          <a:p>
            <a:r>
              <a:rPr lang="zh-CN" altLang="en-US" dirty="0" smtClean="0"/>
              <a:t>铭瑄GTX1050Ti 4G风系列电脑游戏吃鸡显卡非GTX1060 6G</a:t>
            </a:r>
            <a:endParaRPr lang="en-US" altLang="zh-CN" dirty="0" smtClean="0"/>
          </a:p>
          <a:p>
            <a:r>
              <a:rPr lang="zh-CN" altLang="en-US" dirty="0" smtClean="0"/>
              <a:t>航嘉 暗夜猎手3 ATX电脑机箱 台式机电脑主机箱水冷游戏机箱 侧透</a:t>
            </a:r>
            <a:endParaRPr lang="en-US" altLang="zh-CN" dirty="0" smtClean="0"/>
          </a:p>
          <a:p>
            <a:r>
              <a:rPr lang="zh-CN" altLang="en-US" dirty="0" smtClean="0"/>
              <a:t>Kingston/金士顿 A1000 240G 480G 960G M.2 NVME 固态硬盘SSD</a:t>
            </a:r>
            <a:endParaRPr lang="en-US" altLang="zh-CN" dirty="0" smtClean="0"/>
          </a:p>
          <a:p>
            <a:r>
              <a:rPr lang="zh-CN" altLang="en-US" dirty="0" smtClean="0"/>
              <a:t>Visenta/微绅DDR4 2400 8G 16G 2666台式机吃鸡内存条兼容2133 4G</a:t>
            </a:r>
            <a:endParaRPr lang="zh-CN" altLang="en-US" dirty="0"/>
          </a:p>
        </p:txBody>
      </p:sp>
    </p:spTree>
    <p:extLst>
      <p:ext uri="{BB962C8B-B14F-4D97-AF65-F5344CB8AC3E}">
        <p14:creationId xmlns:p14="http://schemas.microsoft.com/office/powerpoint/2010/main" val="24105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9976" y="742342"/>
            <a:ext cx="10515600" cy="521682"/>
          </a:xfrm>
        </p:spPr>
        <p:txBody>
          <a:bodyPr/>
          <a:lstStyle/>
          <a:p>
            <a:r>
              <a:rPr lang="zh-CN" altLang="en-US" dirty="0" smtClean="0"/>
              <a:t>芝士新</a:t>
            </a:r>
            <a:r>
              <a:rPr lang="en-US" altLang="zh-CN" dirty="0" smtClean="0"/>
              <a:t>|||</a:t>
            </a:r>
            <a:r>
              <a:rPr lang="zh-CN" altLang="en-US" dirty="0" smtClean="0"/>
              <a:t>点心包装盒</a:t>
            </a:r>
            <a:r>
              <a:rPr lang="en-US" altLang="zh-CN" dirty="0" smtClean="0"/>
              <a:t>/</a:t>
            </a:r>
            <a:r>
              <a:rPr lang="zh-CN" altLang="en-US" dirty="0" smtClean="0"/>
              <a:t>包装袋</a:t>
            </a:r>
            <a:r>
              <a:rPr lang="en-US" altLang="zh-CN" dirty="0" smtClean="0"/>
              <a:t>|||</a:t>
            </a:r>
            <a:r>
              <a:rPr lang="zh-CN" altLang="en-US" dirty="0" smtClean="0"/>
              <a:t>面粉</a:t>
            </a:r>
            <a:r>
              <a:rPr lang="en-US" altLang="zh-CN" dirty="0" smtClean="0"/>
              <a:t>/</a:t>
            </a:r>
            <a:r>
              <a:rPr lang="zh-CN" altLang="en-US" dirty="0" smtClean="0"/>
              <a:t>食用粉</a:t>
            </a:r>
          </a:p>
          <a:p>
            <a:endParaRPr lang="zh-CN" altLang="en-US" dirty="0" smtClean="0"/>
          </a:p>
          <a:p>
            <a:endParaRPr lang="zh-CN" altLang="en-US" dirty="0"/>
          </a:p>
        </p:txBody>
      </p:sp>
      <p:pic>
        <p:nvPicPr>
          <p:cNvPr id="4" name="图片 3"/>
          <p:cNvPicPr>
            <a:picLocks noChangeAspect="1"/>
          </p:cNvPicPr>
          <p:nvPr/>
        </p:nvPicPr>
        <p:blipFill>
          <a:blip r:embed="rId2"/>
          <a:stretch>
            <a:fillRect/>
          </a:stretch>
        </p:blipFill>
        <p:spPr>
          <a:xfrm>
            <a:off x="708213" y="1219946"/>
            <a:ext cx="6858000" cy="962025"/>
          </a:xfrm>
          <a:prstGeom prst="rect">
            <a:avLst/>
          </a:prstGeom>
        </p:spPr>
      </p:pic>
      <p:sp>
        <p:nvSpPr>
          <p:cNvPr id="5" name="标题 1"/>
          <p:cNvSpPr txBox="1">
            <a:spLocks/>
          </p:cNvSpPr>
          <p:nvPr/>
        </p:nvSpPr>
        <p:spPr>
          <a:xfrm>
            <a:off x="138953" y="109632"/>
            <a:ext cx="10515600" cy="52238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频繁集语义注解示例</a:t>
            </a:r>
            <a:endParaRPr lang="zh-CN" altLang="en-US" dirty="0"/>
          </a:p>
        </p:txBody>
      </p:sp>
      <p:sp>
        <p:nvSpPr>
          <p:cNvPr id="6" name="矩形 5"/>
          <p:cNvSpPr/>
          <p:nvPr/>
        </p:nvSpPr>
        <p:spPr>
          <a:xfrm>
            <a:off x="636495" y="2332971"/>
            <a:ext cx="8709773" cy="4524315"/>
          </a:xfrm>
          <a:prstGeom prst="rect">
            <a:avLst/>
          </a:prstGeom>
        </p:spPr>
        <p:txBody>
          <a:bodyPr wrap="square">
            <a:spAutoFit/>
          </a:bodyPr>
          <a:lstStyle/>
          <a:p>
            <a:r>
              <a:rPr lang="zh-CN" altLang="en-US" dirty="0" smtClean="0"/>
              <a:t>【巧厨烘焙_妙可蓝多马苏里拉450g】披萨拉丝奶油芝士碎奶酪原料</a:t>
            </a:r>
            <a:endParaRPr lang="en-US" altLang="zh-CN" dirty="0" smtClean="0"/>
          </a:p>
          <a:p>
            <a:r>
              <a:rPr lang="zh-CN" altLang="en-US" dirty="0" smtClean="0"/>
              <a:t>妙可蓝多马苏里拉芝士碎 披萨焗饭拉丝奶油奶酪烘焙原料材料450g</a:t>
            </a:r>
            <a:endParaRPr lang="en-US" altLang="zh-CN" dirty="0" smtClean="0"/>
          </a:p>
          <a:p>
            <a:r>
              <a:rPr lang="zh-CN" altLang="en-US" dirty="0" smtClean="0"/>
              <a:t>烘焙原料 安琪伊仕特蛋糕塔塔粉 蛋白稳定剂 戚风蛋糕材料原装50g</a:t>
            </a:r>
            <a:endParaRPr lang="en-US" altLang="zh-CN" dirty="0" smtClean="0"/>
          </a:p>
          <a:p>
            <a:r>
              <a:rPr lang="zh-CN" altLang="en-US" dirty="0" smtClean="0"/>
              <a:t>特价包邮 新意1000吉士粉 粉末香精烘焙食品原料 蛋糕面包西点1kg</a:t>
            </a:r>
            <a:endParaRPr lang="en-US" altLang="zh-CN" dirty="0" smtClean="0"/>
          </a:p>
          <a:p>
            <a:r>
              <a:rPr lang="zh-CN" altLang="en-US" dirty="0" smtClean="0"/>
              <a:t>烘焙肉松5斤 傅家子弟金丝肉松 手抓饼肉松  肉粉松 肉松小贝</a:t>
            </a:r>
            <a:endParaRPr lang="en-US" altLang="zh-CN" dirty="0" smtClean="0"/>
          </a:p>
          <a:p>
            <a:r>
              <a:rPr lang="zh-CN" altLang="en-US" dirty="0" smtClean="0"/>
              <a:t>鲁樱糖纳红豆1kg 甜品冰粥烘焙馅料奶茶店专用原料袋装即食 包邮</a:t>
            </a:r>
            <a:endParaRPr lang="en-US" altLang="zh-CN" dirty="0" smtClean="0"/>
          </a:p>
          <a:p>
            <a:r>
              <a:rPr lang="zh-CN" altLang="en-US" dirty="0" smtClean="0"/>
              <a:t>银谷牛奶香粉 奶油香粉鲜奶香精粉 奶味增香剂烘焙糕点1kg免邮费</a:t>
            </a:r>
            <a:endParaRPr lang="en-US" altLang="zh-CN" dirty="0" smtClean="0"/>
          </a:p>
          <a:p>
            <a:r>
              <a:rPr lang="zh-CN" altLang="en-US" dirty="0" smtClean="0"/>
              <a:t>量大价优 进口富联红肉番石榴汁850ml 芭乐果味浓浆浓缩果汁饮料</a:t>
            </a:r>
            <a:endParaRPr lang="en-US" altLang="zh-CN" dirty="0" smtClean="0"/>
          </a:p>
          <a:p>
            <a:r>
              <a:rPr lang="zh-CN" altLang="en-US" dirty="0" smtClean="0"/>
              <a:t>烘焙原料 安琪酵母面包改良剂超软型面包制作材料</a:t>
            </a:r>
            <a:endParaRPr lang="en-US" altLang="zh-CN" dirty="0" smtClean="0"/>
          </a:p>
          <a:p>
            <a:r>
              <a:rPr lang="zh-CN" altLang="en-US" dirty="0" smtClean="0"/>
              <a:t>【聚美厨】百利沙拉酱水果蔬菜香甜味汉堡肯德基酱家用色拉酱沙拉</a:t>
            </a:r>
            <a:endParaRPr lang="en-US" altLang="zh-CN" dirty="0" smtClean="0"/>
          </a:p>
          <a:p>
            <a:r>
              <a:rPr lang="zh-CN" altLang="en-US" dirty="0" smtClean="0"/>
              <a:t>牛皮纸袋食品袋外卖打包袋包邮 冲孔手提袋烘焙餐盒袋定做 50个</a:t>
            </a:r>
            <a:endParaRPr lang="en-US" altLang="zh-CN" dirty="0" smtClean="0"/>
          </a:p>
          <a:p>
            <a:r>
              <a:rPr lang="zh-CN" altLang="en-US" dirty="0" smtClean="0"/>
              <a:t>乐米高油纸烘焙 吸油纸硅油纸烧烤纸烤肉纸烤箱烤盘用油纸锡纸</a:t>
            </a:r>
            <a:endParaRPr lang="en-US" altLang="zh-CN" dirty="0" smtClean="0"/>
          </a:p>
          <a:p>
            <a:r>
              <a:rPr lang="zh-CN" altLang="en-US" dirty="0" smtClean="0"/>
              <a:t>德国大卫吉利丁片 鱼胶凝胶片琼脂片明胶 慕斯果冻布丁粉烘焙1kg</a:t>
            </a:r>
            <a:endParaRPr lang="en-US" altLang="zh-CN" dirty="0" smtClean="0"/>
          </a:p>
          <a:p>
            <a:r>
              <a:rPr lang="zh-CN" altLang="en-US" dirty="0" smtClean="0"/>
              <a:t>奥昆大佬强速冻迷你甜甜圈 多纳兹唐面包圈 半成品点心360g包18个</a:t>
            </a:r>
            <a:endParaRPr lang="en-US" altLang="zh-CN" dirty="0" smtClean="0"/>
          </a:p>
          <a:p>
            <a:r>
              <a:rPr lang="zh-CN" altLang="en-US" dirty="0" smtClean="0"/>
              <a:t>EOS金牌椰奶 金牌浓达椰浆400ml罐装天然原味椰子椰汁西米露甜品</a:t>
            </a:r>
            <a:endParaRPr lang="en-US" altLang="zh-CN" dirty="0" smtClean="0"/>
          </a:p>
          <a:p>
            <a:r>
              <a:rPr lang="zh-CN" altLang="en-US" dirty="0" smtClean="0"/>
              <a:t>咖啡奶茶店粉料盒子 塑料方形密封罐果粉盒1kg 豆盒 珍珠奶</a:t>
            </a:r>
            <a:endParaRPr lang="zh-CN" altLang="en-US" dirty="0"/>
          </a:p>
        </p:txBody>
      </p:sp>
    </p:spTree>
    <p:extLst>
      <p:ext uri="{BB962C8B-B14F-4D97-AF65-F5344CB8AC3E}">
        <p14:creationId xmlns:p14="http://schemas.microsoft.com/office/powerpoint/2010/main" val="428408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2047" y="242047"/>
            <a:ext cx="11111753" cy="6291488"/>
          </a:xfrm>
        </p:spPr>
        <p:txBody>
          <a:bodyPr/>
          <a:lstStyle/>
          <a:p>
            <a:r>
              <a:rPr lang="zh-CN" altLang="en-US" dirty="0" smtClean="0"/>
              <a:t>以类目为元素挖掘的频繁集效果不好</a:t>
            </a:r>
            <a:endParaRPr lang="en-US" altLang="zh-CN" dirty="0" smtClean="0"/>
          </a:p>
          <a:p>
            <a:r>
              <a:rPr lang="zh-CN" altLang="en-US" dirty="0" smtClean="0"/>
              <a:t>对商品进行聚类，形成小的商品簇，在此基础上进行频繁模式挖掘</a:t>
            </a:r>
            <a:endParaRPr lang="en-US" altLang="zh-CN" dirty="0" smtClean="0"/>
          </a:p>
          <a:p>
            <a:r>
              <a:rPr lang="zh-CN" altLang="en-US" dirty="0" smtClean="0"/>
              <a:t>初步计划：</a:t>
            </a:r>
            <a:endParaRPr lang="en-US" altLang="zh-CN" dirty="0" smtClean="0"/>
          </a:p>
          <a:p>
            <a:pPr lvl="1"/>
            <a:r>
              <a:rPr lang="en-US" altLang="zh-CN" dirty="0" smtClean="0"/>
              <a:t>1</a:t>
            </a:r>
            <a:r>
              <a:rPr lang="zh-CN" altLang="en-US" dirty="0" smtClean="0"/>
              <a:t>、在药品领域进行尝试</a:t>
            </a:r>
            <a:endParaRPr lang="en-US" altLang="zh-CN" dirty="0" smtClean="0"/>
          </a:p>
          <a:p>
            <a:pPr lvl="1"/>
            <a:r>
              <a:rPr lang="en-US" altLang="zh-CN" dirty="0" smtClean="0"/>
              <a:t>2</a:t>
            </a:r>
            <a:r>
              <a:rPr lang="zh-CN" altLang="en-US" dirty="0" smtClean="0"/>
              <a:t>、以商品的</a:t>
            </a:r>
            <a:r>
              <a:rPr lang="en-US" altLang="zh-CN" dirty="0" err="1" smtClean="0"/>
              <a:t>pv</a:t>
            </a:r>
            <a:r>
              <a:rPr lang="zh-CN" altLang="en-US" dirty="0" smtClean="0"/>
              <a:t>中的药品名或其他类似属性，对商品进行小的分类。</a:t>
            </a:r>
            <a:endParaRPr lang="en-US" altLang="zh-CN" dirty="0" smtClean="0"/>
          </a:p>
          <a:p>
            <a:pPr lvl="1"/>
            <a:r>
              <a:rPr lang="en-US" altLang="zh-CN" dirty="0" smtClean="0"/>
              <a:t>3</a:t>
            </a:r>
            <a:r>
              <a:rPr lang="zh-CN" altLang="en-US" dirty="0" smtClean="0"/>
              <a:t>、在新分类的基础上进行挖掘。</a:t>
            </a:r>
            <a:endParaRPr lang="en-US" altLang="zh-CN" dirty="0" smtClean="0"/>
          </a:p>
          <a:p>
            <a:pPr lvl="1"/>
            <a:endParaRPr lang="en-US" altLang="zh-CN" dirty="0"/>
          </a:p>
          <a:p>
            <a:r>
              <a:rPr lang="zh-CN" altLang="en-US" dirty="0" smtClean="0"/>
              <a:t>结果</a:t>
            </a:r>
            <a:endParaRPr lang="en-US" altLang="zh-CN" dirty="0" smtClean="0"/>
          </a:p>
          <a:p>
            <a:pPr lvl="1"/>
            <a:r>
              <a:rPr lang="zh-CN" altLang="en-US" dirty="0" smtClean="0"/>
              <a:t>药品相关的一级类目共有四种：处方药、医疗</a:t>
            </a:r>
            <a:r>
              <a:rPr lang="zh-CN" altLang="en-US" dirty="0"/>
              <a:t>及健康</a:t>
            </a:r>
            <a:r>
              <a:rPr lang="zh-CN" altLang="en-US" dirty="0" smtClean="0"/>
              <a:t>服务、精制中药材、</a:t>
            </a:r>
            <a:r>
              <a:rPr lang="en-US" altLang="zh-CN" dirty="0" smtClean="0"/>
              <a:t>OTC</a:t>
            </a:r>
            <a:r>
              <a:rPr lang="zh-CN" altLang="en-US" dirty="0"/>
              <a:t>药品</a:t>
            </a:r>
            <a:r>
              <a:rPr lang="en-US" altLang="zh-CN" dirty="0"/>
              <a:t>/</a:t>
            </a:r>
            <a:r>
              <a:rPr lang="zh-CN" altLang="en-US" dirty="0"/>
              <a:t>医疗器械</a:t>
            </a:r>
            <a:r>
              <a:rPr lang="en-US" altLang="zh-CN" dirty="0"/>
              <a:t>/</a:t>
            </a:r>
            <a:r>
              <a:rPr lang="zh-CN" altLang="en-US" dirty="0"/>
              <a:t>计生</a:t>
            </a:r>
            <a:r>
              <a:rPr lang="zh-CN" altLang="en-US" dirty="0" smtClean="0"/>
              <a:t>用品</a:t>
            </a:r>
            <a:endParaRPr lang="en-US" altLang="zh-CN" dirty="0"/>
          </a:p>
          <a:p>
            <a:pPr lvl="1"/>
            <a:r>
              <a:rPr lang="zh-CN" altLang="en-US" dirty="0" smtClean="0"/>
              <a:t>商品共有</a:t>
            </a:r>
            <a:r>
              <a:rPr lang="en-US" altLang="zh-CN" dirty="0" smtClean="0"/>
              <a:t>508407</a:t>
            </a:r>
            <a:r>
              <a:rPr lang="zh-CN" altLang="en-US" dirty="0" smtClean="0"/>
              <a:t>种</a:t>
            </a:r>
            <a:endParaRPr lang="en-US" altLang="zh-CN" dirty="0" smtClean="0"/>
          </a:p>
          <a:p>
            <a:pPr lvl="1"/>
            <a:r>
              <a:rPr lang="zh-CN" altLang="en-US" dirty="0" smtClean="0"/>
              <a:t>共有</a:t>
            </a:r>
            <a:r>
              <a:rPr lang="en-US" altLang="zh-CN" dirty="0" smtClean="0"/>
              <a:t>1334749</a:t>
            </a:r>
            <a:r>
              <a:rPr lang="zh-CN" altLang="en-US" dirty="0" smtClean="0"/>
              <a:t>个用户购买相关商品</a:t>
            </a:r>
            <a:endParaRPr lang="en-US" altLang="zh-CN" dirty="0" smtClean="0"/>
          </a:p>
          <a:p>
            <a:pPr lvl="1"/>
            <a:r>
              <a:rPr lang="zh-CN" altLang="en-US" dirty="0" smtClean="0"/>
              <a:t>重新根据商品的商品名等信息进行分类，商品共有</a:t>
            </a:r>
            <a:r>
              <a:rPr lang="en-US" altLang="zh-CN" dirty="0" smtClean="0"/>
              <a:t>49190</a:t>
            </a:r>
            <a:r>
              <a:rPr lang="zh-CN" altLang="en-US" dirty="0" smtClean="0"/>
              <a:t>种类别</a:t>
            </a:r>
            <a:endParaRPr lang="en-US" altLang="zh-CN" dirty="0" smtClean="0"/>
          </a:p>
          <a:p>
            <a:pPr lvl="1"/>
            <a:r>
              <a:rPr lang="zh-CN" altLang="en-US" dirty="0" smtClean="0"/>
              <a:t>挖掘结果共有</a:t>
            </a:r>
            <a:r>
              <a:rPr lang="en-US" altLang="zh-CN" dirty="0" smtClean="0"/>
              <a:t>20742</a:t>
            </a:r>
            <a:r>
              <a:rPr lang="zh-CN" altLang="en-US" dirty="0" smtClean="0"/>
              <a:t>种频繁集，其中最大集</a:t>
            </a:r>
            <a:r>
              <a:rPr lang="en-US" altLang="zh-CN" dirty="0" smtClean="0"/>
              <a:t>17296</a:t>
            </a:r>
            <a:r>
              <a:rPr lang="zh-CN" altLang="en-US" dirty="0" smtClean="0"/>
              <a:t>种</a:t>
            </a:r>
            <a:endParaRPr lang="en-US" altLang="zh-CN" dirty="0" smtClean="0"/>
          </a:p>
          <a:p>
            <a:pPr lvl="1"/>
            <a:r>
              <a:rPr lang="en-US" altLang="zh-CN" dirty="0" smtClean="0"/>
              <a:t>2</a:t>
            </a:r>
            <a:r>
              <a:rPr lang="zh-CN" altLang="en-US" dirty="0" smtClean="0"/>
              <a:t>项以上的集合</a:t>
            </a:r>
            <a:r>
              <a:rPr lang="en-US" altLang="zh-CN" smtClean="0"/>
              <a:t>7496</a:t>
            </a:r>
            <a:r>
              <a:rPr lang="zh-CN" altLang="en-US" smtClean="0"/>
              <a:t>种</a:t>
            </a:r>
            <a:r>
              <a:rPr lang="zh-CN" altLang="en-US" dirty="0" smtClean="0"/>
              <a:t>，最大集</a:t>
            </a:r>
            <a:r>
              <a:rPr lang="en-US" altLang="zh-CN" dirty="0" smtClean="0"/>
              <a:t>6540</a:t>
            </a:r>
            <a:r>
              <a:rPr lang="zh-CN" altLang="en-US" dirty="0" smtClean="0"/>
              <a:t>种</a:t>
            </a:r>
            <a:endParaRPr lang="en-US" altLang="zh-CN" dirty="0" smtClean="0"/>
          </a:p>
          <a:p>
            <a:pPr lvl="1"/>
            <a:endParaRPr lang="en-US" altLang="zh-CN" dirty="0" smtClean="0"/>
          </a:p>
          <a:p>
            <a:pPr lvl="1"/>
            <a:endParaRPr lang="zh-CN" altLang="en-US" dirty="0"/>
          </a:p>
          <a:p>
            <a:pPr lvl="1"/>
            <a:endParaRPr lang="zh-CN" altLang="en-US" dirty="0"/>
          </a:p>
        </p:txBody>
      </p:sp>
    </p:spTree>
    <p:extLst>
      <p:ext uri="{BB962C8B-B14F-4D97-AF65-F5344CB8AC3E}">
        <p14:creationId xmlns:p14="http://schemas.microsoft.com/office/powerpoint/2010/main" val="184073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529" y="103240"/>
            <a:ext cx="10515600" cy="619432"/>
          </a:xfrm>
        </p:spPr>
        <p:txBody>
          <a:bodyPr>
            <a:normAutofit fontScale="90000"/>
          </a:bodyPr>
          <a:lstStyle/>
          <a:p>
            <a:r>
              <a:rPr lang="zh-CN" altLang="en-US" dirty="0" smtClean="0"/>
              <a:t>新方法挖掘结果</a:t>
            </a:r>
            <a:endParaRPr lang="zh-CN" altLang="en-US" dirty="0"/>
          </a:p>
        </p:txBody>
      </p:sp>
      <p:pic>
        <p:nvPicPr>
          <p:cNvPr id="5" name="图片 4"/>
          <p:cNvPicPr>
            <a:picLocks noChangeAspect="1"/>
          </p:cNvPicPr>
          <p:nvPr/>
        </p:nvPicPr>
        <p:blipFill>
          <a:blip r:embed="rId2"/>
          <a:stretch>
            <a:fillRect/>
          </a:stretch>
        </p:blipFill>
        <p:spPr>
          <a:xfrm>
            <a:off x="470183" y="2804587"/>
            <a:ext cx="11519726" cy="503289"/>
          </a:xfrm>
          <a:prstGeom prst="rect">
            <a:avLst/>
          </a:prstGeom>
        </p:spPr>
      </p:pic>
      <p:sp>
        <p:nvSpPr>
          <p:cNvPr id="9" name="文本框 8"/>
          <p:cNvSpPr txBox="1"/>
          <p:nvPr/>
        </p:nvSpPr>
        <p:spPr>
          <a:xfrm>
            <a:off x="412955" y="3506432"/>
            <a:ext cx="11179278" cy="1477328"/>
          </a:xfrm>
          <a:prstGeom prst="rect">
            <a:avLst/>
          </a:prstGeom>
          <a:noFill/>
        </p:spPr>
        <p:txBody>
          <a:bodyPr wrap="square" rtlCol="0">
            <a:spAutoFit/>
          </a:bodyPr>
          <a:lstStyle/>
          <a:p>
            <a:r>
              <a:rPr lang="zh-CN" altLang="en-US" dirty="0"/>
              <a:t>甲硝唑</a:t>
            </a:r>
            <a:r>
              <a:rPr lang="zh-CN" altLang="en-US" dirty="0" smtClean="0"/>
              <a:t>凝胶：用于</a:t>
            </a:r>
            <a:r>
              <a:rPr lang="zh-CN" altLang="en-US" dirty="0"/>
              <a:t>炎症性丘疹、脓疱疮、酒渣鼻红斑的局部</a:t>
            </a:r>
            <a:r>
              <a:rPr lang="zh-CN" altLang="en-US" dirty="0" smtClean="0"/>
              <a:t>治疗</a:t>
            </a:r>
            <a:endParaRPr lang="en-US" altLang="zh-CN" dirty="0" smtClean="0"/>
          </a:p>
          <a:p>
            <a:r>
              <a:rPr lang="zh-CN" altLang="en-US" dirty="0"/>
              <a:t>红霉素软膏，用于脓疱疮等化脓性皮肤病、小面积烧伤、溃疡面的感染和寻常痤疮</a:t>
            </a:r>
            <a:r>
              <a:rPr lang="zh-CN" altLang="en-US" dirty="0" smtClean="0"/>
              <a:t>。</a:t>
            </a:r>
            <a:endParaRPr lang="en-US" altLang="zh-CN" dirty="0" smtClean="0"/>
          </a:p>
          <a:p>
            <a:r>
              <a:rPr lang="zh-CN" altLang="en-US" dirty="0"/>
              <a:t>维</a:t>
            </a:r>
            <a:r>
              <a:rPr lang="en-US" altLang="zh-CN" dirty="0"/>
              <a:t>A</a:t>
            </a:r>
            <a:r>
              <a:rPr lang="zh-CN" altLang="en-US" dirty="0"/>
              <a:t>酸乳膏，用于寻常痤疮、扁平苔疣、黏膜白斑、毛发红糠疹、毛囊角化病及银屑病的辅助</a:t>
            </a:r>
            <a:r>
              <a:rPr lang="zh-CN" altLang="en-US" dirty="0" smtClean="0"/>
              <a:t>治疗</a:t>
            </a:r>
            <a:endParaRPr lang="en-US" altLang="zh-CN" dirty="0" smtClean="0"/>
          </a:p>
          <a:p>
            <a:r>
              <a:rPr lang="zh-CN" altLang="en-US" dirty="0"/>
              <a:t>克林霉素甲硝唑搽剂，适应症为用于寻常痤疮，也可用于脂溢性皮炎及酒渣鼻、</a:t>
            </a:r>
            <a:r>
              <a:rPr lang="zh-CN" altLang="en-US" dirty="0" smtClean="0"/>
              <a:t>毛囊炎</a:t>
            </a:r>
            <a:endParaRPr lang="en-US" altLang="zh-CN" dirty="0" smtClean="0"/>
          </a:p>
          <a:p>
            <a:r>
              <a:rPr lang="zh-CN" altLang="en-US" dirty="0"/>
              <a:t>过氧苯甲酰凝胶，适应症为用于寻常痤疮</a:t>
            </a:r>
          </a:p>
        </p:txBody>
      </p:sp>
      <p:sp>
        <p:nvSpPr>
          <p:cNvPr id="10" name="文本框 9"/>
          <p:cNvSpPr txBox="1"/>
          <p:nvPr/>
        </p:nvSpPr>
        <p:spPr>
          <a:xfrm>
            <a:off x="412955" y="677115"/>
            <a:ext cx="11323693" cy="2031325"/>
          </a:xfrm>
          <a:prstGeom prst="rect">
            <a:avLst/>
          </a:prstGeom>
          <a:noFill/>
        </p:spPr>
        <p:txBody>
          <a:bodyPr wrap="square" rtlCol="0">
            <a:spAutoFit/>
          </a:bodyPr>
          <a:lstStyle/>
          <a:p>
            <a:r>
              <a:rPr lang="zh-CN" altLang="en-US" dirty="0"/>
              <a:t>石墨烯冷</a:t>
            </a:r>
            <a:r>
              <a:rPr lang="zh-CN" altLang="en-US" dirty="0" smtClean="0"/>
              <a:t>敷贴：没查到</a:t>
            </a:r>
            <a:endParaRPr lang="en-US" altLang="zh-CN" dirty="0" smtClean="0"/>
          </a:p>
          <a:p>
            <a:r>
              <a:rPr lang="zh-CN" altLang="en-US" dirty="0"/>
              <a:t>滑膜冷疗</a:t>
            </a:r>
            <a:r>
              <a:rPr lang="zh-CN" altLang="en-US" dirty="0" smtClean="0"/>
              <a:t>贴：止痛</a:t>
            </a:r>
            <a:endParaRPr lang="en-US" altLang="zh-CN" dirty="0" smtClean="0"/>
          </a:p>
          <a:p>
            <a:r>
              <a:rPr lang="zh-CN" altLang="en-US" dirty="0"/>
              <a:t>消痛冷</a:t>
            </a:r>
            <a:r>
              <a:rPr lang="zh-CN" altLang="en-US" dirty="0" smtClean="0"/>
              <a:t>敷贴：止痛</a:t>
            </a:r>
            <a:endParaRPr lang="en-US" altLang="zh-CN" dirty="0" smtClean="0"/>
          </a:p>
          <a:p>
            <a:r>
              <a:rPr lang="zh-CN" altLang="en-US" dirty="0"/>
              <a:t>康肤护理</a:t>
            </a:r>
            <a:r>
              <a:rPr lang="zh-CN" altLang="en-US" dirty="0" smtClean="0"/>
              <a:t>凝胶：清理，杀菌消毒</a:t>
            </a:r>
            <a:endParaRPr lang="en-US" altLang="zh-CN" dirty="0" smtClean="0"/>
          </a:p>
          <a:p>
            <a:r>
              <a:rPr lang="zh-CN" altLang="en-US" dirty="0"/>
              <a:t>康肤护理凝胶甲沟炎</a:t>
            </a:r>
            <a:r>
              <a:rPr lang="zh-CN" altLang="en-US" dirty="0" smtClean="0"/>
              <a:t>专用：同上</a:t>
            </a:r>
            <a:endParaRPr lang="en-US" altLang="zh-CN" dirty="0" smtClean="0"/>
          </a:p>
          <a:p>
            <a:r>
              <a:rPr lang="zh-CN" altLang="en-US" dirty="0"/>
              <a:t>磁疗贴是一种药物，主要功效用于改善微循环，增强肌体细胞活力，加强代谢</a:t>
            </a:r>
            <a:r>
              <a:rPr lang="zh-CN" altLang="en-US" dirty="0" smtClean="0"/>
              <a:t>作用</a:t>
            </a:r>
            <a:endParaRPr lang="en-US" altLang="zh-CN" dirty="0" smtClean="0"/>
          </a:p>
          <a:p>
            <a:r>
              <a:rPr lang="zh-CN" altLang="en-US" dirty="0" smtClean="0"/>
              <a:t>乳腺增生型是一种膏药贴，同样是止痛的</a:t>
            </a:r>
            <a:endParaRPr lang="zh-CN" altLang="en-US" dirty="0"/>
          </a:p>
        </p:txBody>
      </p:sp>
    </p:spTree>
    <p:extLst>
      <p:ext uri="{BB962C8B-B14F-4D97-AF65-F5344CB8AC3E}">
        <p14:creationId xmlns:p14="http://schemas.microsoft.com/office/powerpoint/2010/main" val="5643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15529" y="103240"/>
            <a:ext cx="10515600" cy="61943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新方法挖掘结果</a:t>
            </a:r>
            <a:endParaRPr lang="zh-CN" altLang="en-US" dirty="0"/>
          </a:p>
        </p:txBody>
      </p:sp>
      <p:pic>
        <p:nvPicPr>
          <p:cNvPr id="5" name="图片 4"/>
          <p:cNvPicPr>
            <a:picLocks noChangeAspect="1"/>
          </p:cNvPicPr>
          <p:nvPr/>
        </p:nvPicPr>
        <p:blipFill>
          <a:blip r:embed="rId2"/>
          <a:stretch>
            <a:fillRect/>
          </a:stretch>
        </p:blipFill>
        <p:spPr>
          <a:xfrm>
            <a:off x="663676" y="2556852"/>
            <a:ext cx="7599263" cy="541699"/>
          </a:xfrm>
          <a:prstGeom prst="rect">
            <a:avLst/>
          </a:prstGeom>
        </p:spPr>
      </p:pic>
      <p:sp>
        <p:nvSpPr>
          <p:cNvPr id="6" name="文本框 5"/>
          <p:cNvSpPr txBox="1"/>
          <p:nvPr/>
        </p:nvSpPr>
        <p:spPr>
          <a:xfrm>
            <a:off x="663676" y="1088362"/>
            <a:ext cx="11164529" cy="1200329"/>
          </a:xfrm>
          <a:prstGeom prst="rect">
            <a:avLst/>
          </a:prstGeom>
          <a:noFill/>
        </p:spPr>
        <p:txBody>
          <a:bodyPr wrap="square" rtlCol="0">
            <a:spAutoFit/>
          </a:bodyPr>
          <a:lstStyle/>
          <a:p>
            <a:r>
              <a:rPr lang="zh-CN" altLang="en-US" dirty="0"/>
              <a:t>手持式吸痰器是一种用于吸痰、吸唾、吸脓血等液体的医疗</a:t>
            </a:r>
            <a:r>
              <a:rPr lang="zh-CN" altLang="en-US" dirty="0" smtClean="0"/>
              <a:t>器具</a:t>
            </a:r>
            <a:endParaRPr lang="en-US" altLang="zh-CN" dirty="0" smtClean="0"/>
          </a:p>
          <a:p>
            <a:r>
              <a:rPr lang="zh-CN" altLang="en-US" dirty="0" smtClean="0"/>
              <a:t>痛就贴：止痛</a:t>
            </a:r>
            <a:endParaRPr lang="en-US" altLang="zh-CN" dirty="0" smtClean="0"/>
          </a:p>
          <a:p>
            <a:r>
              <a:rPr lang="zh-CN" altLang="en-US" dirty="0"/>
              <a:t>医用敷料口腔修复</a:t>
            </a:r>
            <a:r>
              <a:rPr lang="zh-CN" altLang="en-US" dirty="0" smtClean="0"/>
              <a:t>液：用于</a:t>
            </a:r>
            <a:r>
              <a:rPr lang="zh-CN" altLang="en-US" dirty="0"/>
              <a:t>缩小口腔溃疡面积、减少溃疡数量、减少溃疡面的渗出、充血、水肿及疼痛</a:t>
            </a:r>
            <a:r>
              <a:rPr lang="zh-CN" altLang="en-US" dirty="0" smtClean="0"/>
              <a:t>症状</a:t>
            </a:r>
            <a:endParaRPr lang="en-US" altLang="zh-CN" dirty="0" smtClean="0"/>
          </a:p>
          <a:p>
            <a:r>
              <a:rPr lang="zh-CN" altLang="en-US" dirty="0"/>
              <a:t>血糖分析仪是使用者通过使用指尖毛细血管的血液来进行血糖浓度自测的一种仪器</a:t>
            </a:r>
          </a:p>
        </p:txBody>
      </p:sp>
      <p:sp>
        <p:nvSpPr>
          <p:cNvPr id="7" name="文本框 6"/>
          <p:cNvSpPr txBox="1"/>
          <p:nvPr/>
        </p:nvSpPr>
        <p:spPr>
          <a:xfrm>
            <a:off x="663676" y="3366712"/>
            <a:ext cx="10781071" cy="1200329"/>
          </a:xfrm>
          <a:prstGeom prst="rect">
            <a:avLst/>
          </a:prstGeom>
          <a:noFill/>
        </p:spPr>
        <p:txBody>
          <a:bodyPr wrap="square" rtlCol="0">
            <a:spAutoFit/>
          </a:bodyPr>
          <a:lstStyle/>
          <a:p>
            <a:r>
              <a:rPr lang="zh-CN" altLang="en-US" dirty="0"/>
              <a:t>盐酸特比萘芬乳膏，适应症为用于治疗手癣、足癣、体癣、股癣、花斑癣及皮肤念珠菌病</a:t>
            </a:r>
            <a:r>
              <a:rPr lang="zh-CN" altLang="en-US" dirty="0" smtClean="0"/>
              <a:t>等</a:t>
            </a:r>
            <a:endParaRPr lang="en-US" altLang="zh-CN" dirty="0" smtClean="0"/>
          </a:p>
          <a:p>
            <a:r>
              <a:rPr lang="zh-CN" altLang="en-US" dirty="0"/>
              <a:t>硝酸咪康唑散，适应症为用于真菌与酵母菌引起的指</a:t>
            </a:r>
            <a:r>
              <a:rPr lang="en-US" altLang="zh-CN" dirty="0"/>
              <a:t>(</a:t>
            </a:r>
            <a:r>
              <a:rPr lang="zh-CN" altLang="en-US" dirty="0"/>
              <a:t>趾</a:t>
            </a:r>
            <a:r>
              <a:rPr lang="en-US" altLang="zh-CN" dirty="0"/>
              <a:t>)</a:t>
            </a:r>
            <a:r>
              <a:rPr lang="zh-CN" altLang="en-US" dirty="0"/>
              <a:t>间癣与腹股沟癣，尿布疹，撒于鞋袜可预防足</a:t>
            </a:r>
            <a:r>
              <a:rPr lang="zh-CN" altLang="en-US" dirty="0" smtClean="0"/>
              <a:t>癣</a:t>
            </a:r>
            <a:endParaRPr lang="en-US" altLang="zh-CN" dirty="0" smtClean="0"/>
          </a:p>
          <a:p>
            <a:r>
              <a:rPr lang="zh-CN" altLang="en-US" dirty="0"/>
              <a:t>盐酸特比萘芬喷雾剂，适应症为用于治疗手癣、足癣、体癣、股癣及花斑癣</a:t>
            </a:r>
            <a:r>
              <a:rPr lang="zh-CN" altLang="en-US" dirty="0" smtClean="0"/>
              <a:t>等</a:t>
            </a:r>
            <a:endParaRPr lang="en-US" altLang="zh-CN" dirty="0" smtClean="0"/>
          </a:p>
          <a:p>
            <a:r>
              <a:rPr lang="zh-CN" altLang="en-US" dirty="0"/>
              <a:t>珊瑚癣净是中药非处方药，属于酊剂型，主要适用症为杀菌、止痒，用于脚癣、手癣、指甲癣等</a:t>
            </a:r>
          </a:p>
        </p:txBody>
      </p:sp>
    </p:spTree>
    <p:extLst>
      <p:ext uri="{BB962C8B-B14F-4D97-AF65-F5344CB8AC3E}">
        <p14:creationId xmlns:p14="http://schemas.microsoft.com/office/powerpoint/2010/main" val="153516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11161" y="1950779"/>
            <a:ext cx="3934132" cy="891327"/>
          </a:xfrm>
          <a:prstGeom prst="rect">
            <a:avLst/>
          </a:prstGeom>
        </p:spPr>
      </p:pic>
      <p:sp>
        <p:nvSpPr>
          <p:cNvPr id="5" name="标题 1"/>
          <p:cNvSpPr txBox="1">
            <a:spLocks/>
          </p:cNvSpPr>
          <p:nvPr/>
        </p:nvSpPr>
        <p:spPr>
          <a:xfrm>
            <a:off x="115529" y="103240"/>
            <a:ext cx="10515600" cy="61943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新方法挖掘结果</a:t>
            </a:r>
            <a:endParaRPr lang="zh-CN" altLang="en-US" dirty="0"/>
          </a:p>
        </p:txBody>
      </p:sp>
      <p:sp>
        <p:nvSpPr>
          <p:cNvPr id="6" name="文本框 5"/>
          <p:cNvSpPr txBox="1"/>
          <p:nvPr/>
        </p:nvSpPr>
        <p:spPr>
          <a:xfrm>
            <a:off x="811161" y="1076632"/>
            <a:ext cx="8273845" cy="646331"/>
          </a:xfrm>
          <a:prstGeom prst="rect">
            <a:avLst/>
          </a:prstGeom>
          <a:noFill/>
        </p:spPr>
        <p:txBody>
          <a:bodyPr wrap="square" rtlCol="0">
            <a:spAutoFit/>
          </a:bodyPr>
          <a:lstStyle/>
          <a:p>
            <a:r>
              <a:rPr lang="zh-CN" altLang="en-US" dirty="0" smtClean="0"/>
              <a:t>超声雾化器，适用于</a:t>
            </a:r>
            <a:r>
              <a:rPr lang="zh-CN" altLang="en-US" dirty="0"/>
              <a:t>感冒、过敏性鼻炎、鼻塞</a:t>
            </a:r>
            <a:r>
              <a:rPr lang="zh-CN" altLang="en-US" dirty="0" smtClean="0"/>
              <a:t>等</a:t>
            </a:r>
            <a:endParaRPr lang="en-US" altLang="zh-CN" dirty="0" smtClean="0"/>
          </a:p>
          <a:p>
            <a:r>
              <a:rPr lang="zh-CN" altLang="en-US" dirty="0" smtClean="0"/>
              <a:t>红外线额温体温计，是</a:t>
            </a:r>
            <a:r>
              <a:rPr lang="zh-CN" altLang="en-US" dirty="0"/>
              <a:t>通过红外线来进行体温的测量</a:t>
            </a:r>
          </a:p>
        </p:txBody>
      </p:sp>
      <p:sp>
        <p:nvSpPr>
          <p:cNvPr id="7" name="文本框 6"/>
          <p:cNvSpPr txBox="1"/>
          <p:nvPr/>
        </p:nvSpPr>
        <p:spPr>
          <a:xfrm>
            <a:off x="914400" y="3259394"/>
            <a:ext cx="8804787" cy="646331"/>
          </a:xfrm>
          <a:prstGeom prst="rect">
            <a:avLst/>
          </a:prstGeom>
          <a:noFill/>
        </p:spPr>
        <p:txBody>
          <a:bodyPr wrap="square" rtlCol="0">
            <a:spAutoFit/>
          </a:bodyPr>
          <a:lstStyle/>
          <a:p>
            <a:r>
              <a:rPr lang="zh-CN" altLang="en-US" dirty="0" smtClean="0"/>
              <a:t>肾宝片：肾药</a:t>
            </a:r>
            <a:endParaRPr lang="en-US" altLang="zh-CN" dirty="0" smtClean="0"/>
          </a:p>
          <a:p>
            <a:r>
              <a:rPr lang="zh-CN" altLang="en-US" dirty="0"/>
              <a:t>六味地黄</a:t>
            </a:r>
            <a:r>
              <a:rPr lang="zh-CN" altLang="en-US" dirty="0" smtClean="0"/>
              <a:t>丸：</a:t>
            </a:r>
            <a:r>
              <a:rPr lang="zh-CN" altLang="en-US" dirty="0"/>
              <a:t>用于肾阴亏损，头晕耳鸣，腰膝酸软，骨蒸潮热，盗汗遗精，消渴。</a:t>
            </a:r>
          </a:p>
        </p:txBody>
      </p:sp>
      <p:sp>
        <p:nvSpPr>
          <p:cNvPr id="8" name="文本框 7"/>
          <p:cNvSpPr txBox="1"/>
          <p:nvPr/>
        </p:nvSpPr>
        <p:spPr>
          <a:xfrm>
            <a:off x="811161" y="4232787"/>
            <a:ext cx="9202994" cy="646331"/>
          </a:xfrm>
          <a:prstGeom prst="rect">
            <a:avLst/>
          </a:prstGeom>
          <a:noFill/>
        </p:spPr>
        <p:txBody>
          <a:bodyPr wrap="square" rtlCol="0">
            <a:spAutoFit/>
          </a:bodyPr>
          <a:lstStyle/>
          <a:p>
            <a:r>
              <a:rPr lang="zh-CN" altLang="en-US" dirty="0"/>
              <a:t>洗鼻</a:t>
            </a:r>
            <a:r>
              <a:rPr lang="zh-CN" altLang="en-US" dirty="0" smtClean="0"/>
              <a:t>器是用于清洗鼻腔的工具，对鼻炎或鼻窦炎，过敏性鼻炎有效</a:t>
            </a:r>
            <a:endParaRPr lang="en-US" altLang="zh-CN" dirty="0" smtClean="0"/>
          </a:p>
          <a:p>
            <a:r>
              <a:rPr lang="zh-CN" altLang="en-US" dirty="0"/>
              <a:t>洗鼻</a:t>
            </a:r>
            <a:r>
              <a:rPr lang="zh-CN" altLang="en-US" dirty="0" smtClean="0"/>
              <a:t>盐</a:t>
            </a:r>
            <a:r>
              <a:rPr lang="zh-CN" altLang="en-US" dirty="0"/>
              <a:t>是用来清洗鼻子的一种</a:t>
            </a:r>
            <a:r>
              <a:rPr lang="zh-CN" altLang="en-US" dirty="0" smtClean="0"/>
              <a:t>物品，</a:t>
            </a:r>
            <a:r>
              <a:rPr lang="zh-CN" altLang="en-US" dirty="0"/>
              <a:t>洗鼻盐一般用在手术之后，或者长年性的鼻炎上</a:t>
            </a:r>
          </a:p>
        </p:txBody>
      </p:sp>
      <p:pic>
        <p:nvPicPr>
          <p:cNvPr id="2" name="图片 1"/>
          <p:cNvPicPr>
            <a:picLocks noChangeAspect="1"/>
          </p:cNvPicPr>
          <p:nvPr/>
        </p:nvPicPr>
        <p:blipFill>
          <a:blip r:embed="rId4"/>
          <a:stretch>
            <a:fillRect/>
          </a:stretch>
        </p:blipFill>
        <p:spPr>
          <a:xfrm>
            <a:off x="914400" y="5442156"/>
            <a:ext cx="4430487" cy="575186"/>
          </a:xfrm>
          <a:prstGeom prst="rect">
            <a:avLst/>
          </a:prstGeom>
        </p:spPr>
      </p:pic>
      <p:sp>
        <p:nvSpPr>
          <p:cNvPr id="3" name="文本框 2"/>
          <p:cNvSpPr txBox="1"/>
          <p:nvPr/>
        </p:nvSpPr>
        <p:spPr>
          <a:xfrm>
            <a:off x="5766619" y="5442156"/>
            <a:ext cx="4247536" cy="369332"/>
          </a:xfrm>
          <a:prstGeom prst="rect">
            <a:avLst/>
          </a:prstGeom>
          <a:noFill/>
        </p:spPr>
        <p:txBody>
          <a:bodyPr wrap="square" rtlCol="0">
            <a:spAutoFit/>
          </a:bodyPr>
          <a:lstStyle/>
          <a:p>
            <a:r>
              <a:rPr lang="zh-CN" altLang="en-US" dirty="0" smtClean="0"/>
              <a:t>器械类的东西比较混乱</a:t>
            </a:r>
            <a:endParaRPr lang="en-US" altLang="zh-CN" dirty="0" smtClean="0"/>
          </a:p>
        </p:txBody>
      </p:sp>
      <p:pic>
        <p:nvPicPr>
          <p:cNvPr id="9" name="图片 8"/>
          <p:cNvPicPr>
            <a:picLocks noChangeAspect="1"/>
          </p:cNvPicPr>
          <p:nvPr/>
        </p:nvPicPr>
        <p:blipFill>
          <a:blip r:embed="rId5"/>
          <a:stretch>
            <a:fillRect/>
          </a:stretch>
        </p:blipFill>
        <p:spPr>
          <a:xfrm>
            <a:off x="1130204" y="6182505"/>
            <a:ext cx="2778118" cy="230443"/>
          </a:xfrm>
          <a:prstGeom prst="rect">
            <a:avLst/>
          </a:prstGeom>
        </p:spPr>
      </p:pic>
      <p:sp>
        <p:nvSpPr>
          <p:cNvPr id="10" name="文本框 9"/>
          <p:cNvSpPr txBox="1"/>
          <p:nvPr/>
        </p:nvSpPr>
        <p:spPr>
          <a:xfrm>
            <a:off x="3908322" y="6121777"/>
            <a:ext cx="7683909" cy="369332"/>
          </a:xfrm>
          <a:prstGeom prst="rect">
            <a:avLst/>
          </a:prstGeom>
          <a:noFill/>
        </p:spPr>
        <p:txBody>
          <a:bodyPr wrap="square" rtlCol="0">
            <a:spAutoFit/>
          </a:bodyPr>
          <a:lstStyle/>
          <a:p>
            <a:r>
              <a:rPr lang="zh-CN" altLang="en-US" dirty="0" smtClean="0"/>
              <a:t>看起来很乱，其实</a:t>
            </a:r>
            <a:r>
              <a:rPr lang="en-US" altLang="zh-CN" dirty="0" smtClean="0"/>
              <a:t>999</a:t>
            </a:r>
            <a:r>
              <a:rPr lang="zh-CN" altLang="en-US" dirty="0" smtClean="0"/>
              <a:t>和国际器械指的也是男性保健用品，这是分类不准。</a:t>
            </a:r>
            <a:endParaRPr lang="zh-CN" altLang="en-US" dirty="0"/>
          </a:p>
        </p:txBody>
      </p:sp>
    </p:spTree>
    <p:extLst>
      <p:ext uri="{BB962C8B-B14F-4D97-AF65-F5344CB8AC3E}">
        <p14:creationId xmlns:p14="http://schemas.microsoft.com/office/powerpoint/2010/main" val="42089103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1692</Words>
  <Application>Microsoft Office PowerPoint</Application>
  <PresentationFormat>宽屏</PresentationFormat>
  <Paragraphs>110</Paragraphs>
  <Slides>9</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Interpretation of text patterns       Data Min Knowl Disc (2018)</vt:lpstr>
      <vt:lpstr>Contextual Outlier Interpretation</vt:lpstr>
      <vt:lpstr>对商品、类目和用户特征进行embedding</vt:lpstr>
      <vt:lpstr>频繁集语义注解示例</vt:lpstr>
      <vt:lpstr>PowerPoint 演示文稿</vt:lpstr>
      <vt:lpstr>PowerPoint 演示文稿</vt:lpstr>
      <vt:lpstr>新方法挖掘结果</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Semantic Annotations for Frequent Patterns with Context Analysis KDD 2006</dc:title>
  <dc:creator>码熊</dc:creator>
  <cp:lastModifiedBy>码熊</cp:lastModifiedBy>
  <cp:revision>25</cp:revision>
  <dcterms:created xsi:type="dcterms:W3CDTF">2018-08-07T09:04:34Z</dcterms:created>
  <dcterms:modified xsi:type="dcterms:W3CDTF">2018-08-09T05:42:08Z</dcterms:modified>
</cp:coreProperties>
</file>