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0" r:id="rId4"/>
    <p:sldId id="267" r:id="rId5"/>
    <p:sldId id="266" r:id="rId6"/>
    <p:sldId id="268" r:id="rId7"/>
    <p:sldId id="269" r:id="rId8"/>
    <p:sldId id="271" r:id="rId9"/>
    <p:sldId id="273" r:id="rId10"/>
    <p:sldId id="272" r:id="rId11"/>
    <p:sldId id="282" r:id="rId12"/>
    <p:sldId id="276" r:id="rId13"/>
    <p:sldId id="274" r:id="rId14"/>
    <p:sldId id="277" r:id="rId15"/>
    <p:sldId id="279" r:id="rId16"/>
    <p:sldId id="278" r:id="rId17"/>
    <p:sldId id="281" r:id="rId18"/>
    <p:sldId id="283" r:id="rId19"/>
    <p:sldId id="284" r:id="rId20"/>
    <p:sldId id="285" r:id="rId21"/>
    <p:sldId id="280" r:id="rId22"/>
    <p:sldId id="26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82" autoAdjust="0"/>
  </p:normalViewPr>
  <p:slideViewPr>
    <p:cSldViewPr snapToGrid="0">
      <p:cViewPr varScale="1">
        <p:scale>
          <a:sx n="64" d="100"/>
          <a:sy n="64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0089-82EF-4015-9DA8-6C947AF1A53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CE9B0-DF7E-458F-9C4B-1DC52108C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986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CE9B0-DF7E-458F-9C4B-1DC52108CEF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517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2965-AF69-45A1-B207-10986ABE1FAE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105C-1A80-4B78-BFA9-8EACCEEB0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81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2965-AF69-45A1-B207-10986ABE1FAE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105C-1A80-4B78-BFA9-8EACCEEB0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11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2965-AF69-45A1-B207-10986ABE1FAE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105C-1A80-4B78-BFA9-8EACCEEB0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22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2965-AF69-45A1-B207-10986ABE1FAE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105C-1A80-4B78-BFA9-8EACCEEB0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24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2965-AF69-45A1-B207-10986ABE1FAE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105C-1A80-4B78-BFA9-8EACCEEB0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35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2965-AF69-45A1-B207-10986ABE1FAE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105C-1A80-4B78-BFA9-8EACCEEB0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32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2965-AF69-45A1-B207-10986ABE1FAE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105C-1A80-4B78-BFA9-8EACCEEB0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86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2965-AF69-45A1-B207-10986ABE1FAE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105C-1A80-4B78-BFA9-8EACCEEB0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54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2965-AF69-45A1-B207-10986ABE1FAE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105C-1A80-4B78-BFA9-8EACCEEB0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31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2965-AF69-45A1-B207-10986ABE1FAE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105C-1A80-4B78-BFA9-8EACCEEB0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18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2965-AF69-45A1-B207-10986ABE1FAE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105C-1A80-4B78-BFA9-8EACCEEB0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15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02965-AF69-45A1-B207-10986ABE1FAE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8105C-1A80-4B78-BFA9-8EACCEEB0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28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604211" y="1732547"/>
            <a:ext cx="9144000" cy="333349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工作周报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600" dirty="0" smtClean="0"/>
              <a:t>（</a:t>
            </a:r>
            <a:r>
              <a:rPr lang="en-US" altLang="zh-CN" sz="3600" dirty="0" smtClean="0"/>
              <a:t>8.29-9.5</a:t>
            </a:r>
            <a:r>
              <a:rPr lang="zh-CN" altLang="en-US" sz="3600" dirty="0" smtClean="0"/>
              <a:t>）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4000" dirty="0" smtClean="0"/>
              <a:t>陈诗韵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53271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97" y="2583868"/>
            <a:ext cx="3343197" cy="139457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真实</a:t>
            </a:r>
            <a:r>
              <a:rPr lang="zh-CN" altLang="en-US" sz="2400" dirty="0">
                <a:solidFill>
                  <a:srgbClr val="FF0000"/>
                </a:solidFill>
              </a:rPr>
              <a:t>类目</a:t>
            </a:r>
            <a:r>
              <a:rPr lang="en-US" altLang="zh-CN" sz="2400" dirty="0" smtClean="0">
                <a:solidFill>
                  <a:srgbClr val="FF0000"/>
                </a:solidFill>
              </a:rPr>
              <a:t> = </a:t>
            </a:r>
            <a:r>
              <a:rPr lang="zh-CN" altLang="en-US" sz="2400" dirty="0" smtClean="0">
                <a:solidFill>
                  <a:srgbClr val="FF0000"/>
                </a:solidFill>
              </a:rPr>
              <a:t>预测类目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br>
              <a:rPr lang="en-US" altLang="zh-CN" sz="2400" dirty="0" smtClean="0">
                <a:solidFill>
                  <a:srgbClr val="FF0000"/>
                </a:solidFill>
              </a:rPr>
            </a:br>
            <a:r>
              <a:rPr lang="zh-CN" alt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sym typeface="Wingdings" panose="05000000000000000000" pitchFamily="2" charset="2"/>
              </a:rPr>
              <a:t>(10000 training</a:t>
            </a:r>
            <a:r>
              <a:rPr lang="zh-CN" altLang="en-US" sz="2400" dirty="0" smtClean="0">
                <a:sym typeface="Wingdings" panose="05000000000000000000" pitchFamily="2" charset="2"/>
              </a:rPr>
              <a:t>数据</a:t>
            </a:r>
            <a:r>
              <a:rPr lang="en-US" altLang="zh-CN" sz="2400" dirty="0" smtClean="0">
                <a:sym typeface="Wingdings" panose="05000000000000000000" pitchFamily="2" charset="2"/>
              </a:rPr>
              <a:t>)</a:t>
            </a:r>
            <a:r>
              <a:rPr lang="zh-CN" altLang="en-US" sz="2400" dirty="0" smtClean="0"/>
              <a:t> 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194" y="188338"/>
            <a:ext cx="8399489" cy="65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00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134" y="144922"/>
            <a:ext cx="8983866" cy="62724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53997" y="2583868"/>
            <a:ext cx="3343197" cy="139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smtClean="0">
                <a:solidFill>
                  <a:srgbClr val="FF0000"/>
                </a:solidFill>
              </a:rPr>
              <a:t>真实类目</a:t>
            </a:r>
            <a:r>
              <a:rPr lang="en-US" altLang="zh-CN" sz="2400" smtClean="0">
                <a:solidFill>
                  <a:srgbClr val="FF0000"/>
                </a:solidFill>
              </a:rPr>
              <a:t> = </a:t>
            </a:r>
            <a:r>
              <a:rPr lang="zh-CN" altLang="en-US" sz="2400" smtClean="0">
                <a:solidFill>
                  <a:srgbClr val="FF0000"/>
                </a:solidFill>
              </a:rPr>
              <a:t>预测类目</a:t>
            </a:r>
            <a:r>
              <a:rPr lang="en-US" altLang="zh-CN" sz="2400" smtClean="0">
                <a:solidFill>
                  <a:srgbClr val="FF0000"/>
                </a:solidFill>
              </a:rPr>
              <a:t>1</a:t>
            </a:r>
            <a:br>
              <a:rPr lang="en-US" altLang="zh-CN" sz="2400" smtClean="0">
                <a:solidFill>
                  <a:srgbClr val="FF0000"/>
                </a:solidFill>
              </a:rPr>
            </a:br>
            <a:r>
              <a:rPr lang="zh-CN" altLang="en-US" sz="240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400" smtClean="0">
                <a:sym typeface="Wingdings" panose="05000000000000000000" pitchFamily="2" charset="2"/>
              </a:rPr>
              <a:t>(10000 training</a:t>
            </a:r>
            <a:r>
              <a:rPr lang="zh-CN" altLang="en-US" sz="2400" smtClean="0">
                <a:sym typeface="Wingdings" panose="05000000000000000000" pitchFamily="2" charset="2"/>
              </a:rPr>
              <a:t>数据</a:t>
            </a:r>
            <a:r>
              <a:rPr lang="en-US" altLang="zh-CN" sz="2400" smtClean="0">
                <a:sym typeface="Wingdings" panose="05000000000000000000" pitchFamily="2" charset="2"/>
              </a:rPr>
              <a:t>)</a:t>
            </a:r>
            <a:r>
              <a:rPr lang="zh-CN" altLang="en-US" sz="2400" smtClean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19486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319" y="900575"/>
            <a:ext cx="1943100" cy="5934075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370426" y="0"/>
            <a:ext cx="4788564" cy="723022"/>
          </a:xfrm>
        </p:spPr>
        <p:txBody>
          <a:bodyPr>
            <a:normAutofit fontScale="90000"/>
          </a:bodyPr>
          <a:lstStyle/>
          <a:p>
            <a:r>
              <a:rPr lang="zh-CN" altLang="en-US" sz="2400" dirty="0" smtClean="0"/>
              <a:t>真实</a:t>
            </a:r>
            <a:r>
              <a:rPr lang="zh-CN" altLang="en-US" sz="2400" dirty="0"/>
              <a:t>类目</a:t>
            </a:r>
            <a:r>
              <a:rPr lang="en-US" altLang="zh-CN" sz="2400" dirty="0" smtClean="0"/>
              <a:t> = </a:t>
            </a:r>
            <a:r>
              <a:rPr lang="zh-CN" altLang="en-US" sz="2400" dirty="0" smtClean="0"/>
              <a:t>预测类目</a:t>
            </a:r>
            <a:r>
              <a:rPr lang="en-US" altLang="zh-CN" sz="2400" dirty="0" smtClean="0"/>
              <a:t>1</a:t>
            </a:r>
            <a:r>
              <a:rPr lang="zh-CN" altLang="en-US" sz="2400" dirty="0" smtClean="0"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sym typeface="Wingdings" panose="05000000000000000000" pitchFamily="2" charset="2"/>
              </a:rPr>
              <a:t/>
            </a:r>
            <a:br>
              <a:rPr lang="en-US" altLang="zh-CN" sz="2400" dirty="0" smtClean="0">
                <a:sym typeface="Wingdings" panose="05000000000000000000" pitchFamily="2" charset="2"/>
              </a:rPr>
            </a:br>
            <a:r>
              <a:rPr lang="zh-CN" altLang="en-US" sz="2400" dirty="0" smtClean="0">
                <a:sym typeface="Wingdings" panose="05000000000000000000" pitchFamily="2" charset="2"/>
              </a:rPr>
              <a:t>各类别准确率</a:t>
            </a:r>
            <a:r>
              <a:rPr lang="zh-CN" altLang="en-US" sz="2400" dirty="0" smtClean="0"/>
              <a:t> 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159" y="778337"/>
            <a:ext cx="1600200" cy="605631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3806493"/>
            <a:ext cx="1867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2000 testing</a:t>
            </a:r>
            <a:r>
              <a:rPr lang="zh-CN" altLang="en-US" dirty="0">
                <a:sym typeface="Wingdings" panose="05000000000000000000" pitchFamily="2" charset="2"/>
              </a:rPr>
              <a:t>数据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222" y="3332380"/>
            <a:ext cx="1952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2000 </a:t>
            </a:r>
            <a:r>
              <a:rPr lang="en-US" altLang="zh-CN" dirty="0" smtClean="0">
                <a:sym typeface="Wingdings" panose="05000000000000000000" pitchFamily="2" charset="2"/>
              </a:rPr>
              <a:t>training</a:t>
            </a:r>
            <a:r>
              <a:rPr lang="zh-CN" altLang="en-US" dirty="0" smtClean="0">
                <a:sym typeface="Wingdings" panose="05000000000000000000" pitchFamily="2" charset="2"/>
              </a:rPr>
              <a:t>数据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506435" y="3815841"/>
            <a:ext cx="1867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1000 </a:t>
            </a:r>
            <a:r>
              <a:rPr lang="en-US" altLang="zh-CN" dirty="0">
                <a:sym typeface="Wingdings" panose="05000000000000000000" pitchFamily="2" charset="2"/>
              </a:rPr>
              <a:t>testing</a:t>
            </a:r>
            <a:r>
              <a:rPr lang="zh-CN" altLang="en-US" dirty="0">
                <a:sym typeface="Wingdings" panose="05000000000000000000" pitchFamily="2" charset="2"/>
              </a:rPr>
              <a:t>数据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516657" y="3341728"/>
            <a:ext cx="2074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10000 training</a:t>
            </a:r>
            <a:r>
              <a:rPr lang="zh-CN" altLang="en-US" dirty="0" smtClean="0">
                <a:sym typeface="Wingdings" panose="05000000000000000000" pitchFamily="2" charset="2"/>
              </a:rPr>
              <a:t>数据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68954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71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359695" y="2893102"/>
            <a:ext cx="4320942" cy="1307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/>
              <a:t>真实类目</a:t>
            </a:r>
            <a:r>
              <a:rPr lang="en-US" altLang="zh-CN" sz="2400" dirty="0" smtClean="0"/>
              <a:t> = </a:t>
            </a:r>
            <a:r>
              <a:rPr lang="zh-CN" altLang="en-US" sz="2400" dirty="0" smtClean="0"/>
              <a:t>预测类目</a:t>
            </a:r>
            <a:r>
              <a:rPr lang="en-US" altLang="zh-CN" sz="2400" dirty="0" smtClean="0"/>
              <a:t>2</a:t>
            </a:r>
          </a:p>
          <a:p>
            <a:r>
              <a:rPr lang="zh-CN" altLang="en-US" sz="2400" dirty="0" smtClean="0"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sym typeface="Wingdings" panose="05000000000000000000" pitchFamily="2" charset="2"/>
              </a:rPr>
              <a:t>(10000 training</a:t>
            </a:r>
            <a:r>
              <a:rPr lang="zh-CN" altLang="en-US" sz="2400" dirty="0" smtClean="0">
                <a:sym typeface="Wingdings" panose="05000000000000000000" pitchFamily="2" charset="2"/>
              </a:rPr>
              <a:t>数据</a:t>
            </a:r>
            <a:r>
              <a:rPr lang="en-US" altLang="zh-CN" sz="2400" dirty="0" smtClean="0">
                <a:sym typeface="Wingdings" panose="05000000000000000000" pitchFamily="2" charset="2"/>
              </a:rPr>
              <a:t>)</a:t>
            </a:r>
            <a:r>
              <a:rPr lang="zh-CN" altLang="en-US" sz="2400" dirty="0" smtClean="0"/>
              <a:t> 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168" y="552010"/>
            <a:ext cx="7500938" cy="598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84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b="37347"/>
          <a:stretch/>
        </p:blipFill>
        <p:spPr>
          <a:xfrm>
            <a:off x="1963001" y="990360"/>
            <a:ext cx="3080522" cy="578101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241363" y="-33476"/>
            <a:ext cx="3709273" cy="723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/>
              <a:t>真实类目</a:t>
            </a:r>
            <a:r>
              <a:rPr lang="en-US" altLang="zh-CN" sz="2400" dirty="0" smtClean="0"/>
              <a:t> = </a:t>
            </a:r>
            <a:r>
              <a:rPr lang="zh-CN" altLang="en-US" sz="2400" dirty="0" smtClean="0"/>
              <a:t>预测类目</a:t>
            </a:r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833" y="915986"/>
            <a:ext cx="3189973" cy="578101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3806493"/>
            <a:ext cx="1867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2000 testing</a:t>
            </a:r>
            <a:r>
              <a:rPr lang="zh-CN" altLang="en-US" dirty="0">
                <a:sym typeface="Wingdings" panose="05000000000000000000" pitchFamily="2" charset="2"/>
              </a:rPr>
              <a:t>数据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222" y="3332380"/>
            <a:ext cx="1952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2000 </a:t>
            </a:r>
            <a:r>
              <a:rPr lang="en-US" altLang="zh-CN" dirty="0" smtClean="0">
                <a:sym typeface="Wingdings" panose="05000000000000000000" pitchFamily="2" charset="2"/>
              </a:rPr>
              <a:t>training</a:t>
            </a:r>
            <a:r>
              <a:rPr lang="zh-CN" altLang="en-US" dirty="0" smtClean="0">
                <a:sym typeface="Wingdings" panose="05000000000000000000" pitchFamily="2" charset="2"/>
              </a:rPr>
              <a:t>数据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49455" y="3806493"/>
            <a:ext cx="1867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1000 </a:t>
            </a:r>
            <a:r>
              <a:rPr lang="en-US" altLang="zh-CN" dirty="0">
                <a:sym typeface="Wingdings" panose="05000000000000000000" pitchFamily="2" charset="2"/>
              </a:rPr>
              <a:t>testing</a:t>
            </a:r>
            <a:r>
              <a:rPr lang="zh-CN" altLang="en-US" dirty="0">
                <a:sym typeface="Wingdings" panose="05000000000000000000" pitchFamily="2" charset="2"/>
              </a:rPr>
              <a:t>数据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59677" y="3332380"/>
            <a:ext cx="2074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10000 training</a:t>
            </a:r>
            <a:r>
              <a:rPr lang="zh-CN" altLang="en-US" dirty="0" smtClean="0">
                <a:sym typeface="Wingdings" panose="05000000000000000000" pitchFamily="2" charset="2"/>
              </a:rPr>
              <a:t>数据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68954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101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18150" y="2635387"/>
            <a:ext cx="3499411" cy="195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/>
              <a:t>真实类目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预测错误</a:t>
            </a:r>
            <a:endParaRPr lang="en-US" altLang="zh-CN" sz="2400" dirty="0" smtClean="0"/>
          </a:p>
          <a:p>
            <a:r>
              <a:rPr lang="zh-CN" altLang="en-US" sz="2400" dirty="0" smtClean="0"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sym typeface="Wingdings" panose="05000000000000000000" pitchFamily="2" charset="2"/>
              </a:rPr>
              <a:t>(2000 training</a:t>
            </a:r>
            <a:r>
              <a:rPr lang="zh-CN" altLang="en-US" sz="2400" dirty="0" smtClean="0">
                <a:sym typeface="Wingdings" panose="05000000000000000000" pitchFamily="2" charset="2"/>
              </a:rPr>
              <a:t>数据</a:t>
            </a:r>
            <a:r>
              <a:rPr lang="en-US" altLang="zh-CN" sz="2400" dirty="0" smtClean="0">
                <a:sym typeface="Wingdings" panose="05000000000000000000" pitchFamily="2" charset="2"/>
              </a:rPr>
              <a:t>)</a:t>
            </a:r>
            <a:r>
              <a:rPr lang="zh-CN" altLang="en-US" sz="2400" dirty="0" smtClean="0"/>
              <a:t> 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697" y="660733"/>
            <a:ext cx="8717303" cy="590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19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561" y="734674"/>
            <a:ext cx="1743075" cy="5934075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595326" y="49761"/>
            <a:ext cx="5003307" cy="723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/>
              <a:t>真实类目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预测错误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119" y="772783"/>
            <a:ext cx="1991027" cy="589601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3806493"/>
            <a:ext cx="1867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2000 testing</a:t>
            </a:r>
            <a:r>
              <a:rPr lang="zh-CN" altLang="en-US" dirty="0">
                <a:sym typeface="Wingdings" panose="05000000000000000000" pitchFamily="2" charset="2"/>
              </a:rPr>
              <a:t>数据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222" y="3332380"/>
            <a:ext cx="1952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2000 </a:t>
            </a:r>
            <a:r>
              <a:rPr lang="en-US" altLang="zh-CN" dirty="0" smtClean="0">
                <a:sym typeface="Wingdings" panose="05000000000000000000" pitchFamily="2" charset="2"/>
              </a:rPr>
              <a:t>training</a:t>
            </a:r>
            <a:r>
              <a:rPr lang="zh-CN" altLang="en-US" dirty="0" smtClean="0">
                <a:sym typeface="Wingdings" panose="05000000000000000000" pitchFamily="2" charset="2"/>
              </a:rPr>
              <a:t>数据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49455" y="3806493"/>
            <a:ext cx="1867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1000 </a:t>
            </a:r>
            <a:r>
              <a:rPr lang="en-US" altLang="zh-CN" dirty="0">
                <a:sym typeface="Wingdings" panose="05000000000000000000" pitchFamily="2" charset="2"/>
              </a:rPr>
              <a:t>testing</a:t>
            </a:r>
            <a:r>
              <a:rPr lang="zh-CN" altLang="en-US" dirty="0">
                <a:sym typeface="Wingdings" panose="05000000000000000000" pitchFamily="2" charset="2"/>
              </a:rPr>
              <a:t>数据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59677" y="3332380"/>
            <a:ext cx="2074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10000 training</a:t>
            </a:r>
            <a:r>
              <a:rPr lang="zh-CN" altLang="en-US" dirty="0" smtClean="0">
                <a:sym typeface="Wingdings" panose="05000000000000000000" pitchFamily="2" charset="2"/>
              </a:rPr>
              <a:t>数据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68954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637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878" y="767159"/>
            <a:ext cx="2019300" cy="6048375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218150" y="177553"/>
            <a:ext cx="5003307" cy="723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/>
              <a:t>真实类目</a:t>
            </a:r>
            <a:r>
              <a:rPr lang="en-US" altLang="zh-CN" sz="2400" dirty="0" smtClean="0"/>
              <a:t> = </a:t>
            </a:r>
            <a:r>
              <a:rPr lang="zh-CN" altLang="en-US" sz="2400" dirty="0" smtClean="0"/>
              <a:t>预测类目</a:t>
            </a:r>
            <a:r>
              <a:rPr lang="en-US" altLang="zh-CN" sz="2400" dirty="0" smtClean="0"/>
              <a:t>1 2 none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00" y="768500"/>
            <a:ext cx="1943100" cy="5934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b="52061"/>
          <a:stretch/>
        </p:blipFill>
        <p:spPr>
          <a:xfrm>
            <a:off x="6840197" y="768501"/>
            <a:ext cx="1743075" cy="284471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7351" y="967666"/>
            <a:ext cx="2095131" cy="177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51047" y="967666"/>
            <a:ext cx="2095131" cy="177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64168" y="2318552"/>
            <a:ext cx="2095131" cy="177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5684" y="1159046"/>
            <a:ext cx="2095131" cy="177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45863" y="1145220"/>
            <a:ext cx="2095131" cy="177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74997" y="1185680"/>
            <a:ext cx="2095131" cy="177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4426" y="1350426"/>
            <a:ext cx="2095131" cy="17755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48080" y="1734826"/>
            <a:ext cx="2095131" cy="17755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2D05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/>
          <a:srcRect t="51701"/>
          <a:stretch/>
        </p:blipFill>
        <p:spPr>
          <a:xfrm>
            <a:off x="6842146" y="3613213"/>
            <a:ext cx="1743075" cy="286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4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03160" y="3036412"/>
            <a:ext cx="3034715" cy="723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/>
              <a:t>各类目预测准确率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346" y="18695"/>
            <a:ext cx="3146007" cy="67584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047" y="18695"/>
            <a:ext cx="3359317" cy="673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94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468" y="177553"/>
            <a:ext cx="6249749" cy="635939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203160" y="3036412"/>
            <a:ext cx="3034715" cy="723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/>
              <a:t>各类目预测准确率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66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任务介绍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2506662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 smtClean="0"/>
              <a:t>给定</a:t>
            </a:r>
            <a:r>
              <a:rPr lang="en-US" altLang="zh-CN" sz="3600" dirty="0" smtClean="0"/>
              <a:t>query</a:t>
            </a:r>
            <a:r>
              <a:rPr lang="zh-CN" altLang="en-US" sz="3600" dirty="0" smtClean="0"/>
              <a:t>，预测该</a:t>
            </a:r>
            <a:r>
              <a:rPr lang="en-US" altLang="zh-CN" sz="3600" dirty="0" smtClean="0"/>
              <a:t>query</a:t>
            </a:r>
            <a:r>
              <a:rPr lang="zh-CN" altLang="en-US" sz="3600" dirty="0" smtClean="0"/>
              <a:t>对应的</a:t>
            </a:r>
            <a:r>
              <a:rPr lang="en-US" altLang="zh-CN" sz="3600" dirty="0" smtClean="0"/>
              <a:t>category</a:t>
            </a:r>
            <a:r>
              <a:rPr lang="zh-CN" altLang="en-US" sz="3600" dirty="0" smtClean="0"/>
              <a:t>：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 smtClean="0"/>
          </a:p>
          <a:p>
            <a:pPr lvl="2"/>
            <a:r>
              <a:rPr lang="zh-CN" altLang="en-US" sz="2800" dirty="0" smtClean="0">
                <a:solidFill>
                  <a:srgbClr val="FF0000"/>
                </a:solidFill>
              </a:rPr>
              <a:t>主要场景：     </a:t>
            </a:r>
            <a:r>
              <a:rPr lang="en-US" altLang="zh-CN" sz="2800" dirty="0" smtClean="0">
                <a:solidFill>
                  <a:srgbClr val="FF0000"/>
                </a:solidFill>
              </a:rPr>
              <a:t>1. Query</a:t>
            </a:r>
            <a:r>
              <a:rPr lang="zh-CN" altLang="en-US" sz="2800" dirty="0" smtClean="0">
                <a:solidFill>
                  <a:srgbClr val="FF0000"/>
                </a:solidFill>
              </a:rPr>
              <a:t>中的新词发现，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2743200" lvl="6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        </a:t>
            </a:r>
            <a:r>
              <a:rPr lang="en-US" altLang="zh-CN" sz="2800" dirty="0">
                <a:solidFill>
                  <a:srgbClr val="FF0000"/>
                </a:solidFill>
              </a:rPr>
              <a:t>2. Query</a:t>
            </a:r>
            <a:r>
              <a:rPr lang="zh-CN" altLang="en-US" sz="2800" dirty="0">
                <a:solidFill>
                  <a:srgbClr val="FF0000"/>
                </a:solidFill>
              </a:rPr>
              <a:t>误分类自动挖掘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89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712" y="-1"/>
            <a:ext cx="7361572" cy="6865715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203160" y="3036412"/>
            <a:ext cx="3034715" cy="723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/>
              <a:t>各类目预测准确率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45425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02088"/>
              </p:ext>
            </p:extLst>
          </p:nvPr>
        </p:nvGraphicFramePr>
        <p:xfrm>
          <a:off x="2171392" y="2413416"/>
          <a:ext cx="8128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738565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556802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037093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91006100"/>
                    </a:ext>
                  </a:extLst>
                </a:gridCol>
              </a:tblGrid>
              <a:tr h="2296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Train</a:t>
                      </a:r>
                      <a:r>
                        <a:rPr lang="en-US" altLang="zh-CN" baseline="0" dirty="0" smtClean="0"/>
                        <a:t> Data 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Test Data 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27383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8999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6105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240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0.6186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2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LSTM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0.3051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453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BiLSTM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0.3297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695136"/>
                  </a:ext>
                </a:extLst>
              </a:tr>
            </a:tbl>
          </a:graphicData>
        </a:graphic>
      </p:graphicFrame>
      <p:sp>
        <p:nvSpPr>
          <p:cNvPr id="7" name="标题 1"/>
          <p:cNvSpPr txBox="1">
            <a:spLocks/>
          </p:cNvSpPr>
          <p:nvPr/>
        </p:nvSpPr>
        <p:spPr>
          <a:xfrm>
            <a:off x="218151" y="177553"/>
            <a:ext cx="2036778" cy="723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/>
              <a:t>实验结果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50983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2149" y="2532441"/>
            <a:ext cx="2242352" cy="1325563"/>
          </a:xfrm>
        </p:spPr>
        <p:txBody>
          <a:bodyPr/>
          <a:lstStyle/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40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Baseline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199" y="1961315"/>
            <a:ext cx="109206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通过该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下用户点击的所有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归属的</a:t>
            </a:r>
            <a:r>
              <a:rPr lang="en-US" altLang="zh-CN" dirty="0" smtClean="0"/>
              <a:t>category</a:t>
            </a:r>
            <a:r>
              <a:rPr lang="zh-CN" altLang="en-US" dirty="0" smtClean="0"/>
              <a:t>，得票最多的</a:t>
            </a:r>
            <a:r>
              <a:rPr lang="en-US" altLang="zh-CN" dirty="0" smtClean="0"/>
              <a:t>category</a:t>
            </a:r>
            <a:r>
              <a:rPr lang="zh-CN" altLang="en-US" dirty="0" smtClean="0"/>
              <a:t>作为该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category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zh-CN" altLang="en-US" dirty="0" smtClean="0"/>
              <a:t>模糊查询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01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450432" cy="1325563"/>
          </a:xfrm>
        </p:spPr>
        <p:txBody>
          <a:bodyPr/>
          <a:lstStyle/>
          <a:p>
            <a:r>
              <a:rPr lang="en-US" altLang="zh-CN" dirty="0" smtClean="0"/>
              <a:t>%</a:t>
            </a:r>
            <a:r>
              <a:rPr lang="zh-CN" altLang="en-US" dirty="0" smtClean="0"/>
              <a:t>吃鸡</a:t>
            </a:r>
            <a:r>
              <a:rPr lang="en-US" altLang="zh-CN" dirty="0" smtClean="0"/>
              <a:t>%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8760"/>
            <a:ext cx="10770922" cy="311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5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%</a:t>
            </a:r>
            <a:r>
              <a:rPr lang="zh-CN" altLang="en-US" dirty="0" smtClean="0"/>
              <a:t>斩</a:t>
            </a:r>
            <a:r>
              <a:rPr lang="zh-CN" altLang="en-US" dirty="0"/>
              <a:t>男</a:t>
            </a:r>
            <a:r>
              <a:rPr lang="zh-CN" altLang="en-US" dirty="0" smtClean="0"/>
              <a:t>色</a:t>
            </a:r>
            <a:r>
              <a:rPr lang="en-US" altLang="zh-CN" dirty="0" smtClean="0"/>
              <a:t>%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26101"/>
          <a:stretch/>
        </p:blipFill>
        <p:spPr>
          <a:xfrm>
            <a:off x="332921" y="1874419"/>
            <a:ext cx="11526157" cy="31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1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081463" cy="1325563"/>
          </a:xfrm>
        </p:spPr>
        <p:txBody>
          <a:bodyPr/>
          <a:lstStyle/>
          <a:p>
            <a:r>
              <a:rPr lang="en-US" altLang="zh-CN" dirty="0" smtClean="0"/>
              <a:t>%</a:t>
            </a:r>
            <a:r>
              <a:rPr lang="zh-CN" altLang="en-US" dirty="0" smtClean="0"/>
              <a:t>大白</a:t>
            </a:r>
            <a:r>
              <a:rPr lang="en-US" altLang="zh-CN" dirty="0" smtClean="0"/>
              <a:t>%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r="10317"/>
          <a:stretch/>
        </p:blipFill>
        <p:spPr>
          <a:xfrm>
            <a:off x="312821" y="1690688"/>
            <a:ext cx="11566358" cy="2992104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6685548" y="810126"/>
            <a:ext cx="3084095" cy="880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大</a:t>
            </a:r>
            <a:r>
              <a:rPr lang="zh-CN" altLang="en-US" sz="3600" dirty="0" smtClean="0"/>
              <a:t>白兔奶糖</a:t>
            </a:r>
            <a:endParaRPr lang="zh-CN" altLang="en-US" sz="3600" dirty="0"/>
          </a:p>
        </p:txBody>
      </p:sp>
      <p:cxnSp>
        <p:nvCxnSpPr>
          <p:cNvPr id="6" name="直接箭头连接符 5"/>
          <p:cNvCxnSpPr>
            <a:endCxn id="5" idx="1"/>
          </p:cNvCxnSpPr>
          <p:nvPr/>
        </p:nvCxnSpPr>
        <p:spPr>
          <a:xfrm flipV="1">
            <a:off x="4137285" y="1250407"/>
            <a:ext cx="2548263" cy="893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443397" y="2263515"/>
            <a:ext cx="2848131" cy="2848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90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大白</a:t>
            </a:r>
            <a:r>
              <a:rPr lang="en-US" altLang="zh-CN" dirty="0" smtClean="0"/>
              <a:t>(</a:t>
            </a:r>
            <a:r>
              <a:rPr lang="zh-CN" altLang="en-US" dirty="0"/>
              <a:t>精</a:t>
            </a:r>
            <a:r>
              <a:rPr lang="zh-CN" altLang="en-US" dirty="0" smtClean="0"/>
              <a:t>准查询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51528" cy="3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7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%</a:t>
            </a:r>
            <a:r>
              <a:rPr lang="zh-CN" altLang="en-US" dirty="0" smtClean="0"/>
              <a:t>大东</a:t>
            </a:r>
            <a:r>
              <a:rPr lang="en-US" altLang="zh-CN" dirty="0" smtClean="0"/>
              <a:t>%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58" y="1466098"/>
            <a:ext cx="10836442" cy="380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22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5391" y="2379456"/>
            <a:ext cx="7552345" cy="13255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Embedding Representation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38334" y="3381853"/>
            <a:ext cx="52565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KNN: k-nearest neighbors</a:t>
            </a:r>
            <a:r>
              <a:rPr lang="zh-CN" altLang="en-US" sz="2800" dirty="0"/>
              <a:t> 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2538334" y="4074350"/>
            <a:ext cx="38924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LSTM &amp;&amp; </a:t>
            </a:r>
            <a:r>
              <a:rPr lang="en-US" altLang="zh-CN" sz="2800" dirty="0" err="1"/>
              <a:t>BiLSTM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3550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5079</TotalTime>
  <Words>250</Words>
  <Application>Microsoft Office PowerPoint</Application>
  <PresentationFormat>宽屏</PresentationFormat>
  <Paragraphs>73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Arial</vt:lpstr>
      <vt:lpstr>Wingdings</vt:lpstr>
      <vt:lpstr>Office 主题​​</vt:lpstr>
      <vt:lpstr>工作周报 （8.29-9.5）  陈诗韵</vt:lpstr>
      <vt:lpstr>任务介绍</vt:lpstr>
      <vt:lpstr>Baseline</vt:lpstr>
      <vt:lpstr>%吃鸡%</vt:lpstr>
      <vt:lpstr>%斩男色%</vt:lpstr>
      <vt:lpstr>%大白%</vt:lpstr>
      <vt:lpstr>大白(精准查询)</vt:lpstr>
      <vt:lpstr>%大东%</vt:lpstr>
      <vt:lpstr>Embedding Representation </vt:lpstr>
      <vt:lpstr>真实类目 = 预测类目1  (10000 training数据) </vt:lpstr>
      <vt:lpstr>PowerPoint 演示文稿</vt:lpstr>
      <vt:lpstr>真实类目 = 预测类目1  各类别准确率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工作周报 （8.15-8.23）  陈诗韵</dc:title>
  <dc:creator>寺音</dc:creator>
  <cp:lastModifiedBy>寺音</cp:lastModifiedBy>
  <cp:revision>50</cp:revision>
  <dcterms:created xsi:type="dcterms:W3CDTF">2018-08-22T11:31:53Z</dcterms:created>
  <dcterms:modified xsi:type="dcterms:W3CDTF">2018-09-05T01:31:59Z</dcterms:modified>
</cp:coreProperties>
</file>