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56"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15002-051D-4E73-968A-D63E6A89B3EE}" type="datetimeFigureOut">
              <a:rPr lang="zh-CN" altLang="en-US" smtClean="0"/>
              <a:t>2018/8/1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9680F-DAC7-4B77-AFAE-23B061B6C3AA}" type="slidenum">
              <a:rPr lang="zh-CN" altLang="en-US" smtClean="0"/>
              <a:t>‹#›</a:t>
            </a:fld>
            <a:endParaRPr lang="zh-CN" altLang="en-US"/>
          </a:p>
        </p:txBody>
      </p:sp>
    </p:spTree>
    <p:extLst>
      <p:ext uri="{BB962C8B-B14F-4D97-AF65-F5344CB8AC3E}">
        <p14:creationId xmlns:p14="http://schemas.microsoft.com/office/powerpoint/2010/main" val="394011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9680F-DAC7-4B77-AFAE-23B061B6C3AA}" type="slidenum">
              <a:rPr lang="zh-CN" altLang="en-US" smtClean="0"/>
              <a:t>3</a:t>
            </a:fld>
            <a:endParaRPr lang="zh-CN" altLang="en-US"/>
          </a:p>
        </p:txBody>
      </p:sp>
    </p:spTree>
    <p:extLst>
      <p:ext uri="{BB962C8B-B14F-4D97-AF65-F5344CB8AC3E}">
        <p14:creationId xmlns:p14="http://schemas.microsoft.com/office/powerpoint/2010/main" val="38853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9680F-DAC7-4B77-AFAE-23B061B6C3AA}" type="slidenum">
              <a:rPr lang="zh-CN" altLang="en-US" smtClean="0"/>
              <a:t>4</a:t>
            </a:fld>
            <a:endParaRPr lang="zh-CN" altLang="en-US"/>
          </a:p>
        </p:txBody>
      </p:sp>
    </p:spTree>
    <p:extLst>
      <p:ext uri="{BB962C8B-B14F-4D97-AF65-F5344CB8AC3E}">
        <p14:creationId xmlns:p14="http://schemas.microsoft.com/office/powerpoint/2010/main" val="385812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9680F-DAC7-4B77-AFAE-23B061B6C3AA}" type="slidenum">
              <a:rPr lang="zh-CN" altLang="en-US" smtClean="0"/>
              <a:t>6</a:t>
            </a:fld>
            <a:endParaRPr lang="zh-CN" altLang="en-US"/>
          </a:p>
        </p:txBody>
      </p:sp>
    </p:spTree>
    <p:extLst>
      <p:ext uri="{BB962C8B-B14F-4D97-AF65-F5344CB8AC3E}">
        <p14:creationId xmlns:p14="http://schemas.microsoft.com/office/powerpoint/2010/main" val="181403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106787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49154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392694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358023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334952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153069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85968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53256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44817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195076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9463A6-B0C1-45B5-9FF7-FF81A5D752FA}" type="datetimeFigureOut">
              <a:rPr lang="zh-CN" altLang="en-US" smtClean="0"/>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1709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463A6-B0C1-45B5-9FF7-FF81A5D752FA}" type="datetimeFigureOut">
              <a:rPr lang="zh-CN" altLang="en-US" smtClean="0"/>
              <a:t>2018/8/1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68750-A719-428E-BF41-C70BD40A4191}" type="slidenum">
              <a:rPr lang="zh-CN" altLang="en-US" smtClean="0"/>
              <a:t>‹#›</a:t>
            </a:fld>
            <a:endParaRPr lang="zh-CN" altLang="en-US"/>
          </a:p>
        </p:txBody>
      </p:sp>
    </p:spTree>
    <p:extLst>
      <p:ext uri="{BB962C8B-B14F-4D97-AF65-F5344CB8AC3E}">
        <p14:creationId xmlns:p14="http://schemas.microsoft.com/office/powerpoint/2010/main" val="61027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监督学习版本</a:t>
            </a:r>
            <a:endParaRPr lang="zh-CN" altLang="en-US" dirty="0"/>
          </a:p>
        </p:txBody>
      </p:sp>
      <p:sp>
        <p:nvSpPr>
          <p:cNvPr id="4" name="标题 1"/>
          <p:cNvSpPr>
            <a:spLocks noGrp="1"/>
          </p:cNvSpPr>
          <p:nvPr>
            <p:ph type="ctrTitle"/>
          </p:nvPr>
        </p:nvSpPr>
        <p:spPr>
          <a:xfrm>
            <a:off x="1524000" y="1122363"/>
            <a:ext cx="9144000" cy="2387600"/>
          </a:xfrm>
        </p:spPr>
        <p:txBody>
          <a:bodyPr>
            <a:normAutofit/>
          </a:bodyPr>
          <a:lstStyle/>
          <a:p>
            <a:r>
              <a:rPr lang="zh-CN" altLang="en-US" sz="4800" dirty="0" smtClean="0"/>
              <a:t>用户搜索点击意图挖掘</a:t>
            </a:r>
            <a:endParaRPr lang="zh-CN" altLang="en-US" sz="4800" dirty="0"/>
          </a:p>
        </p:txBody>
      </p:sp>
    </p:spTree>
    <p:extLst>
      <p:ext uri="{BB962C8B-B14F-4D97-AF65-F5344CB8AC3E}">
        <p14:creationId xmlns:p14="http://schemas.microsoft.com/office/powerpoint/2010/main" val="8746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zh-CN" altLang="en-US" dirty="0" smtClean="0"/>
              <a:t>本周工作</a:t>
            </a:r>
            <a:endParaRPr lang="zh-CN" altLang="en-US" dirty="0"/>
          </a:p>
        </p:txBody>
      </p:sp>
      <p:sp>
        <p:nvSpPr>
          <p:cNvPr id="26" name="内容占位符 2"/>
          <p:cNvSpPr txBox="1">
            <a:spLocks/>
          </p:cNvSpPr>
          <p:nvPr/>
        </p:nvSpPr>
        <p:spPr>
          <a:xfrm>
            <a:off x="838200" y="1431380"/>
            <a:ext cx="10633364" cy="4628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smtClean="0"/>
              <a:t>继续调研类似的工作，以及可参考的深度模型。</a:t>
            </a:r>
            <a:endParaRPr lang="en-US" altLang="zh-CN" sz="2400" dirty="0" smtClean="0"/>
          </a:p>
          <a:p>
            <a:pPr marL="457200" indent="-457200">
              <a:lnSpc>
                <a:spcPct val="150000"/>
              </a:lnSpc>
              <a:buFont typeface="+mj-lt"/>
              <a:buAutoNum type="arabicPeriod"/>
            </a:pPr>
            <a:r>
              <a:rPr lang="zh-CN" altLang="en-US" sz="2400" dirty="0" smtClean="0"/>
              <a:t>按照监督学习的目标和可能的应用场景，设计潜在的意图类别。对聚类结果进行人工检查，选择出一组较好的小数据集打标。</a:t>
            </a:r>
            <a:endParaRPr lang="en-US" altLang="zh-CN" sz="2400" dirty="0" smtClean="0">
              <a:solidFill>
                <a:srgbClr val="FF0000"/>
              </a:solidFill>
            </a:endParaRPr>
          </a:p>
          <a:p>
            <a:pPr marL="457200" indent="-457200">
              <a:lnSpc>
                <a:spcPct val="150000"/>
              </a:lnSpc>
              <a:buFont typeface="+mj-lt"/>
              <a:buAutoNum type="arabicPeriod"/>
            </a:pPr>
            <a:r>
              <a:rPr lang="zh-CN" altLang="en-US" sz="2400" dirty="0" smtClean="0"/>
              <a:t>根据准确率测试几种监督学习</a:t>
            </a:r>
            <a:r>
              <a:rPr lang="en-US" altLang="zh-CN" sz="2400" dirty="0" smtClean="0"/>
              <a:t>baseline</a:t>
            </a:r>
            <a:r>
              <a:rPr lang="zh-CN" altLang="en-US" sz="2400" dirty="0" smtClean="0"/>
              <a:t>的效果，包括</a:t>
            </a:r>
            <a:r>
              <a:rPr lang="en-US" altLang="zh-CN" sz="2400" dirty="0" smtClean="0"/>
              <a:t>NB, SVM, GBDT</a:t>
            </a:r>
            <a:r>
              <a:rPr lang="zh-CN" altLang="en-US" sz="2400" dirty="0" smtClean="0"/>
              <a:t>。评估特征重要性。</a:t>
            </a:r>
            <a:endParaRPr lang="en-US" altLang="zh-CN" sz="2400" dirty="0"/>
          </a:p>
          <a:p>
            <a:pPr marL="457200" indent="-457200">
              <a:lnSpc>
                <a:spcPct val="150000"/>
              </a:lnSpc>
              <a:buFont typeface="+mj-lt"/>
              <a:buAutoNum type="arabicPeriod"/>
            </a:pPr>
            <a:r>
              <a:rPr lang="zh-CN" altLang="en-US" sz="2400" dirty="0" smtClean="0"/>
              <a:t>测试基础</a:t>
            </a:r>
            <a:r>
              <a:rPr lang="en-US" altLang="zh-CN" sz="2400" dirty="0" smtClean="0"/>
              <a:t>LSTM</a:t>
            </a:r>
            <a:r>
              <a:rPr lang="zh-CN" altLang="en-US" sz="2400" dirty="0" smtClean="0"/>
              <a:t>的效果，提出初版的模型。</a:t>
            </a:r>
            <a:endParaRPr lang="en-US" altLang="zh-CN" sz="2400" dirty="0" smtClean="0"/>
          </a:p>
          <a:p>
            <a:pPr marL="457200" indent="-457200">
              <a:lnSpc>
                <a:spcPct val="150000"/>
              </a:lnSpc>
              <a:buFont typeface="+mj-lt"/>
              <a:buAutoNum type="arabicPeriod"/>
            </a:pPr>
            <a:r>
              <a:rPr lang="zh-CN" altLang="en-US" sz="2400" dirty="0"/>
              <a:t>确定</a:t>
            </a:r>
            <a:r>
              <a:rPr lang="zh-CN" altLang="en-US" sz="2400" dirty="0" smtClean="0"/>
              <a:t>后续可能的应用场景。</a:t>
            </a:r>
            <a:endParaRPr lang="en-US" altLang="zh-CN" sz="2400" dirty="0" smtClean="0"/>
          </a:p>
        </p:txBody>
      </p:sp>
    </p:spTree>
    <p:extLst>
      <p:ext uri="{BB962C8B-B14F-4D97-AF65-F5344CB8AC3E}">
        <p14:creationId xmlns:p14="http://schemas.microsoft.com/office/powerpoint/2010/main" val="197862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zh-CN" altLang="en-US" dirty="0" smtClean="0"/>
              <a:t>意图类别</a:t>
            </a:r>
            <a:endParaRPr lang="zh-CN" altLang="en-US" dirty="0"/>
          </a:p>
        </p:txBody>
      </p:sp>
      <p:sp>
        <p:nvSpPr>
          <p:cNvPr id="26" name="内容占位符 2"/>
          <p:cNvSpPr txBox="1">
            <a:spLocks/>
          </p:cNvSpPr>
          <p:nvPr/>
        </p:nvSpPr>
        <p:spPr>
          <a:xfrm>
            <a:off x="838200" y="1431380"/>
            <a:ext cx="10633364" cy="4628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smtClean="0"/>
              <a:t>明确的单个商品购买</a:t>
            </a:r>
            <a:endParaRPr lang="en-US" altLang="zh-CN" sz="2400" dirty="0" smtClean="0"/>
          </a:p>
          <a:p>
            <a:pPr marL="457200" indent="-457200">
              <a:lnSpc>
                <a:spcPct val="150000"/>
              </a:lnSpc>
              <a:buFont typeface="+mj-lt"/>
              <a:buAutoNum type="arabicPeriod"/>
            </a:pPr>
            <a:r>
              <a:rPr lang="zh-CN" altLang="en-US" sz="2400" dirty="0" smtClean="0"/>
              <a:t>明确的叶子节点组合购买</a:t>
            </a:r>
            <a:endParaRPr lang="en-US" altLang="zh-CN" sz="2400" dirty="0" smtClean="0">
              <a:solidFill>
                <a:srgbClr val="FF0000"/>
              </a:solidFill>
            </a:endParaRPr>
          </a:p>
          <a:p>
            <a:pPr marL="457200" indent="-457200">
              <a:lnSpc>
                <a:spcPct val="150000"/>
              </a:lnSpc>
              <a:buFont typeface="+mj-lt"/>
              <a:buAutoNum type="arabicPeriod"/>
            </a:pPr>
            <a:r>
              <a:rPr lang="zh-CN" altLang="en-US" sz="2400" dirty="0" smtClean="0"/>
              <a:t>明确的跨类别组合购买</a:t>
            </a:r>
            <a:endParaRPr lang="en-US" altLang="zh-CN" sz="2400" dirty="0" smtClean="0"/>
          </a:p>
          <a:p>
            <a:pPr marL="457200" indent="-457200">
              <a:lnSpc>
                <a:spcPct val="150000"/>
              </a:lnSpc>
              <a:buFont typeface="+mj-lt"/>
              <a:buAutoNum type="arabicPeriod"/>
            </a:pPr>
            <a:r>
              <a:rPr lang="zh-CN" altLang="en-US" sz="2400" dirty="0"/>
              <a:t>闲逛</a:t>
            </a:r>
            <a:endParaRPr lang="en-US" altLang="zh-CN" sz="2400" dirty="0" smtClean="0"/>
          </a:p>
          <a:p>
            <a:pPr marL="457200" indent="-457200">
              <a:lnSpc>
                <a:spcPct val="150000"/>
              </a:lnSpc>
              <a:buFont typeface="+mj-lt"/>
              <a:buAutoNum type="arabicPeriod"/>
            </a:pPr>
            <a:r>
              <a:rPr lang="zh-CN" altLang="en-US" sz="2400" dirty="0" smtClean="0"/>
              <a:t>其它</a:t>
            </a:r>
            <a:endParaRPr lang="en-US" altLang="zh-CN" sz="2400" dirty="0" smtClean="0"/>
          </a:p>
        </p:txBody>
      </p:sp>
    </p:spTree>
    <p:extLst>
      <p:ext uri="{BB962C8B-B14F-4D97-AF65-F5344CB8AC3E}">
        <p14:creationId xmlns:p14="http://schemas.microsoft.com/office/powerpoint/2010/main" val="16623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3200" dirty="0"/>
              <a:t>baseline</a:t>
            </a:r>
            <a:endParaRPr lang="zh-CN" altLang="en-US" sz="3200" dirty="0"/>
          </a:p>
        </p:txBody>
      </p:sp>
      <p:graphicFrame>
        <p:nvGraphicFramePr>
          <p:cNvPr id="3" name="表格 2"/>
          <p:cNvGraphicFramePr>
            <a:graphicFrameLocks noGrp="1"/>
          </p:cNvGraphicFramePr>
          <p:nvPr>
            <p:extLst>
              <p:ext uri="{D42A27DB-BD31-4B8C-83A1-F6EECF244321}">
                <p14:modId xmlns:p14="http://schemas.microsoft.com/office/powerpoint/2010/main" val="2814410075"/>
              </p:ext>
            </p:extLst>
          </p:nvPr>
        </p:nvGraphicFramePr>
        <p:xfrm>
          <a:off x="2032000" y="1690688"/>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altLang="zh-CN" dirty="0" smtClean="0"/>
                        <a:t>Method</a:t>
                      </a:r>
                      <a:endParaRPr lang="zh-CN" altLang="en-US" dirty="0"/>
                    </a:p>
                  </a:txBody>
                  <a:tcPr/>
                </a:tc>
                <a:tc>
                  <a:txBody>
                    <a:bodyPr/>
                    <a:lstStyle/>
                    <a:p>
                      <a:r>
                        <a:rPr lang="en-US" altLang="zh-CN" dirty="0" smtClean="0"/>
                        <a:t>NB</a:t>
                      </a:r>
                      <a:endParaRPr lang="zh-CN" altLang="en-US" dirty="0"/>
                    </a:p>
                  </a:txBody>
                  <a:tcPr/>
                </a:tc>
                <a:tc>
                  <a:txBody>
                    <a:bodyPr/>
                    <a:lstStyle/>
                    <a:p>
                      <a:r>
                        <a:rPr lang="en-US" altLang="zh-CN" dirty="0" smtClean="0"/>
                        <a:t>SVM</a:t>
                      </a:r>
                      <a:endParaRPr lang="zh-CN" altLang="en-US" dirty="0"/>
                    </a:p>
                  </a:txBody>
                  <a:tcPr/>
                </a:tc>
                <a:tc>
                  <a:txBody>
                    <a:bodyPr/>
                    <a:lstStyle/>
                    <a:p>
                      <a:r>
                        <a:rPr lang="en-US" altLang="zh-CN" dirty="0" smtClean="0"/>
                        <a:t>GBDT</a:t>
                      </a:r>
                      <a:endParaRPr lang="zh-CN" altLang="en-US" dirty="0"/>
                    </a:p>
                  </a:txBody>
                  <a:tcPr/>
                </a:tc>
                <a:tc>
                  <a:txBody>
                    <a:bodyPr/>
                    <a:lstStyle/>
                    <a:p>
                      <a:r>
                        <a:rPr lang="en-US" altLang="zh-CN" dirty="0" smtClean="0"/>
                        <a:t>LSTM</a:t>
                      </a:r>
                      <a:endParaRPr lang="zh-CN" altLang="en-US" dirty="0"/>
                    </a:p>
                  </a:txBody>
                  <a:tcPr/>
                </a:tc>
              </a:tr>
              <a:tr h="370840">
                <a:tc>
                  <a:txBody>
                    <a:bodyPr/>
                    <a:lstStyle/>
                    <a:p>
                      <a:r>
                        <a:rPr lang="en-US" altLang="zh-CN" dirty="0" smtClean="0"/>
                        <a:t>accuracy</a:t>
                      </a:r>
                      <a:endParaRPr lang="zh-CN" altLang="en-US" dirty="0"/>
                    </a:p>
                  </a:txBody>
                  <a:tcPr/>
                </a:tc>
                <a:tc>
                  <a:txBody>
                    <a:bodyPr/>
                    <a:lstStyle/>
                    <a:p>
                      <a:r>
                        <a:rPr lang="en-US" altLang="zh-CN" dirty="0" smtClean="0"/>
                        <a:t>0.6904</a:t>
                      </a:r>
                      <a:endParaRPr lang="zh-CN" altLang="en-US" dirty="0"/>
                    </a:p>
                  </a:txBody>
                  <a:tcPr/>
                </a:tc>
                <a:tc>
                  <a:txBody>
                    <a:bodyPr/>
                    <a:lstStyle/>
                    <a:p>
                      <a:r>
                        <a:rPr lang="en-US" altLang="zh-CN" dirty="0" smtClean="0"/>
                        <a:t>0.6971</a:t>
                      </a:r>
                      <a:endParaRPr lang="zh-CN" altLang="en-US" dirty="0"/>
                    </a:p>
                  </a:txBody>
                  <a:tcPr/>
                </a:tc>
                <a:tc>
                  <a:txBody>
                    <a:bodyPr/>
                    <a:lstStyle/>
                    <a:p>
                      <a:r>
                        <a:rPr lang="en-US" altLang="zh-CN" dirty="0" smtClean="0"/>
                        <a:t>0.7242</a:t>
                      </a:r>
                      <a:endParaRPr lang="zh-CN" altLang="en-US" dirty="0"/>
                    </a:p>
                  </a:txBody>
                  <a:tcPr/>
                </a:tc>
                <a:tc>
                  <a:txBody>
                    <a:bodyPr/>
                    <a:lstStyle/>
                    <a:p>
                      <a:r>
                        <a:rPr lang="en-US" altLang="zh-CN" dirty="0" smtClean="0"/>
                        <a:t>0.7426</a:t>
                      </a:r>
                      <a:endParaRPr lang="zh-CN" altLang="en-US" dirty="0"/>
                    </a:p>
                  </a:txBody>
                  <a:tcPr/>
                </a:tc>
              </a:tr>
            </a:tbl>
          </a:graphicData>
        </a:graphic>
      </p:graphicFrame>
      <p:sp>
        <p:nvSpPr>
          <p:cNvPr id="6" name="标题 1"/>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t>特征重要性</a:t>
            </a:r>
            <a:endParaRPr lang="zh-CN" altLang="en-US" sz="3200" dirty="0"/>
          </a:p>
        </p:txBody>
      </p:sp>
      <p:sp>
        <p:nvSpPr>
          <p:cNvPr id="5" name="文本框 4"/>
          <p:cNvSpPr txBox="1"/>
          <p:nvPr/>
        </p:nvSpPr>
        <p:spPr>
          <a:xfrm>
            <a:off x="1364777" y="3916907"/>
            <a:ext cx="9989024" cy="2308324"/>
          </a:xfrm>
          <a:prstGeom prst="rect">
            <a:avLst/>
          </a:prstGeom>
          <a:noFill/>
        </p:spPr>
        <p:txBody>
          <a:bodyPr wrap="square" rtlCol="0">
            <a:spAutoFit/>
          </a:bodyPr>
          <a:lstStyle/>
          <a:p>
            <a:pPr marL="342900" indent="-342900">
              <a:buAutoNum type="arabicPeriod"/>
            </a:pPr>
            <a:r>
              <a:rPr lang="zh-CN" altLang="en-US" dirty="0" smtClean="0"/>
              <a:t>单个</a:t>
            </a:r>
            <a:r>
              <a:rPr lang="en-US" altLang="zh-CN" dirty="0" smtClean="0"/>
              <a:t>query</a:t>
            </a:r>
            <a:r>
              <a:rPr lang="zh-CN" altLang="en-US" dirty="0" smtClean="0"/>
              <a:t>下点击商品的类目熵占很大一部分的重要性，如搜索连衣裙且点击的商品都在连衣裙类目下则直观上可以认为是有明确意图。而搜索连衣裙但是点击了多个类目的商品则认为没有那么明确的意图（</a:t>
            </a:r>
            <a:r>
              <a:rPr lang="en-US" altLang="zh-CN" dirty="0" smtClean="0"/>
              <a:t>note</a:t>
            </a:r>
            <a:r>
              <a:rPr lang="zh-CN" altLang="en-US" dirty="0" smtClean="0"/>
              <a:t>：应该设有容忍度，如用户点了</a:t>
            </a:r>
            <a:r>
              <a:rPr lang="en-US" altLang="zh-CN" dirty="0" smtClean="0"/>
              <a:t>9</a:t>
            </a:r>
            <a:r>
              <a:rPr lang="zh-CN" altLang="en-US" dirty="0" smtClean="0"/>
              <a:t>次连衣裙但是点了一次鞋子也应该是有明确意图）</a:t>
            </a:r>
            <a:endParaRPr lang="en-US" altLang="zh-CN" dirty="0" smtClean="0"/>
          </a:p>
          <a:p>
            <a:pPr marL="342900" indent="-342900">
              <a:buAutoNum type="arabicPeriod"/>
            </a:pPr>
            <a:r>
              <a:rPr lang="en-US" altLang="zh-CN" dirty="0" smtClean="0"/>
              <a:t>Session</a:t>
            </a:r>
            <a:r>
              <a:rPr lang="zh-CN" altLang="en-US" dirty="0" smtClean="0"/>
              <a:t>内点击的类目和叶子数是次要特征，因为涉及到叶子组合和跨类目组合的区分</a:t>
            </a:r>
            <a:endParaRPr lang="en-US" altLang="zh-CN" dirty="0"/>
          </a:p>
          <a:p>
            <a:pPr marL="342900" indent="-342900">
              <a:buAutoNum type="arabicPeriod"/>
            </a:pPr>
            <a:r>
              <a:rPr lang="zh-CN" altLang="en-US" dirty="0" smtClean="0"/>
              <a:t>如果后续要以无监督版本建模型解决意图挖掘的问题，可以利用上述</a:t>
            </a:r>
            <a:r>
              <a:rPr lang="en-US" altLang="zh-CN" dirty="0" smtClean="0"/>
              <a:t>2</a:t>
            </a:r>
            <a:r>
              <a:rPr lang="zh-CN" altLang="en-US" dirty="0" smtClean="0"/>
              <a:t>点设计</a:t>
            </a:r>
            <a:r>
              <a:rPr lang="en-US" altLang="zh-CN" dirty="0" smtClean="0"/>
              <a:t>session</a:t>
            </a:r>
            <a:r>
              <a:rPr lang="zh-CN" altLang="en-US" dirty="0" smtClean="0"/>
              <a:t>间的相关性函数，设计从上到下的无监督方法对</a:t>
            </a:r>
            <a:r>
              <a:rPr lang="en-US" altLang="zh-CN" dirty="0" smtClean="0"/>
              <a:t>session</a:t>
            </a:r>
            <a:r>
              <a:rPr lang="zh-CN" altLang="en-US" dirty="0" smtClean="0"/>
              <a:t>进行意图聚类，即不预设聚类个数，但是设置容忍度等阈值来控制簇的分离</a:t>
            </a:r>
            <a:endParaRPr lang="en-US" altLang="zh-CN" dirty="0" smtClean="0"/>
          </a:p>
        </p:txBody>
      </p:sp>
    </p:spTree>
    <p:extLst>
      <p:ext uri="{BB962C8B-B14F-4D97-AF65-F5344CB8AC3E}">
        <p14:creationId xmlns:p14="http://schemas.microsoft.com/office/powerpoint/2010/main" val="228624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3375" y="588267"/>
            <a:ext cx="1005403" cy="584775"/>
          </a:xfrm>
          <a:prstGeom prst="rect">
            <a:avLst/>
          </a:prstGeom>
          <a:noFill/>
        </p:spPr>
        <p:txBody>
          <a:bodyPr wrap="none" rtlCol="0">
            <a:spAutoFit/>
          </a:bodyPr>
          <a:lstStyle/>
          <a:p>
            <a:r>
              <a:rPr lang="zh-CN" altLang="en-US" sz="3200" dirty="0" smtClean="0">
                <a:latin typeface="Times New Roman" panose="02020603050405020304" pitchFamily="18" charset="0"/>
                <a:cs typeface="Times New Roman" panose="02020603050405020304" pitchFamily="18" charset="0"/>
              </a:rPr>
              <a:t>模型</a:t>
            </a:r>
            <a:endParaRPr lang="en-US" altLang="zh-CN" sz="3200" dirty="0" smtClean="0">
              <a:latin typeface="Times New Roman" panose="02020603050405020304" pitchFamily="18" charset="0"/>
              <a:cs typeface="Times New Roman" panose="02020603050405020304" pitchFamily="18" charset="0"/>
            </a:endParaRPr>
          </a:p>
        </p:txBody>
      </p:sp>
      <p:sp>
        <p:nvSpPr>
          <p:cNvPr id="11" name="流程图: 联系 10"/>
          <p:cNvSpPr/>
          <p:nvPr/>
        </p:nvSpPr>
        <p:spPr>
          <a:xfrm>
            <a:off x="1825762" y="5124312"/>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705909" y="5564453"/>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705909" y="5564453"/>
                <a:ext cx="812467" cy="369332"/>
              </a:xfrm>
              <a:prstGeom prst="rect">
                <a:avLst/>
              </a:prstGeom>
              <a:blipFill rotWithShape="0">
                <a:blip r:embed="rId2"/>
                <a:stretch>
                  <a:fillRect/>
                </a:stretch>
              </a:blipFill>
            </p:spPr>
            <p:txBody>
              <a:bodyPr/>
              <a:lstStyle/>
              <a:p>
                <a:r>
                  <a:rPr lang="zh-CN" altLang="en-US">
                    <a:noFill/>
                  </a:rPr>
                  <a:t> </a:t>
                </a:r>
              </a:p>
            </p:txBody>
          </p:sp>
        </mc:Fallback>
      </mc:AlternateContent>
      <p:sp>
        <p:nvSpPr>
          <p:cNvPr id="13" name="流程图: 联系 12"/>
          <p:cNvSpPr/>
          <p:nvPr/>
        </p:nvSpPr>
        <p:spPr>
          <a:xfrm>
            <a:off x="2559692" y="5124312"/>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242656" y="5142214"/>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2430189" y="5564453"/>
                <a:ext cx="8177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430189" y="5564453"/>
                <a:ext cx="817788"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3127760" y="5564031"/>
                <a:ext cx="875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127760" y="5564031"/>
                <a:ext cx="875496"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21" name="流程图: 过程 20"/>
          <p:cNvSpPr/>
          <p:nvPr/>
        </p:nvSpPr>
        <p:spPr>
          <a:xfrm>
            <a:off x="81885" y="2774655"/>
            <a:ext cx="518615" cy="38213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117259" y="3261815"/>
                <a:ext cx="9433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𝑞𝑢𝑒𝑟𝑦</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17259" y="3261815"/>
                <a:ext cx="943335" cy="369332"/>
              </a:xfrm>
              <a:prstGeom prst="rect">
                <a:avLst/>
              </a:prstGeom>
              <a:blipFill rotWithShape="0">
                <a:blip r:embed="rId5"/>
                <a:stretch>
                  <a:fillRect b="-6557"/>
                </a:stretch>
              </a:blipFill>
            </p:spPr>
            <p:txBody>
              <a:bodyPr/>
              <a:lstStyle/>
              <a:p>
                <a:r>
                  <a:rPr lang="zh-CN" altLang="en-US">
                    <a:noFill/>
                  </a:rPr>
                  <a:t> </a:t>
                </a:r>
              </a:p>
            </p:txBody>
          </p:sp>
        </mc:Fallback>
      </mc:AlternateContent>
      <p:sp>
        <p:nvSpPr>
          <p:cNvPr id="24" name="圆角矩形 23"/>
          <p:cNvSpPr/>
          <p:nvPr/>
        </p:nvSpPr>
        <p:spPr>
          <a:xfrm>
            <a:off x="955343" y="3261815"/>
            <a:ext cx="3725839" cy="614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686748" y="3391047"/>
                <a:ext cx="23046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𝑖𝑡𝑒𝑚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𝑙𝑒𝑣𝑒𝑙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𝑎𝑡𝑡𝑒𝑛𝑡𝑖𝑜𝑛</m:t>
                      </m:r>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686748" y="3391047"/>
                <a:ext cx="2304670" cy="369332"/>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35" name="直接箭头连接符 34"/>
          <p:cNvCxnSpPr>
            <a:stCxn id="11" idx="0"/>
          </p:cNvCxnSpPr>
          <p:nvPr/>
        </p:nvCxnSpPr>
        <p:spPr>
          <a:xfrm flipV="1">
            <a:off x="2054362" y="3875965"/>
            <a:ext cx="0" cy="124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3" idx="0"/>
            <a:endCxn id="24" idx="2"/>
          </p:cNvCxnSpPr>
          <p:nvPr/>
        </p:nvCxnSpPr>
        <p:spPr>
          <a:xfrm flipV="1">
            <a:off x="2788292" y="3875965"/>
            <a:ext cx="29971" cy="124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5" idx="0"/>
          </p:cNvCxnSpPr>
          <p:nvPr/>
        </p:nvCxnSpPr>
        <p:spPr>
          <a:xfrm flipV="1">
            <a:off x="3471256" y="3875965"/>
            <a:ext cx="0" cy="126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1" idx="3"/>
            <a:endCxn id="24" idx="1"/>
          </p:cNvCxnSpPr>
          <p:nvPr/>
        </p:nvCxnSpPr>
        <p:spPr>
          <a:xfrm>
            <a:off x="600500" y="2965724"/>
            <a:ext cx="354843" cy="603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流程图: 过程 69"/>
          <p:cNvSpPr/>
          <p:nvPr/>
        </p:nvSpPr>
        <p:spPr>
          <a:xfrm>
            <a:off x="1825762" y="1523222"/>
            <a:ext cx="2825087" cy="11464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1" name="文本框 70"/>
              <p:cNvSpPr txBox="1"/>
              <p:nvPr/>
            </p:nvSpPr>
            <p:spPr>
              <a:xfrm>
                <a:off x="2788292" y="1924333"/>
                <a:ext cx="8234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𝐿𝑆𝑇𝑀</m:t>
                      </m:r>
                    </m:oMath>
                  </m:oMathPara>
                </a14:m>
                <a:endParaRPr lang="zh-CN" altLang="en-US" dirty="0"/>
              </a:p>
            </p:txBody>
          </p:sp>
        </mc:Choice>
        <mc:Fallback xmlns="">
          <p:sp>
            <p:nvSpPr>
              <p:cNvPr id="71" name="文本框 70"/>
              <p:cNvSpPr txBox="1">
                <a:spLocks noRot="1" noChangeAspect="1" noMove="1" noResize="1" noEditPoints="1" noAdjustHandles="1" noChangeArrowheads="1" noChangeShapeType="1" noTextEdit="1"/>
              </p:cNvSpPr>
              <p:nvPr/>
            </p:nvSpPr>
            <p:spPr>
              <a:xfrm>
                <a:off x="2788292" y="1924333"/>
                <a:ext cx="823495" cy="369332"/>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73" name="直接箭头连接符 72"/>
          <p:cNvCxnSpPr>
            <a:stCxn id="24" idx="0"/>
            <a:endCxn id="70" idx="2"/>
          </p:cNvCxnSpPr>
          <p:nvPr/>
        </p:nvCxnSpPr>
        <p:spPr>
          <a:xfrm flipV="1">
            <a:off x="2818263" y="2669634"/>
            <a:ext cx="420043"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0"/>
          </p:cNvCxnSpPr>
          <p:nvPr/>
        </p:nvCxnSpPr>
        <p:spPr>
          <a:xfrm flipH="1" flipV="1">
            <a:off x="3238305" y="397282"/>
            <a:ext cx="1" cy="112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7216469" y="5124312"/>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9" name="文本框 98"/>
              <p:cNvSpPr txBox="1"/>
              <p:nvPr/>
            </p:nvSpPr>
            <p:spPr>
              <a:xfrm>
                <a:off x="7096616" y="5564453"/>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99" name="文本框 98"/>
              <p:cNvSpPr txBox="1">
                <a:spLocks noRot="1" noChangeAspect="1" noMove="1" noResize="1" noEditPoints="1" noAdjustHandles="1" noChangeArrowheads="1" noChangeShapeType="1" noTextEdit="1"/>
              </p:cNvSpPr>
              <p:nvPr/>
            </p:nvSpPr>
            <p:spPr>
              <a:xfrm>
                <a:off x="7096616" y="5564453"/>
                <a:ext cx="812467" cy="369332"/>
              </a:xfrm>
              <a:prstGeom prst="rect">
                <a:avLst/>
              </a:prstGeom>
              <a:blipFill rotWithShape="0">
                <a:blip r:embed="rId8"/>
                <a:stretch>
                  <a:fillRect/>
                </a:stretch>
              </a:blipFill>
            </p:spPr>
            <p:txBody>
              <a:bodyPr/>
              <a:lstStyle/>
              <a:p>
                <a:r>
                  <a:rPr lang="zh-CN" altLang="en-US">
                    <a:noFill/>
                  </a:rPr>
                  <a:t> </a:t>
                </a:r>
              </a:p>
            </p:txBody>
          </p:sp>
        </mc:Fallback>
      </mc:AlternateContent>
      <p:sp>
        <p:nvSpPr>
          <p:cNvPr id="100" name="流程图: 联系 99"/>
          <p:cNvSpPr/>
          <p:nvPr/>
        </p:nvSpPr>
        <p:spPr>
          <a:xfrm>
            <a:off x="7950399" y="5124312"/>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联系 100"/>
          <p:cNvSpPr/>
          <p:nvPr/>
        </p:nvSpPr>
        <p:spPr>
          <a:xfrm>
            <a:off x="8633363" y="5142214"/>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2" name="文本框 101"/>
              <p:cNvSpPr txBox="1"/>
              <p:nvPr/>
            </p:nvSpPr>
            <p:spPr>
              <a:xfrm>
                <a:off x="7820896" y="5564453"/>
                <a:ext cx="8177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02" name="文本框 101"/>
              <p:cNvSpPr txBox="1">
                <a:spLocks noRot="1" noChangeAspect="1" noMove="1" noResize="1" noEditPoints="1" noAdjustHandles="1" noChangeArrowheads="1" noChangeShapeType="1" noTextEdit="1"/>
              </p:cNvSpPr>
              <p:nvPr/>
            </p:nvSpPr>
            <p:spPr>
              <a:xfrm>
                <a:off x="7820896" y="5564453"/>
                <a:ext cx="817788" cy="36933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8518467" y="5564031"/>
                <a:ext cx="831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𝑖𝑡𝑒𝑚</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03" name="文本框 102"/>
              <p:cNvSpPr txBox="1">
                <a:spLocks noRot="1" noChangeAspect="1" noMove="1" noResize="1" noEditPoints="1" noAdjustHandles="1" noChangeArrowheads="1" noChangeShapeType="1" noTextEdit="1"/>
              </p:cNvSpPr>
              <p:nvPr/>
            </p:nvSpPr>
            <p:spPr>
              <a:xfrm>
                <a:off x="8518467" y="5564031"/>
                <a:ext cx="831894" cy="369332"/>
              </a:xfrm>
              <a:prstGeom prst="rect">
                <a:avLst/>
              </a:prstGeom>
              <a:blipFill rotWithShape="0">
                <a:blip r:embed="rId10"/>
                <a:stretch>
                  <a:fillRect/>
                </a:stretch>
              </a:blipFill>
            </p:spPr>
            <p:txBody>
              <a:bodyPr/>
              <a:lstStyle/>
              <a:p>
                <a:r>
                  <a:rPr lang="zh-CN" altLang="en-US">
                    <a:noFill/>
                  </a:rPr>
                  <a:t> </a:t>
                </a:r>
              </a:p>
            </p:txBody>
          </p:sp>
        </mc:Fallback>
      </mc:AlternateContent>
      <p:sp>
        <p:nvSpPr>
          <p:cNvPr id="104" name="流程图: 过程 103"/>
          <p:cNvSpPr/>
          <p:nvPr/>
        </p:nvSpPr>
        <p:spPr>
          <a:xfrm>
            <a:off x="5379937" y="2774654"/>
            <a:ext cx="518615" cy="38213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文本框 104"/>
              <p:cNvSpPr txBox="1"/>
              <p:nvPr/>
            </p:nvSpPr>
            <p:spPr>
              <a:xfrm>
                <a:off x="5217037" y="3199558"/>
                <a:ext cx="91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𝑞𝑢𝑒𝑟𝑦</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5217037" y="3199558"/>
                <a:ext cx="915955" cy="369332"/>
              </a:xfrm>
              <a:prstGeom prst="rect">
                <a:avLst/>
              </a:prstGeom>
              <a:blipFill rotWithShape="0">
                <a:blip r:embed="rId11"/>
                <a:stretch>
                  <a:fillRect b="-6667"/>
                </a:stretch>
              </a:blipFill>
            </p:spPr>
            <p:txBody>
              <a:bodyPr/>
              <a:lstStyle/>
              <a:p>
                <a:r>
                  <a:rPr lang="zh-CN" altLang="en-US">
                    <a:noFill/>
                  </a:rPr>
                  <a:t> </a:t>
                </a:r>
              </a:p>
            </p:txBody>
          </p:sp>
        </mc:Fallback>
      </mc:AlternateContent>
      <p:sp>
        <p:nvSpPr>
          <p:cNvPr id="106" name="圆角矩形 105"/>
          <p:cNvSpPr/>
          <p:nvPr/>
        </p:nvSpPr>
        <p:spPr>
          <a:xfrm>
            <a:off x="6346050" y="3261815"/>
            <a:ext cx="3725839" cy="614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7" name="文本框 106"/>
              <p:cNvSpPr txBox="1"/>
              <p:nvPr/>
            </p:nvSpPr>
            <p:spPr>
              <a:xfrm>
                <a:off x="7077455" y="3391047"/>
                <a:ext cx="23046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𝑖𝑡𝑒𝑚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𝑙𝑒𝑣𝑒𝑙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𝑎𝑡𝑡𝑒𝑛𝑡𝑖𝑜𝑛</m:t>
                      </m:r>
                    </m:oMath>
                  </m:oMathPara>
                </a14:m>
                <a:endParaRPr lang="zh-CN" altLang="en-US" dirty="0"/>
              </a:p>
            </p:txBody>
          </p:sp>
        </mc:Choice>
        <mc:Fallback xmlns="">
          <p:sp>
            <p:nvSpPr>
              <p:cNvPr id="107" name="文本框 106"/>
              <p:cNvSpPr txBox="1">
                <a:spLocks noRot="1" noChangeAspect="1" noMove="1" noResize="1" noEditPoints="1" noAdjustHandles="1" noChangeArrowheads="1" noChangeShapeType="1" noTextEdit="1"/>
              </p:cNvSpPr>
              <p:nvPr/>
            </p:nvSpPr>
            <p:spPr>
              <a:xfrm>
                <a:off x="7077455" y="3391047"/>
                <a:ext cx="2304670" cy="369332"/>
              </a:xfrm>
              <a:prstGeom prst="rect">
                <a:avLst/>
              </a:prstGeom>
              <a:blipFill rotWithShape="0">
                <a:blip r:embed="rId12"/>
                <a:stretch>
                  <a:fillRect/>
                </a:stretch>
              </a:blipFill>
            </p:spPr>
            <p:txBody>
              <a:bodyPr/>
              <a:lstStyle/>
              <a:p>
                <a:r>
                  <a:rPr lang="zh-CN" altLang="en-US">
                    <a:noFill/>
                  </a:rPr>
                  <a:t> </a:t>
                </a:r>
              </a:p>
            </p:txBody>
          </p:sp>
        </mc:Fallback>
      </mc:AlternateContent>
      <p:cxnSp>
        <p:nvCxnSpPr>
          <p:cNvPr id="108" name="直接箭头连接符 107"/>
          <p:cNvCxnSpPr>
            <a:stCxn id="98" idx="0"/>
          </p:cNvCxnSpPr>
          <p:nvPr/>
        </p:nvCxnSpPr>
        <p:spPr>
          <a:xfrm flipV="1">
            <a:off x="7445069" y="3875965"/>
            <a:ext cx="0" cy="124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0" idx="0"/>
            <a:endCxn id="106" idx="2"/>
          </p:cNvCxnSpPr>
          <p:nvPr/>
        </p:nvCxnSpPr>
        <p:spPr>
          <a:xfrm flipV="1">
            <a:off x="8178999" y="3875965"/>
            <a:ext cx="29971" cy="124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01" idx="0"/>
          </p:cNvCxnSpPr>
          <p:nvPr/>
        </p:nvCxnSpPr>
        <p:spPr>
          <a:xfrm flipV="1">
            <a:off x="8861963" y="3875965"/>
            <a:ext cx="0" cy="126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104" idx="3"/>
            <a:endCxn id="106" idx="1"/>
          </p:cNvCxnSpPr>
          <p:nvPr/>
        </p:nvCxnSpPr>
        <p:spPr>
          <a:xfrm>
            <a:off x="5898552" y="2965723"/>
            <a:ext cx="447498" cy="6031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流程图: 过程 111"/>
          <p:cNvSpPr/>
          <p:nvPr/>
        </p:nvSpPr>
        <p:spPr>
          <a:xfrm>
            <a:off x="7216469" y="1523222"/>
            <a:ext cx="2825087" cy="11464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3" name="文本框 112"/>
              <p:cNvSpPr txBox="1"/>
              <p:nvPr/>
            </p:nvSpPr>
            <p:spPr>
              <a:xfrm>
                <a:off x="8178999" y="1924333"/>
                <a:ext cx="8234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𝐿𝑆𝑇𝑀</m:t>
                      </m:r>
                    </m:oMath>
                  </m:oMathPara>
                </a14:m>
                <a:endParaRPr lang="zh-CN" altLang="en-US" dirty="0"/>
              </a:p>
            </p:txBody>
          </p:sp>
        </mc:Choice>
        <mc:Fallback xmlns="">
          <p:sp>
            <p:nvSpPr>
              <p:cNvPr id="113" name="文本框 112"/>
              <p:cNvSpPr txBox="1">
                <a:spLocks noRot="1" noChangeAspect="1" noMove="1" noResize="1" noEditPoints="1" noAdjustHandles="1" noChangeArrowheads="1" noChangeShapeType="1" noTextEdit="1"/>
              </p:cNvSpPr>
              <p:nvPr/>
            </p:nvSpPr>
            <p:spPr>
              <a:xfrm>
                <a:off x="8178999" y="1924333"/>
                <a:ext cx="823495" cy="369332"/>
              </a:xfrm>
              <a:prstGeom prst="rect">
                <a:avLst/>
              </a:prstGeom>
              <a:blipFill rotWithShape="0">
                <a:blip r:embed="rId13"/>
                <a:stretch>
                  <a:fillRect/>
                </a:stretch>
              </a:blipFill>
            </p:spPr>
            <p:txBody>
              <a:bodyPr/>
              <a:lstStyle/>
              <a:p>
                <a:r>
                  <a:rPr lang="zh-CN" altLang="en-US">
                    <a:noFill/>
                  </a:rPr>
                  <a:t> </a:t>
                </a:r>
              </a:p>
            </p:txBody>
          </p:sp>
        </mc:Fallback>
      </mc:AlternateContent>
      <p:cxnSp>
        <p:nvCxnSpPr>
          <p:cNvPr id="114" name="直接箭头连接符 113"/>
          <p:cNvCxnSpPr>
            <a:stCxn id="106" idx="0"/>
            <a:endCxn id="112" idx="2"/>
          </p:cNvCxnSpPr>
          <p:nvPr/>
        </p:nvCxnSpPr>
        <p:spPr>
          <a:xfrm flipV="1">
            <a:off x="8208970" y="2669634"/>
            <a:ext cx="420043"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12" idx="0"/>
          </p:cNvCxnSpPr>
          <p:nvPr/>
        </p:nvCxnSpPr>
        <p:spPr>
          <a:xfrm flipH="1" flipV="1">
            <a:off x="8629012" y="397282"/>
            <a:ext cx="1" cy="112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70" idx="3"/>
            <a:endCxn id="112" idx="1"/>
          </p:cNvCxnSpPr>
          <p:nvPr/>
        </p:nvCxnSpPr>
        <p:spPr>
          <a:xfrm>
            <a:off x="4650849" y="2096428"/>
            <a:ext cx="2565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12" idx="3"/>
          </p:cNvCxnSpPr>
          <p:nvPr/>
        </p:nvCxnSpPr>
        <p:spPr>
          <a:xfrm>
            <a:off x="10041556" y="2096428"/>
            <a:ext cx="1640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4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zh-CN" altLang="en-US" dirty="0" smtClean="0"/>
              <a:t>可能的应用场景</a:t>
            </a:r>
            <a:endParaRPr lang="zh-CN" altLang="en-US" dirty="0"/>
          </a:p>
        </p:txBody>
      </p:sp>
      <p:sp>
        <p:nvSpPr>
          <p:cNvPr id="26" name="内容占位符 2"/>
          <p:cNvSpPr txBox="1">
            <a:spLocks/>
          </p:cNvSpPr>
          <p:nvPr/>
        </p:nvSpPr>
        <p:spPr>
          <a:xfrm>
            <a:off x="838200" y="1431380"/>
            <a:ext cx="10633364" cy="4628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smtClean="0"/>
              <a:t>明确的单个商品购买：挖掘影响用户决策的关键属性</a:t>
            </a:r>
            <a:endParaRPr lang="en-US" altLang="zh-CN" sz="2400" dirty="0" smtClean="0"/>
          </a:p>
          <a:p>
            <a:pPr marL="457200" indent="-457200">
              <a:lnSpc>
                <a:spcPct val="150000"/>
              </a:lnSpc>
              <a:buFont typeface="+mj-lt"/>
              <a:buAutoNum type="arabicPeriod"/>
            </a:pPr>
            <a:r>
              <a:rPr lang="zh-CN" altLang="en-US" sz="2400" dirty="0" smtClean="0"/>
              <a:t>明确的叶子节点组合购买：组合推荐，虚拟类目（更一般化？）</a:t>
            </a:r>
            <a:endParaRPr lang="en-US" altLang="zh-CN" sz="2400" dirty="0" smtClean="0">
              <a:solidFill>
                <a:srgbClr val="FF0000"/>
              </a:solidFill>
            </a:endParaRPr>
          </a:p>
          <a:p>
            <a:pPr marL="457200" indent="-457200">
              <a:lnSpc>
                <a:spcPct val="150000"/>
              </a:lnSpc>
              <a:buFont typeface="+mj-lt"/>
              <a:buAutoNum type="arabicPeriod"/>
            </a:pPr>
            <a:r>
              <a:rPr lang="zh-CN" altLang="en-US" sz="2400" dirty="0" smtClean="0"/>
              <a:t>明确的跨类别组合购买：组合推荐，虚拟类目（场景）</a:t>
            </a:r>
            <a:endParaRPr lang="en-US" altLang="zh-CN" sz="2400" dirty="0" smtClean="0"/>
          </a:p>
          <a:p>
            <a:pPr marL="457200" indent="-457200">
              <a:lnSpc>
                <a:spcPct val="150000"/>
              </a:lnSpc>
              <a:buFont typeface="+mj-lt"/>
              <a:buAutoNum type="arabicPeriod"/>
            </a:pPr>
            <a:r>
              <a:rPr lang="zh-CN" altLang="en-US" sz="2400" dirty="0" smtClean="0"/>
              <a:t>闲逛：多样性，长尾分布</a:t>
            </a:r>
            <a:endParaRPr lang="en-US" altLang="zh-CN" sz="2400" dirty="0" smtClean="0"/>
          </a:p>
        </p:txBody>
      </p:sp>
    </p:spTree>
    <p:extLst>
      <p:ext uri="{BB962C8B-B14F-4D97-AF65-F5344CB8AC3E}">
        <p14:creationId xmlns:p14="http://schemas.microsoft.com/office/powerpoint/2010/main" val="37511602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364</Words>
  <Application>Microsoft Office PowerPoint</Application>
  <PresentationFormat>宽屏</PresentationFormat>
  <Paragraphs>50</Paragraphs>
  <Slides>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宋体</vt:lpstr>
      <vt:lpstr>Arial</vt:lpstr>
      <vt:lpstr>Calibri</vt:lpstr>
      <vt:lpstr>Calibri Light</vt:lpstr>
      <vt:lpstr>Cambria Math</vt:lpstr>
      <vt:lpstr>Times New Roman</vt:lpstr>
      <vt:lpstr>Office 主题</vt:lpstr>
      <vt:lpstr>用户搜索点击意图挖掘</vt:lpstr>
      <vt:lpstr>本周工作</vt:lpstr>
      <vt:lpstr>意图类别</vt:lpstr>
      <vt:lpstr>baseline</vt:lpstr>
      <vt:lpstr>PowerPoint 演示文稿</vt:lpstr>
      <vt:lpstr>可能的应用场景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霁景</dc:creator>
  <cp:lastModifiedBy>霁景</cp:lastModifiedBy>
  <cp:revision>13</cp:revision>
  <dcterms:created xsi:type="dcterms:W3CDTF">2018-08-01T03:19:34Z</dcterms:created>
  <dcterms:modified xsi:type="dcterms:W3CDTF">2018-08-01T06:45:13Z</dcterms:modified>
</cp:coreProperties>
</file>