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80" r:id="rId3"/>
    <p:sldId id="388" r:id="rId4"/>
    <p:sldId id="413" r:id="rId5"/>
    <p:sldId id="402" r:id="rId6"/>
    <p:sldId id="403" r:id="rId7"/>
    <p:sldId id="404" r:id="rId8"/>
    <p:sldId id="405" r:id="rId9"/>
    <p:sldId id="408" r:id="rId10"/>
    <p:sldId id="409" r:id="rId11"/>
    <p:sldId id="391" r:id="rId12"/>
    <p:sldId id="406" r:id="rId13"/>
    <p:sldId id="410" r:id="rId14"/>
    <p:sldId id="407" r:id="rId15"/>
    <p:sldId id="412" r:id="rId16"/>
    <p:sldId id="3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琛" initials="林琛" lastIdx="1" clrIdx="0">
    <p:extLst>
      <p:ext uri="{19B8F6BF-5375-455C-9EA6-DF929625EA0E}">
        <p15:presenceInfo xmlns:p15="http://schemas.microsoft.com/office/powerpoint/2012/main" userId="林琛" providerId="None"/>
      </p:ext>
    </p:extLst>
  </p:cmAuthor>
  <p:cmAuthor id="2" name="芃悠" initials="芃悠" lastIdx="1" clrIdx="1">
    <p:extLst>
      <p:ext uri="{19B8F6BF-5375-455C-9EA6-DF929625EA0E}">
        <p15:presenceInfo xmlns:p15="http://schemas.microsoft.com/office/powerpoint/2012/main" userId="芃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42768-87B4-0848-839A-7520E10A0D89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38F0D-EB98-0C4C-8220-EFEC3A930B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71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73C1-336E-0142-9B87-0D6FA3BA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FC021-E203-2240-90AA-CE8401C6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247B-2552-7E4E-9692-AECBAD3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6534-E8E6-EC42-B2A2-247554F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3884-DA05-464D-A1B0-F3CE6E6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5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F6995-B622-7F4B-8582-C2691E2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00C8C-4931-F54D-B9F4-D45DDEF7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A6F9-6DF9-9A40-90E4-8AFC62A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0B64C-0E5A-0D48-A35D-3A950E9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28DB6-A8D2-2446-80D1-249AFCB0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3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EF08F-7A9C-9147-BC2C-EB5ED17C2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0DF80-68DA-9D41-861E-8EF21F92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29B9C-203C-7D4F-A4B7-8B3B7F30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C0B1-EC27-DD43-A08D-290595C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05B6-65DB-A048-A7D0-287A8E4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FB14-AA9F-1944-9749-0432A14C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27183-3CA2-1F46-8030-A1F5E7CA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501CA-28B9-8A4B-88EB-8DBAEE28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1ABC-53B4-014B-9AF2-D81AA372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51611-D907-F940-8B61-4C8BF0D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BCBB-56F4-3C43-AB6F-A81DC3FF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70D72-FE23-B94C-8C58-94CD1DAF9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9EA0E-5815-614D-AF4E-E457DC8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1E38-13FB-744B-AC86-800C852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1F8E-252E-A646-9DCF-15DD163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3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5D58E-3BFA-4F44-8481-08F6B1EC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AD88-1295-B140-A54B-68B0E0C38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8C800-37A2-9E44-9F06-39FD3F1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B564E-81D4-5541-A927-434C0196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D7EC6-A4F9-824F-9AF2-F72123A7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21626-8EBC-B040-AD2D-522006D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90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D8251-D9F5-0247-81B3-598D4649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C378-3336-1844-A0B5-FBE9B222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ECAB3-4D24-B040-BE54-4ED92578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5AD894-8A12-5F41-89A6-7E1E812D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6B275-E123-664D-B68E-94DD4C54D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D2A-2D31-8748-B8B2-434E592C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631E2-643A-4A45-872C-D627FF4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588B4-6D3D-6C4D-8091-EC39789E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65B2-F68D-3149-BEDB-28ABCBA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91E6B-122B-C843-9105-A200C9A2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BB1BB-7D8B-7647-A8DE-6BCBC14E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5432A8-CEC5-1B49-887A-97C53D0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9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FAC10-2598-9F4D-856A-E6B8137E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4069E6-74A1-BE4E-ADD3-76AC9A8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7192C-6E10-5B41-B9A0-2D0A5A6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105B4-0B6E-3F4A-AD55-95CE7AC4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DB90-7797-3743-8BDD-646F66F5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94C4-964D-7D46-80CC-B6B29658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07818-F038-8142-B631-8F4B30E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C46D1-E2E9-5246-8C62-2A3D018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FDD2A-7687-C74D-B928-CA14B5E4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8CE47-4885-9349-B8AB-883BA62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6E928-94DD-0A4A-8106-4B11809C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F428D-5F80-0142-88C4-2AD16496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B7FCF-BC97-034D-A9A8-76B8CDE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499B7-AFEC-3F46-9C12-7484633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AE360-F7D0-ED48-BA53-23EB4BB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DCC37-1842-F242-A64C-7F19F83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8827F-581E-0244-A596-6B459E67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5C38-BE2D-644D-85EE-78F336EBE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CF63-5958-A345-A547-F329E7BA321E}" type="datetimeFigureOut">
              <a:rPr kumimoji="1" lang="zh-CN" altLang="en-US" smtClean="0"/>
              <a:t>2018/8/21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7EF37-02C7-9748-BE3A-708FA424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37062-8E29-6440-97B3-3259C480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485D-BD93-D948-A7E1-A0C4AF3F65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8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C107-065A-6E45-8591-865C6AC8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可解释推荐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FEEE9-F884-C345-8048-36758D24E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周</a:t>
            </a:r>
            <a:r>
              <a:rPr kumimoji="1" lang="zh-CN" altLang="en-US" dirty="0" smtClean="0"/>
              <a:t>工作汇报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林灵婷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759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</a:t>
            </a:r>
            <a:r>
              <a:rPr lang="zh-CN" altLang="en-US" dirty="0"/>
              <a:t>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Manual evaluation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Catchyness</a:t>
            </a:r>
            <a:r>
              <a:rPr lang="en-US" altLang="zh-CN" dirty="0"/>
              <a:t>: Is the description </a:t>
            </a:r>
            <a:r>
              <a:rPr lang="en-US" altLang="zh-CN" dirty="0" err="1" smtClean="0"/>
              <a:t>att</a:t>
            </a:r>
            <a:r>
              <a:rPr lang="en-US" altLang="zh-CN" dirty="0" err="1"/>
              <a:t>ractive</a:t>
            </a:r>
            <a:r>
              <a:rPr lang="en-US" altLang="zh-CN" dirty="0"/>
              <a:t>, </a:t>
            </a:r>
            <a:r>
              <a:rPr lang="en-US" altLang="zh-CN" dirty="0" smtClean="0"/>
              <a:t>catchy</a:t>
            </a:r>
          </a:p>
          <a:p>
            <a:pPr lvl="1"/>
            <a:r>
              <a:rPr lang="en-US" altLang="zh-CN" dirty="0"/>
              <a:t>Relatedness: Is the description semantically related </a:t>
            </a:r>
            <a:r>
              <a:rPr lang="en-US" altLang="zh-CN" dirty="0" smtClean="0"/>
              <a:t>to the </a:t>
            </a:r>
            <a:r>
              <a:rPr lang="en-US" altLang="zh-CN" dirty="0"/>
              <a:t>target domain?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Fluency</a:t>
            </a:r>
            <a:r>
              <a:rPr lang="en-US" altLang="zh-CN" dirty="0"/>
              <a:t>: Is the sentence grammatically correct?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Completeness: Is the description includes the input?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52540"/>
              </p:ext>
            </p:extLst>
          </p:nvPr>
        </p:nvGraphicFramePr>
        <p:xfrm>
          <a:off x="1305489" y="2122581"/>
          <a:ext cx="9629734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5059">
                  <a:extLst>
                    <a:ext uri="{9D8B030D-6E8A-4147-A177-3AD203B41FA5}">
                      <a16:colId xmlns:a16="http://schemas.microsoft.com/office/drawing/2014/main" val="3650028503"/>
                    </a:ext>
                  </a:extLst>
                </a:gridCol>
                <a:gridCol w="2004767">
                  <a:extLst>
                    <a:ext uri="{9D8B030D-6E8A-4147-A177-3AD203B41FA5}">
                      <a16:colId xmlns:a16="http://schemas.microsoft.com/office/drawing/2014/main" val="546142331"/>
                    </a:ext>
                  </a:extLst>
                </a:gridCol>
                <a:gridCol w="4839908">
                  <a:extLst>
                    <a:ext uri="{9D8B030D-6E8A-4147-A177-3AD203B41FA5}">
                      <a16:colId xmlns:a16="http://schemas.microsoft.com/office/drawing/2014/main" val="12516237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清单数据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0800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训练集（</a:t>
                      </a:r>
                      <a:r>
                        <a:rPr lang="en-US" altLang="zh-CN" dirty="0" smtClean="0"/>
                        <a:t>65750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包含场景‘家居’的句子数：</a:t>
                      </a:r>
                      <a:r>
                        <a:rPr lang="en-US" altLang="zh-CN" dirty="0" smtClean="0"/>
                        <a:t>3219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362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测试集（</a:t>
                      </a:r>
                      <a:r>
                        <a:rPr lang="en-US" altLang="zh-CN" dirty="0" smtClean="0"/>
                        <a:t>36</a:t>
                      </a:r>
                      <a:r>
                        <a:rPr lang="zh-CN" altLang="en-US" dirty="0" smtClean="0"/>
                        <a:t>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对应的输入</a:t>
                      </a:r>
                      <a:r>
                        <a:rPr lang="en-US" altLang="zh-CN" dirty="0" smtClean="0"/>
                        <a:t>count&gt;2</a:t>
                      </a:r>
                    </a:p>
                    <a:p>
                      <a:r>
                        <a:rPr lang="zh-CN" altLang="en-US" dirty="0" smtClean="0"/>
                        <a:t>其中有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句输入不包含</a:t>
                      </a:r>
                      <a:r>
                        <a:rPr lang="en-US" altLang="zh-CN" dirty="0" err="1" smtClean="0"/>
                        <a:t>cpv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933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训练集（</a:t>
                      </a:r>
                      <a:r>
                        <a:rPr lang="en-US" altLang="zh-CN" dirty="0" smtClean="0"/>
                        <a:t>65729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793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测试集（</a:t>
                      </a:r>
                      <a:r>
                        <a:rPr lang="en-US" altLang="zh-CN" dirty="0" smtClean="0"/>
                        <a:t>57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包含‘家居’和一个特征且不在训练集中出现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1386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训练集（</a:t>
                      </a:r>
                      <a:r>
                        <a:rPr lang="en-US" altLang="zh-CN" dirty="0" smtClean="0"/>
                        <a:t>65756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84333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测试集（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随机抽取包含‘’家居‘’和一个特征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88899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32756" y="5485634"/>
            <a:ext cx="547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/>
              <a:t>包含家居的输入种类：</a:t>
            </a:r>
            <a:r>
              <a:rPr lang="en-US" altLang="zh-CN" dirty="0"/>
              <a:t>215</a:t>
            </a:r>
          </a:p>
          <a:p>
            <a:pPr lvl="0">
              <a:defRPr/>
            </a:pPr>
            <a:r>
              <a:rPr lang="zh-CN" altLang="en-US" dirty="0"/>
              <a:t>出现两次以上</a:t>
            </a:r>
            <a:r>
              <a:rPr lang="en-US" altLang="zh-CN" dirty="0"/>
              <a:t>:36</a:t>
            </a:r>
          </a:p>
          <a:p>
            <a:pPr lvl="0">
              <a:defRPr/>
            </a:pPr>
            <a:r>
              <a:rPr lang="zh-CN" altLang="en-US" dirty="0" smtClean="0"/>
              <a:t>至少</a:t>
            </a:r>
            <a:r>
              <a:rPr lang="zh-CN" altLang="en-US" dirty="0"/>
              <a:t>两</a:t>
            </a:r>
            <a:r>
              <a:rPr lang="zh-CN" altLang="en-US" dirty="0" smtClean="0"/>
              <a:t>次</a:t>
            </a:r>
            <a:r>
              <a:rPr lang="zh-CN" altLang="en-US" dirty="0"/>
              <a:t>：</a:t>
            </a:r>
            <a:r>
              <a:rPr lang="en-US" altLang="zh-CN" dirty="0"/>
              <a:t>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52316"/>
              </p:ext>
            </p:extLst>
          </p:nvPr>
        </p:nvGraphicFramePr>
        <p:xfrm>
          <a:off x="1686840" y="2071999"/>
          <a:ext cx="8818320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9720">
                  <a:extLst>
                    <a:ext uri="{9D8B030D-6E8A-4147-A177-3AD203B41FA5}">
                      <a16:colId xmlns:a16="http://schemas.microsoft.com/office/drawing/2014/main" val="4026681714"/>
                    </a:ext>
                  </a:extLst>
                </a:gridCol>
                <a:gridCol w="1469720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1469720">
                  <a:extLst>
                    <a:ext uri="{9D8B030D-6E8A-4147-A177-3AD203B41FA5}">
                      <a16:colId xmlns:a16="http://schemas.microsoft.com/office/drawing/2014/main" val="440381415"/>
                    </a:ext>
                  </a:extLst>
                </a:gridCol>
                <a:gridCol w="1469720">
                  <a:extLst>
                    <a:ext uri="{9D8B030D-6E8A-4147-A177-3AD203B41FA5}">
                      <a16:colId xmlns:a16="http://schemas.microsoft.com/office/drawing/2014/main" val="981279172"/>
                    </a:ext>
                  </a:extLst>
                </a:gridCol>
                <a:gridCol w="1469720">
                  <a:extLst>
                    <a:ext uri="{9D8B030D-6E8A-4147-A177-3AD203B41FA5}">
                      <a16:colId xmlns:a16="http://schemas.microsoft.com/office/drawing/2014/main" val="1292342955"/>
                    </a:ext>
                  </a:extLst>
                </a:gridCol>
                <a:gridCol w="1469720">
                  <a:extLst>
                    <a:ext uri="{9D8B030D-6E8A-4147-A177-3AD203B41FA5}">
                      <a16:colId xmlns:a16="http://schemas.microsoft.com/office/drawing/2014/main" val="2975472489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BLEU Index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0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BLEU-1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0.2329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0.4671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0.4044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0.099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75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0.0743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0.2177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0.2664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47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0.0794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0.2306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9.6E-105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BLEU-4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0.0205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0.0337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0.2185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8.1E-156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932278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70126" y="4822521"/>
            <a:ext cx="592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 1: transformer</a:t>
            </a:r>
          </a:p>
          <a:p>
            <a:r>
              <a:rPr lang="en-US" altLang="zh-CN" dirty="0" smtClean="0"/>
              <a:t>Model 2: </a:t>
            </a:r>
            <a:r>
              <a:rPr lang="en-US" altLang="zh-CN" dirty="0"/>
              <a:t>Global-Locally </a:t>
            </a:r>
            <a:r>
              <a:rPr lang="en-US" altLang="zh-CN" dirty="0" smtClean="0"/>
              <a:t>transformer</a:t>
            </a:r>
          </a:p>
          <a:p>
            <a:r>
              <a:rPr lang="en-US" altLang="zh-CN" dirty="0" smtClean="0"/>
              <a:t>Model 3: </a:t>
            </a:r>
            <a:r>
              <a:rPr lang="en-US" altLang="zh-CN" dirty="0" err="1" smtClean="0"/>
              <a:t>BiLSTM</a:t>
            </a:r>
            <a:r>
              <a:rPr lang="en-US" altLang="zh-CN" dirty="0" smtClean="0"/>
              <a:t> + 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6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75163"/>
              </p:ext>
            </p:extLst>
          </p:nvPr>
        </p:nvGraphicFramePr>
        <p:xfrm>
          <a:off x="1915855" y="2028890"/>
          <a:ext cx="8360289" cy="330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9167">
                  <a:extLst>
                    <a:ext uri="{9D8B030D-6E8A-4147-A177-3AD203B41FA5}">
                      <a16:colId xmlns:a16="http://schemas.microsoft.com/office/drawing/2014/main" val="145425482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3972003521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1847775965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410273878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92340101"/>
                    </a:ext>
                  </a:extLst>
                </a:gridCol>
                <a:gridCol w="1323583">
                  <a:extLst>
                    <a:ext uri="{9D8B030D-6E8A-4147-A177-3AD203B41FA5}">
                      <a16:colId xmlns:a16="http://schemas.microsoft.com/office/drawing/2014/main" val="227347386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257370167"/>
                    </a:ext>
                  </a:extLst>
                </a:gridCol>
                <a:gridCol w="1369513">
                  <a:extLst>
                    <a:ext uri="{9D8B030D-6E8A-4147-A177-3AD203B41FA5}">
                      <a16:colId xmlns:a16="http://schemas.microsoft.com/office/drawing/2014/main" val="189209273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ROUGE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实验 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实验 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实验 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556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1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2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3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5592"/>
                  </a:ext>
                </a:extLst>
              </a:tr>
              <a:tr h="34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0.396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0.356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0.339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56499"/>
                  </a:ext>
                </a:extLst>
              </a:tr>
              <a:tr h="347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ROUGE-2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0.178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0.088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28625"/>
                  </a:ext>
                </a:extLst>
              </a:tr>
              <a:tr h="13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ROUGE-3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0.061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4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ROUGE-4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0.131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0.053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1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0.295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0.284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0.038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0.128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0.016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51633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0.160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0.129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0.004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0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0032"/>
              </p:ext>
            </p:extLst>
          </p:nvPr>
        </p:nvGraphicFramePr>
        <p:xfrm>
          <a:off x="1400199" y="1991637"/>
          <a:ext cx="9391601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8480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230472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186645">
                  <a:extLst>
                    <a:ext uri="{9D8B030D-6E8A-4147-A177-3AD203B41FA5}">
                      <a16:colId xmlns:a16="http://schemas.microsoft.com/office/drawing/2014/main" val="2807089334"/>
                    </a:ext>
                  </a:extLst>
                </a:gridCol>
                <a:gridCol w="1298668">
                  <a:extLst>
                    <a:ext uri="{9D8B030D-6E8A-4147-A177-3AD203B41FA5}">
                      <a16:colId xmlns:a16="http://schemas.microsoft.com/office/drawing/2014/main" val="2486086910"/>
                    </a:ext>
                  </a:extLst>
                </a:gridCol>
                <a:gridCol w="1298668">
                  <a:extLst>
                    <a:ext uri="{9D8B030D-6E8A-4147-A177-3AD203B41FA5}">
                      <a16:colId xmlns:a16="http://schemas.microsoft.com/office/drawing/2014/main" val="1765134664"/>
                    </a:ext>
                  </a:extLst>
                </a:gridCol>
                <a:gridCol w="1298668">
                  <a:extLst>
                    <a:ext uri="{9D8B030D-6E8A-4147-A177-3AD203B41FA5}">
                      <a16:colId xmlns:a16="http://schemas.microsoft.com/office/drawing/2014/main" val="1933800550"/>
                    </a:ext>
                  </a:extLst>
                </a:gridCol>
              </a:tblGrid>
              <a:tr h="3295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Readability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evaluation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Flesch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Reading Ease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28.642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34.642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33.738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-37.24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Flesch-Kincaid Grade 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15.206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13.591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14.873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22.08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Automated Readability Index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0.047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1.721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-1.11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26.39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Coleman-</a:t>
                      </a:r>
                      <a:r>
                        <a:rPr lang="en-US" altLang="zh-CN" dirty="0" err="1" smtClean="0"/>
                        <a:t>Liau</a:t>
                      </a:r>
                      <a:r>
                        <a:rPr lang="en-US" altLang="zh-CN" dirty="0" smtClean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-</a:t>
                      </a:r>
                      <a:r>
                        <a:rPr lang="en-US" altLang="zh-CN" dirty="0" smtClean="0"/>
                        <a:t>5.601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5.989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5.713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-5.748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30.798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SMOG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10.626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9.808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10.578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4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57134"/>
              </p:ext>
            </p:extLst>
          </p:nvPr>
        </p:nvGraphicFramePr>
        <p:xfrm>
          <a:off x="1969370" y="2282201"/>
          <a:ext cx="9171287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4427">
                  <a:extLst>
                    <a:ext uri="{9D8B030D-6E8A-4147-A177-3AD203B41FA5}">
                      <a16:colId xmlns:a16="http://schemas.microsoft.com/office/drawing/2014/main" val="3928106854"/>
                    </a:ext>
                  </a:extLst>
                </a:gridCol>
                <a:gridCol w="1327759">
                  <a:extLst>
                    <a:ext uri="{9D8B030D-6E8A-4147-A177-3AD203B41FA5}">
                      <a16:colId xmlns:a16="http://schemas.microsoft.com/office/drawing/2014/main" val="3805839948"/>
                    </a:ext>
                  </a:extLst>
                </a:gridCol>
                <a:gridCol w="1089765">
                  <a:extLst>
                    <a:ext uri="{9D8B030D-6E8A-4147-A177-3AD203B41FA5}">
                      <a16:colId xmlns:a16="http://schemas.microsoft.com/office/drawing/2014/main" val="2731577330"/>
                    </a:ext>
                  </a:extLst>
                </a:gridCol>
                <a:gridCol w="1496445">
                  <a:extLst>
                    <a:ext uri="{9D8B030D-6E8A-4147-A177-3AD203B41FA5}">
                      <a16:colId xmlns:a16="http://schemas.microsoft.com/office/drawing/2014/main" val="3953188196"/>
                    </a:ext>
                  </a:extLst>
                </a:gridCol>
                <a:gridCol w="1496446">
                  <a:extLst>
                    <a:ext uri="{9D8B030D-6E8A-4147-A177-3AD203B41FA5}">
                      <a16:colId xmlns:a16="http://schemas.microsoft.com/office/drawing/2014/main" val="1804699537"/>
                    </a:ext>
                  </a:extLst>
                </a:gridCol>
                <a:gridCol w="1496445">
                  <a:extLst>
                    <a:ext uri="{9D8B030D-6E8A-4147-A177-3AD203B41FA5}">
                      <a16:colId xmlns:a16="http://schemas.microsoft.com/office/drawing/2014/main" val="1927590866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Manual evaluation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实验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77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 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n-US" altLang="zh-C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6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Catchyness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Relatedness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9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4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4.40/4.33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3.93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793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93929" y="5362914"/>
            <a:ext cx="54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Completeness: 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的第二个结果和实验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和实验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的值是按公式（包含的输入占总输入的比例）计算的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393602"/>
              </p:ext>
            </p:extLst>
          </p:nvPr>
        </p:nvGraphicFramePr>
        <p:xfrm>
          <a:off x="1101247" y="1521168"/>
          <a:ext cx="9445670" cy="5133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7734">
                  <a:extLst>
                    <a:ext uri="{9D8B030D-6E8A-4147-A177-3AD203B41FA5}">
                      <a16:colId xmlns:a16="http://schemas.microsoft.com/office/drawing/2014/main" val="3442285248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454800058"/>
                    </a:ext>
                  </a:extLst>
                </a:gridCol>
                <a:gridCol w="3915292">
                  <a:extLst>
                    <a:ext uri="{9D8B030D-6E8A-4147-A177-3AD203B41FA5}">
                      <a16:colId xmlns:a16="http://schemas.microsoft.com/office/drawing/2014/main" val="83861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Input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transformer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Output (global-local-transformer)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1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家居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沙发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##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米黄色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米黄色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布艺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沙发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不再 适合 现代 家居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风格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米黄色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布艺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沙发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质地 舒适 的 触感 ， 也 让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环境 也 更为 温馨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42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沙发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草绿色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居家 舒适 的 小 清新 ， 配 上 可爱 温馨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绿色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给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带来 夏日 的 便利 ， 家里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沙发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还是 散发 着 休闲 气息 ， 全 实木 棉麻 沙发 ， 环保 健康 ， 有 ， 小户型 的 家居 必备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一款 欧式 风格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沙发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温馨 的 坐垫 适合 小户型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使用 ， 简单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草绿色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装饰 效果 刚刚 好 ， 适合 小户型 的 家居 搭配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541670"/>
                  </a:ext>
                </a:extLst>
              </a:tr>
              <a:tr h="106679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坐垫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卡其色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时尚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卡其色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搭配 整体 框架 ， 简约 的 设计 ，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坐垫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柔软 ， 让 你 享受 舒适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生活 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文艺 风 简约 亚麻布 艺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坐垫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纯手工 拼接 的 而 成 ， 展现 了 传统工艺 和 现代 装饰 感 ， 整体 朴实 且 不乏 时尚 ， 是 您 点缀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另 一道 风景线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74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闹钟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黄色</a:t>
                      </a:r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黄色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铁艺 小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闹钟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采用 整个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内置 放松 功能 ， 外形 清晰 ， 稳定 牢固 ， 简洁 又 大方 的 造型 采用 了 优质 非常适合 家居 的 摇椅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因为 爱 你 ， 所以 连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闹钟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都 想 给 你 最好 的 ， 迷你 的 它 ， 既 是 一面 小 镜子 也 是 一个 小小的 闹钟 。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糖果 色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的 颜色 给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增添 不 一样 的 色彩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89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落地灯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##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时尚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的 卡通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落地灯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必备 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创意 竹制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落地灯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， 美观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时尚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简约 ， 防潮 防尘 ， 仿 羊皮 灯罩 ， 安全 稳固 实用 ， 不同 风格 的 创意 风格 ， 增添 了 不 一样 的 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家居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氛围 。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57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给定“场景”，已购买商品和被推荐的商品</a:t>
            </a:r>
            <a:endParaRPr kumimoji="1" lang="en-US" altLang="zh-CN" dirty="0"/>
          </a:p>
          <a:p>
            <a:r>
              <a:rPr kumimoji="1" lang="zh-CN" altLang="en-US" dirty="0"/>
              <a:t>生成自然语言形式的推荐理由</a:t>
            </a:r>
            <a:endParaRPr kumimoji="1" lang="en-US" altLang="zh-CN" dirty="0"/>
          </a:p>
          <a:p>
            <a:r>
              <a:rPr kumimoji="1" lang="zh-CN" altLang="en-US" dirty="0"/>
              <a:t>使推荐结果更有说服力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FC174-AE3A-4841-A48B-4E48F672872D}"/>
              </a:ext>
            </a:extLst>
          </p:cNvPr>
          <p:cNvSpPr txBox="1"/>
          <p:nvPr/>
        </p:nvSpPr>
        <p:spPr>
          <a:xfrm>
            <a:off x="2782203" y="4364127"/>
            <a:ext cx="50590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输入：场景“海边度假”已购买“泳衣”推荐“太阳镜”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lang="zh-CN" altLang="en-US" dirty="0"/>
              <a:t>心机</a:t>
            </a:r>
            <a:r>
              <a:rPr lang="en-US" altLang="zh-CN" dirty="0"/>
              <a:t>girl</a:t>
            </a:r>
            <a:r>
              <a:rPr lang="zh-CN" altLang="en-US" dirty="0"/>
              <a:t>的海边度假，有了草帽和比基尼怎么能少了太阳镜呢？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38408" y="682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Attention is all you need." </a:t>
            </a:r>
            <a:r>
              <a:rPr lang="en-US" altLang="zh-CN" i="1" dirty="0"/>
              <a:t>Advances in Neural Information Processing Systems</a:t>
            </a:r>
            <a:r>
              <a:rPr lang="en-US" altLang="zh-CN" dirty="0"/>
              <a:t>. 2017.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02" y="1793058"/>
            <a:ext cx="3510289" cy="4659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91" y="2398901"/>
            <a:ext cx="6229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Global-Locally Transformer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402915" y="359497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29633" y="3832964"/>
            <a:ext cx="137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67419" y="3093928"/>
            <a:ext cx="0" cy="147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367419" y="3093928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367419" y="4572000"/>
            <a:ext cx="501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868460" y="2718148"/>
            <a:ext cx="1465545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Transformer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56978" y="4227534"/>
            <a:ext cx="1477027" cy="688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Global </a:t>
            </a:r>
            <a:r>
              <a:rPr lang="en-US" altLang="zh-CN" dirty="0"/>
              <a:t>Transformer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>
          <a:xfrm flipV="1">
            <a:off x="4334005" y="3056351"/>
            <a:ext cx="123381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3"/>
          </p:cNvCxnSpPr>
          <p:nvPr/>
        </p:nvCxnSpPr>
        <p:spPr>
          <a:xfrm>
            <a:off x="4334005" y="4572000"/>
            <a:ext cx="1233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922731" y="3419605"/>
            <a:ext cx="1290180" cy="7390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Gated Mixture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0" idx="0"/>
          </p:cNvCxnSpPr>
          <p:nvPr/>
        </p:nvCxnSpPr>
        <p:spPr>
          <a:xfrm>
            <a:off x="5567821" y="3062614"/>
            <a:ext cx="0" cy="35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2"/>
          </p:cNvCxnSpPr>
          <p:nvPr/>
        </p:nvCxnSpPr>
        <p:spPr>
          <a:xfrm flipV="1">
            <a:off x="5567821" y="4158640"/>
            <a:ext cx="0" cy="4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12911" y="3826701"/>
            <a:ext cx="701456" cy="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931068" y="3576180"/>
            <a:ext cx="826718" cy="5010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37" name="线形标注 1(无边框) 36"/>
          <p:cNvSpPr/>
          <p:nvPr/>
        </p:nvSpPr>
        <p:spPr>
          <a:xfrm>
            <a:off x="4835045" y="2583330"/>
            <a:ext cx="563672" cy="350729"/>
          </a:xfrm>
          <a:prstGeom prst="callout1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54434" y="2611955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 smtClean="0"/>
              <a:t>s</a:t>
            </a:r>
            <a:endParaRPr lang="zh-CN" altLang="en-US" b="1" baseline="30000" dirty="0"/>
          </a:p>
        </p:txBody>
      </p:sp>
      <p:sp>
        <p:nvSpPr>
          <p:cNvPr id="39" name="矩形 38"/>
          <p:cNvSpPr/>
          <p:nvPr/>
        </p:nvSpPr>
        <p:spPr>
          <a:xfrm>
            <a:off x="4511369" y="457199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H</a:t>
            </a:r>
            <a:r>
              <a:rPr lang="en-US" altLang="zh-CN" b="1" baseline="30000" dirty="0"/>
              <a:t>g</a:t>
            </a:r>
            <a:endParaRPr lang="zh-CN" altLang="en-US" b="1" baseline="30000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75" y="5511614"/>
            <a:ext cx="3878892" cy="7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Generation</a:t>
            </a:r>
          </a:p>
          <a:p>
            <a:pPr lvl="1"/>
            <a:r>
              <a:rPr lang="en-US" altLang="zh-CN" dirty="0" smtClean="0"/>
              <a:t>BLEU:</a:t>
            </a:r>
            <a:r>
              <a:rPr lang="zh-CN" altLang="en-US" dirty="0" smtClean="0"/>
              <a:t>用于分析候选译文和参考译文中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元组共同出现的程度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54" y="4506724"/>
            <a:ext cx="4696087" cy="794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912136"/>
            <a:ext cx="3819525" cy="628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064" y="5566751"/>
            <a:ext cx="6256490" cy="584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54" y="3619312"/>
            <a:ext cx="2714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Generation</a:t>
            </a:r>
          </a:p>
          <a:p>
            <a:pPr lvl="1"/>
            <a:r>
              <a:rPr lang="en-US" altLang="zh-CN" dirty="0" smtClean="0"/>
              <a:t>ROUGE: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的度量指标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16" y="3043825"/>
            <a:ext cx="5614393" cy="84396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49734"/>
              </p:ext>
            </p:extLst>
          </p:nvPr>
        </p:nvGraphicFramePr>
        <p:xfrm>
          <a:off x="2032000" y="4107815"/>
          <a:ext cx="8128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9038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459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Evaluation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37727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ROUGE-N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N-gram</a:t>
                      </a:r>
                      <a:r>
                        <a:rPr lang="zh-CN" altLang="en-US" dirty="0" smtClean="0"/>
                        <a:t>共现性统计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59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最长公共子序列</a:t>
                      </a:r>
                      <a:r>
                        <a:rPr lang="zh-CN" altLang="en-US" dirty="0" smtClean="0"/>
                        <a:t>共</a:t>
                      </a:r>
                      <a:r>
                        <a:rPr lang="zh-CN" altLang="en-US" dirty="0" smtClean="0"/>
                        <a:t>现性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21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ROUGE-W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带权重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最长公共子序列</a:t>
                      </a:r>
                      <a:r>
                        <a:rPr lang="zh-CN" altLang="en-US" dirty="0" smtClean="0"/>
                        <a:t>共</a:t>
                      </a:r>
                      <a:r>
                        <a:rPr lang="zh-CN" altLang="en-US" dirty="0" smtClean="0"/>
                        <a:t>现性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5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ROUGE-S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不连续二元组共现性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6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8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Readability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Flesch</a:t>
            </a:r>
            <a:r>
              <a:rPr lang="en-US" altLang="zh-CN" dirty="0" smtClean="0"/>
              <a:t> </a:t>
            </a:r>
            <a:r>
              <a:rPr lang="en-US" altLang="zh-CN" dirty="0"/>
              <a:t>Reading Ease</a:t>
            </a:r>
            <a:r>
              <a:rPr lang="en-US" altLang="zh-CN" dirty="0" smtClean="0"/>
              <a:t>: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Flesch-Kincaid Grade Level: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17" y="3133725"/>
            <a:ext cx="452437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41" y="4917184"/>
            <a:ext cx="4352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Readability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Automated Readability Index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Coleman-</a:t>
            </a:r>
            <a:r>
              <a:rPr lang="en-US" altLang="zh-CN" dirty="0" err="1"/>
              <a:t>Liau</a:t>
            </a:r>
            <a:r>
              <a:rPr lang="en-US" altLang="zh-CN" dirty="0"/>
              <a:t> Index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496468"/>
            <a:ext cx="3771900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5247101"/>
            <a:ext cx="4486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Readability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SMOG Index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13" y="3579899"/>
            <a:ext cx="5524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24246</TotalTime>
  <Words>880</Words>
  <Application>Microsoft Office PowerPoint</Application>
  <PresentationFormat>宽屏</PresentationFormat>
  <Paragraphs>248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可解释推荐</vt:lpstr>
      <vt:lpstr>研究内容</vt:lpstr>
      <vt:lpstr>"Attention is all you need." Advances in Neural Information Processing Systems. 2017. </vt:lpstr>
      <vt:lpstr>Global-Locally Transformer</vt:lpstr>
      <vt:lpstr>评估指标</vt:lpstr>
      <vt:lpstr>评估指标</vt:lpstr>
      <vt:lpstr>评估指标</vt:lpstr>
      <vt:lpstr>评估指标</vt:lpstr>
      <vt:lpstr>评估指标</vt:lpstr>
      <vt:lpstr>评估指标</vt:lpstr>
      <vt:lpstr>训练数据</vt:lpstr>
      <vt:lpstr>评估结果</vt:lpstr>
      <vt:lpstr>评估结果</vt:lpstr>
      <vt:lpstr>评估结果</vt:lpstr>
      <vt:lpstr>评估结果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 基于知识图谱的推荐系统</dc:title>
  <dc:creator>林琛</dc:creator>
  <cp:lastModifiedBy>芃悠</cp:lastModifiedBy>
  <cp:revision>385</cp:revision>
  <dcterms:created xsi:type="dcterms:W3CDTF">2018-06-26T05:47:59Z</dcterms:created>
  <dcterms:modified xsi:type="dcterms:W3CDTF">2018-08-23T02:39:08Z</dcterms:modified>
</cp:coreProperties>
</file>