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380" r:id="rId3"/>
    <p:sldId id="382" r:id="rId4"/>
    <p:sldId id="389" r:id="rId5"/>
    <p:sldId id="388" r:id="rId6"/>
    <p:sldId id="393" r:id="rId7"/>
    <p:sldId id="397" r:id="rId8"/>
    <p:sldId id="391" r:id="rId9"/>
    <p:sldId id="399" r:id="rId10"/>
    <p:sldId id="394" r:id="rId11"/>
    <p:sldId id="398" r:id="rId12"/>
    <p:sldId id="40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林琛" initials="林琛" lastIdx="1" clrIdx="0">
    <p:extLst>
      <p:ext uri="{19B8F6BF-5375-455C-9EA6-DF929625EA0E}">
        <p15:presenceInfo xmlns:p15="http://schemas.microsoft.com/office/powerpoint/2012/main" userId="林琛"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599"/>
  </p:normalViewPr>
  <p:slideViewPr>
    <p:cSldViewPr snapToGrid="0" snapToObjects="1">
      <p:cViewPr varScale="1">
        <p:scale>
          <a:sx n="77" d="100"/>
          <a:sy n="77" d="100"/>
        </p:scale>
        <p:origin x="6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342768-87B4-0848-839A-7520E10A0D89}" type="datetimeFigureOut">
              <a:rPr kumimoji="1" lang="zh-CN" altLang="en-US" smtClean="0"/>
              <a:t>2018/8/3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38F0D-EB98-0C4C-8220-EFEC3A930BA6}" type="slidenum">
              <a:rPr kumimoji="1" lang="zh-CN" altLang="en-US" smtClean="0"/>
              <a:t>‹#›</a:t>
            </a:fld>
            <a:endParaRPr kumimoji="1" lang="zh-CN" altLang="en-US"/>
          </a:p>
        </p:txBody>
      </p:sp>
    </p:spTree>
    <p:extLst>
      <p:ext uri="{BB962C8B-B14F-4D97-AF65-F5344CB8AC3E}">
        <p14:creationId xmlns:p14="http://schemas.microsoft.com/office/powerpoint/2010/main" val="1446718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573C1-336E-0142-9B87-0D6FA3BAF9F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7BFC021-E203-2240-90AA-CE8401C65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D93247B-2552-7E4E-9692-AECBAD3C056C}"/>
              </a:ext>
            </a:extLst>
          </p:cNvPr>
          <p:cNvSpPr>
            <a:spLocks noGrp="1"/>
          </p:cNvSpPr>
          <p:nvPr>
            <p:ph type="dt" sz="half" idx="10"/>
          </p:nvPr>
        </p:nvSpPr>
        <p:spPr/>
        <p:txBody>
          <a:bodyPr/>
          <a:lstStyle/>
          <a:p>
            <a:fld id="{4DDDCF63-5958-A345-A547-F329E7BA321E}" type="datetimeFigureOut">
              <a:rPr kumimoji="1" lang="zh-CN" altLang="en-US" smtClean="0"/>
              <a:t>2018/8/3</a:t>
            </a:fld>
            <a:endParaRPr kumimoji="1" lang="zh-CN" altLang="en-US"/>
          </a:p>
        </p:txBody>
      </p:sp>
      <p:sp>
        <p:nvSpPr>
          <p:cNvPr id="5" name="页脚占位符 4">
            <a:extLst>
              <a:ext uri="{FF2B5EF4-FFF2-40B4-BE49-F238E27FC236}">
                <a16:creationId xmlns:a16="http://schemas.microsoft.com/office/drawing/2014/main" id="{8D736534-E8E6-EC42-B2A2-247554F75D3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50B3884-DA05-464D-A1B0-F3CE6E669497}"/>
              </a:ext>
            </a:extLst>
          </p:cNvPr>
          <p:cNvSpPr>
            <a:spLocks noGrp="1"/>
          </p:cNvSpPr>
          <p:nvPr>
            <p:ph type="sldNum" sz="quarter" idx="12"/>
          </p:nvPr>
        </p:nvSpPr>
        <p:spPr/>
        <p:txBody>
          <a:bodyPr/>
          <a:lstStyle/>
          <a:p>
            <a:fld id="{BF50485D-BD93-D948-A7E1-A0C4AF3F658D}" type="slidenum">
              <a:rPr kumimoji="1" lang="zh-CN" altLang="en-US" smtClean="0"/>
              <a:t>‹#›</a:t>
            </a:fld>
            <a:endParaRPr kumimoji="1" lang="zh-CN" altLang="en-US"/>
          </a:p>
        </p:txBody>
      </p:sp>
    </p:spTree>
    <p:extLst>
      <p:ext uri="{BB962C8B-B14F-4D97-AF65-F5344CB8AC3E}">
        <p14:creationId xmlns:p14="http://schemas.microsoft.com/office/powerpoint/2010/main" val="1822532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F6995-B622-7F4B-8582-C2691E2BAFD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F300C8C-4931-F54D-B9F4-D45DDEF7141C}"/>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DF00A6F9-6DF9-9A40-90E4-8AFC62A956BC}"/>
              </a:ext>
            </a:extLst>
          </p:cNvPr>
          <p:cNvSpPr>
            <a:spLocks noGrp="1"/>
          </p:cNvSpPr>
          <p:nvPr>
            <p:ph type="dt" sz="half" idx="10"/>
          </p:nvPr>
        </p:nvSpPr>
        <p:spPr/>
        <p:txBody>
          <a:bodyPr/>
          <a:lstStyle/>
          <a:p>
            <a:fld id="{4DDDCF63-5958-A345-A547-F329E7BA321E}" type="datetimeFigureOut">
              <a:rPr kumimoji="1" lang="zh-CN" altLang="en-US" smtClean="0"/>
              <a:t>2018/8/3</a:t>
            </a:fld>
            <a:endParaRPr kumimoji="1" lang="zh-CN" altLang="en-US"/>
          </a:p>
        </p:txBody>
      </p:sp>
      <p:sp>
        <p:nvSpPr>
          <p:cNvPr id="5" name="页脚占位符 4">
            <a:extLst>
              <a:ext uri="{FF2B5EF4-FFF2-40B4-BE49-F238E27FC236}">
                <a16:creationId xmlns:a16="http://schemas.microsoft.com/office/drawing/2014/main" id="{1BA0B64C-0E5A-0D48-A35D-3A950E919E1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4628DB6-A8D2-2446-80D1-249AFCB035EC}"/>
              </a:ext>
            </a:extLst>
          </p:cNvPr>
          <p:cNvSpPr>
            <a:spLocks noGrp="1"/>
          </p:cNvSpPr>
          <p:nvPr>
            <p:ph type="sldNum" sz="quarter" idx="12"/>
          </p:nvPr>
        </p:nvSpPr>
        <p:spPr/>
        <p:txBody>
          <a:bodyPr/>
          <a:lstStyle/>
          <a:p>
            <a:fld id="{BF50485D-BD93-D948-A7E1-A0C4AF3F658D}" type="slidenum">
              <a:rPr kumimoji="1" lang="zh-CN" altLang="en-US" smtClean="0"/>
              <a:t>‹#›</a:t>
            </a:fld>
            <a:endParaRPr kumimoji="1" lang="zh-CN" altLang="en-US"/>
          </a:p>
        </p:txBody>
      </p:sp>
    </p:spTree>
    <p:extLst>
      <p:ext uri="{BB962C8B-B14F-4D97-AF65-F5344CB8AC3E}">
        <p14:creationId xmlns:p14="http://schemas.microsoft.com/office/powerpoint/2010/main" val="3625361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8AEF08F-7A9C-9147-BC2C-EB5ED17C2C79}"/>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120DF80-68DA-9D41-861E-8EF21F929C5F}"/>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80D29B9C-203C-7D4F-A4B7-8B3B7F30AF18}"/>
              </a:ext>
            </a:extLst>
          </p:cNvPr>
          <p:cNvSpPr>
            <a:spLocks noGrp="1"/>
          </p:cNvSpPr>
          <p:nvPr>
            <p:ph type="dt" sz="half" idx="10"/>
          </p:nvPr>
        </p:nvSpPr>
        <p:spPr/>
        <p:txBody>
          <a:bodyPr/>
          <a:lstStyle/>
          <a:p>
            <a:fld id="{4DDDCF63-5958-A345-A547-F329E7BA321E}" type="datetimeFigureOut">
              <a:rPr kumimoji="1" lang="zh-CN" altLang="en-US" smtClean="0"/>
              <a:t>2018/8/3</a:t>
            </a:fld>
            <a:endParaRPr kumimoji="1" lang="zh-CN" altLang="en-US"/>
          </a:p>
        </p:txBody>
      </p:sp>
      <p:sp>
        <p:nvSpPr>
          <p:cNvPr id="5" name="页脚占位符 4">
            <a:extLst>
              <a:ext uri="{FF2B5EF4-FFF2-40B4-BE49-F238E27FC236}">
                <a16:creationId xmlns:a16="http://schemas.microsoft.com/office/drawing/2014/main" id="{0644C0B1-EC27-DD43-A08D-290595C5007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59905B6-65DB-A048-A7D0-287A8E4860C0}"/>
              </a:ext>
            </a:extLst>
          </p:cNvPr>
          <p:cNvSpPr>
            <a:spLocks noGrp="1"/>
          </p:cNvSpPr>
          <p:nvPr>
            <p:ph type="sldNum" sz="quarter" idx="12"/>
          </p:nvPr>
        </p:nvSpPr>
        <p:spPr/>
        <p:txBody>
          <a:bodyPr/>
          <a:lstStyle/>
          <a:p>
            <a:fld id="{BF50485D-BD93-D948-A7E1-A0C4AF3F658D}" type="slidenum">
              <a:rPr kumimoji="1" lang="zh-CN" altLang="en-US" smtClean="0"/>
              <a:t>‹#›</a:t>
            </a:fld>
            <a:endParaRPr kumimoji="1" lang="zh-CN" altLang="en-US"/>
          </a:p>
        </p:txBody>
      </p:sp>
    </p:spTree>
    <p:extLst>
      <p:ext uri="{BB962C8B-B14F-4D97-AF65-F5344CB8AC3E}">
        <p14:creationId xmlns:p14="http://schemas.microsoft.com/office/powerpoint/2010/main" val="280340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AFB14-AA9F-1944-9749-0432A14C0F2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D027183-3CA2-1F46-8030-A1F5E7CAC64F}"/>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4A2501CA-28B9-8A4B-88EB-8DBAEE283896}"/>
              </a:ext>
            </a:extLst>
          </p:cNvPr>
          <p:cNvSpPr>
            <a:spLocks noGrp="1"/>
          </p:cNvSpPr>
          <p:nvPr>
            <p:ph type="dt" sz="half" idx="10"/>
          </p:nvPr>
        </p:nvSpPr>
        <p:spPr/>
        <p:txBody>
          <a:bodyPr/>
          <a:lstStyle/>
          <a:p>
            <a:fld id="{4DDDCF63-5958-A345-A547-F329E7BA321E}" type="datetimeFigureOut">
              <a:rPr kumimoji="1" lang="zh-CN" altLang="en-US" smtClean="0"/>
              <a:t>2018/8/3</a:t>
            </a:fld>
            <a:endParaRPr kumimoji="1" lang="zh-CN" altLang="en-US"/>
          </a:p>
        </p:txBody>
      </p:sp>
      <p:sp>
        <p:nvSpPr>
          <p:cNvPr id="5" name="页脚占位符 4">
            <a:extLst>
              <a:ext uri="{FF2B5EF4-FFF2-40B4-BE49-F238E27FC236}">
                <a16:creationId xmlns:a16="http://schemas.microsoft.com/office/drawing/2014/main" id="{C3C81ABC-53B4-014B-9AF2-D81AA372072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7551611-D907-F940-8B61-4C8BF0DCE201}"/>
              </a:ext>
            </a:extLst>
          </p:cNvPr>
          <p:cNvSpPr>
            <a:spLocks noGrp="1"/>
          </p:cNvSpPr>
          <p:nvPr>
            <p:ph type="sldNum" sz="quarter" idx="12"/>
          </p:nvPr>
        </p:nvSpPr>
        <p:spPr/>
        <p:txBody>
          <a:bodyPr/>
          <a:lstStyle/>
          <a:p>
            <a:fld id="{BF50485D-BD93-D948-A7E1-A0C4AF3F658D}" type="slidenum">
              <a:rPr kumimoji="1" lang="zh-CN" altLang="en-US" smtClean="0"/>
              <a:t>‹#›</a:t>
            </a:fld>
            <a:endParaRPr kumimoji="1" lang="zh-CN" altLang="en-US"/>
          </a:p>
        </p:txBody>
      </p:sp>
    </p:spTree>
    <p:extLst>
      <p:ext uri="{BB962C8B-B14F-4D97-AF65-F5344CB8AC3E}">
        <p14:creationId xmlns:p14="http://schemas.microsoft.com/office/powerpoint/2010/main" val="264378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8BCBB-56F4-3C43-AB6F-A81DC3FF35F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6770D72-FE23-B94C-8C58-94CD1DAF9B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E5F9EA0E-5815-614D-AF4E-E457DC868B43}"/>
              </a:ext>
            </a:extLst>
          </p:cNvPr>
          <p:cNvSpPr>
            <a:spLocks noGrp="1"/>
          </p:cNvSpPr>
          <p:nvPr>
            <p:ph type="dt" sz="half" idx="10"/>
          </p:nvPr>
        </p:nvSpPr>
        <p:spPr/>
        <p:txBody>
          <a:bodyPr/>
          <a:lstStyle/>
          <a:p>
            <a:fld id="{4DDDCF63-5958-A345-A547-F329E7BA321E}" type="datetimeFigureOut">
              <a:rPr kumimoji="1" lang="zh-CN" altLang="en-US" smtClean="0"/>
              <a:t>2018/8/3</a:t>
            </a:fld>
            <a:endParaRPr kumimoji="1" lang="zh-CN" altLang="en-US"/>
          </a:p>
        </p:txBody>
      </p:sp>
      <p:sp>
        <p:nvSpPr>
          <p:cNvPr id="5" name="页脚占位符 4">
            <a:extLst>
              <a:ext uri="{FF2B5EF4-FFF2-40B4-BE49-F238E27FC236}">
                <a16:creationId xmlns:a16="http://schemas.microsoft.com/office/drawing/2014/main" id="{241B1E38-13FB-744B-AC86-800C85245C5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7DC1F8E-252E-A646-9DCF-15DD16325447}"/>
              </a:ext>
            </a:extLst>
          </p:cNvPr>
          <p:cNvSpPr>
            <a:spLocks noGrp="1"/>
          </p:cNvSpPr>
          <p:nvPr>
            <p:ph type="sldNum" sz="quarter" idx="12"/>
          </p:nvPr>
        </p:nvSpPr>
        <p:spPr/>
        <p:txBody>
          <a:bodyPr/>
          <a:lstStyle/>
          <a:p>
            <a:fld id="{BF50485D-BD93-D948-A7E1-A0C4AF3F658D}" type="slidenum">
              <a:rPr kumimoji="1" lang="zh-CN" altLang="en-US" smtClean="0"/>
              <a:t>‹#›</a:t>
            </a:fld>
            <a:endParaRPr kumimoji="1" lang="zh-CN" altLang="en-US"/>
          </a:p>
        </p:txBody>
      </p:sp>
    </p:spTree>
    <p:extLst>
      <p:ext uri="{BB962C8B-B14F-4D97-AF65-F5344CB8AC3E}">
        <p14:creationId xmlns:p14="http://schemas.microsoft.com/office/powerpoint/2010/main" val="136553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95D58E-3BFA-4F44-8481-08F6B1EC40C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7ABAD88-1295-B140-A54B-68B0E0C3897F}"/>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7B38C800-37A2-9E44-9F06-39FD3F134CBE}"/>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2FEB564E-81D4-5541-A927-434C019637DD}"/>
              </a:ext>
            </a:extLst>
          </p:cNvPr>
          <p:cNvSpPr>
            <a:spLocks noGrp="1"/>
          </p:cNvSpPr>
          <p:nvPr>
            <p:ph type="dt" sz="half" idx="10"/>
          </p:nvPr>
        </p:nvSpPr>
        <p:spPr/>
        <p:txBody>
          <a:bodyPr/>
          <a:lstStyle/>
          <a:p>
            <a:fld id="{4DDDCF63-5958-A345-A547-F329E7BA321E}" type="datetimeFigureOut">
              <a:rPr kumimoji="1" lang="zh-CN" altLang="en-US" smtClean="0"/>
              <a:t>2018/8/3</a:t>
            </a:fld>
            <a:endParaRPr kumimoji="1" lang="zh-CN" altLang="en-US"/>
          </a:p>
        </p:txBody>
      </p:sp>
      <p:sp>
        <p:nvSpPr>
          <p:cNvPr id="6" name="页脚占位符 5">
            <a:extLst>
              <a:ext uri="{FF2B5EF4-FFF2-40B4-BE49-F238E27FC236}">
                <a16:creationId xmlns:a16="http://schemas.microsoft.com/office/drawing/2014/main" id="{B7CD7EC6-A4F9-824F-9AF2-F72123A7617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CE21626-8EBC-B040-AD2D-522006DBE65D}"/>
              </a:ext>
            </a:extLst>
          </p:cNvPr>
          <p:cNvSpPr>
            <a:spLocks noGrp="1"/>
          </p:cNvSpPr>
          <p:nvPr>
            <p:ph type="sldNum" sz="quarter" idx="12"/>
          </p:nvPr>
        </p:nvSpPr>
        <p:spPr/>
        <p:txBody>
          <a:bodyPr/>
          <a:lstStyle/>
          <a:p>
            <a:fld id="{BF50485D-BD93-D948-A7E1-A0C4AF3F658D}" type="slidenum">
              <a:rPr kumimoji="1" lang="zh-CN" altLang="en-US" smtClean="0"/>
              <a:t>‹#›</a:t>
            </a:fld>
            <a:endParaRPr kumimoji="1" lang="zh-CN" altLang="en-US"/>
          </a:p>
        </p:txBody>
      </p:sp>
    </p:spTree>
    <p:extLst>
      <p:ext uri="{BB962C8B-B14F-4D97-AF65-F5344CB8AC3E}">
        <p14:creationId xmlns:p14="http://schemas.microsoft.com/office/powerpoint/2010/main" val="412090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D8251-D9F5-0247-81B3-598D4649611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C50C378-3336-1844-A0B5-FBE9B2221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9ADECAB3-4D24-B040-BE54-4ED925783DC4}"/>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085AD894-8A12-5F41-89A6-7E1E812D53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1B46B275-E123-664D-B68E-94DD4C54D54C}"/>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6933CD2A-2D31-8748-B8B2-434E592C1FE8}"/>
              </a:ext>
            </a:extLst>
          </p:cNvPr>
          <p:cNvSpPr>
            <a:spLocks noGrp="1"/>
          </p:cNvSpPr>
          <p:nvPr>
            <p:ph type="dt" sz="half" idx="10"/>
          </p:nvPr>
        </p:nvSpPr>
        <p:spPr/>
        <p:txBody>
          <a:bodyPr/>
          <a:lstStyle/>
          <a:p>
            <a:fld id="{4DDDCF63-5958-A345-A547-F329E7BA321E}" type="datetimeFigureOut">
              <a:rPr kumimoji="1" lang="zh-CN" altLang="en-US" smtClean="0"/>
              <a:t>2018/8/3</a:t>
            </a:fld>
            <a:endParaRPr kumimoji="1" lang="zh-CN" altLang="en-US"/>
          </a:p>
        </p:txBody>
      </p:sp>
      <p:sp>
        <p:nvSpPr>
          <p:cNvPr id="8" name="页脚占位符 7">
            <a:extLst>
              <a:ext uri="{FF2B5EF4-FFF2-40B4-BE49-F238E27FC236}">
                <a16:creationId xmlns:a16="http://schemas.microsoft.com/office/drawing/2014/main" id="{EF6631E2-643A-4A45-872C-D627FF4EFBAE}"/>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14A588B4-6D3D-6C4D-8091-EC39789EF460}"/>
              </a:ext>
            </a:extLst>
          </p:cNvPr>
          <p:cNvSpPr>
            <a:spLocks noGrp="1"/>
          </p:cNvSpPr>
          <p:nvPr>
            <p:ph type="sldNum" sz="quarter" idx="12"/>
          </p:nvPr>
        </p:nvSpPr>
        <p:spPr/>
        <p:txBody>
          <a:bodyPr/>
          <a:lstStyle/>
          <a:p>
            <a:fld id="{BF50485D-BD93-D948-A7E1-A0C4AF3F658D}" type="slidenum">
              <a:rPr kumimoji="1" lang="zh-CN" altLang="en-US" smtClean="0"/>
              <a:t>‹#›</a:t>
            </a:fld>
            <a:endParaRPr kumimoji="1" lang="zh-CN" altLang="en-US"/>
          </a:p>
        </p:txBody>
      </p:sp>
    </p:spTree>
    <p:extLst>
      <p:ext uri="{BB962C8B-B14F-4D97-AF65-F5344CB8AC3E}">
        <p14:creationId xmlns:p14="http://schemas.microsoft.com/office/powerpoint/2010/main" val="249888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B65B2-F68D-3149-BEDB-28ABCBAD5C4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2D291E6B-122B-C843-9105-A200C9A2BB96}"/>
              </a:ext>
            </a:extLst>
          </p:cNvPr>
          <p:cNvSpPr>
            <a:spLocks noGrp="1"/>
          </p:cNvSpPr>
          <p:nvPr>
            <p:ph type="dt" sz="half" idx="10"/>
          </p:nvPr>
        </p:nvSpPr>
        <p:spPr/>
        <p:txBody>
          <a:bodyPr/>
          <a:lstStyle/>
          <a:p>
            <a:fld id="{4DDDCF63-5958-A345-A547-F329E7BA321E}" type="datetimeFigureOut">
              <a:rPr kumimoji="1" lang="zh-CN" altLang="en-US" smtClean="0"/>
              <a:t>2018/8/3</a:t>
            </a:fld>
            <a:endParaRPr kumimoji="1" lang="zh-CN" altLang="en-US"/>
          </a:p>
        </p:txBody>
      </p:sp>
      <p:sp>
        <p:nvSpPr>
          <p:cNvPr id="4" name="页脚占位符 3">
            <a:extLst>
              <a:ext uri="{FF2B5EF4-FFF2-40B4-BE49-F238E27FC236}">
                <a16:creationId xmlns:a16="http://schemas.microsoft.com/office/drawing/2014/main" id="{009BB1BB-7D8B-7647-A8DE-6BCBC14EB1B2}"/>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C5432A8-CEC5-1B49-887A-97C53D0F49C8}"/>
              </a:ext>
            </a:extLst>
          </p:cNvPr>
          <p:cNvSpPr>
            <a:spLocks noGrp="1"/>
          </p:cNvSpPr>
          <p:nvPr>
            <p:ph type="sldNum" sz="quarter" idx="12"/>
          </p:nvPr>
        </p:nvSpPr>
        <p:spPr/>
        <p:txBody>
          <a:bodyPr/>
          <a:lstStyle/>
          <a:p>
            <a:fld id="{BF50485D-BD93-D948-A7E1-A0C4AF3F658D}" type="slidenum">
              <a:rPr kumimoji="1" lang="zh-CN" altLang="en-US" smtClean="0"/>
              <a:t>‹#›</a:t>
            </a:fld>
            <a:endParaRPr kumimoji="1" lang="zh-CN" altLang="en-US"/>
          </a:p>
        </p:txBody>
      </p:sp>
    </p:spTree>
    <p:extLst>
      <p:ext uri="{BB962C8B-B14F-4D97-AF65-F5344CB8AC3E}">
        <p14:creationId xmlns:p14="http://schemas.microsoft.com/office/powerpoint/2010/main" val="635902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74FAC10-2598-9F4D-856A-E6B8137EA942}"/>
              </a:ext>
            </a:extLst>
          </p:cNvPr>
          <p:cNvSpPr>
            <a:spLocks noGrp="1"/>
          </p:cNvSpPr>
          <p:nvPr>
            <p:ph type="dt" sz="half" idx="10"/>
          </p:nvPr>
        </p:nvSpPr>
        <p:spPr/>
        <p:txBody>
          <a:bodyPr/>
          <a:lstStyle/>
          <a:p>
            <a:fld id="{4DDDCF63-5958-A345-A547-F329E7BA321E}" type="datetimeFigureOut">
              <a:rPr kumimoji="1" lang="zh-CN" altLang="en-US" smtClean="0"/>
              <a:t>2018/8/3</a:t>
            </a:fld>
            <a:endParaRPr kumimoji="1" lang="zh-CN" altLang="en-US"/>
          </a:p>
        </p:txBody>
      </p:sp>
      <p:sp>
        <p:nvSpPr>
          <p:cNvPr id="3" name="页脚占位符 2">
            <a:extLst>
              <a:ext uri="{FF2B5EF4-FFF2-40B4-BE49-F238E27FC236}">
                <a16:creationId xmlns:a16="http://schemas.microsoft.com/office/drawing/2014/main" id="{A94069E6-74A1-BE4E-ADD3-76AC9A85DB2F}"/>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2C7192C-6E10-5B41-B9A0-2D0A5A65B2AD}"/>
              </a:ext>
            </a:extLst>
          </p:cNvPr>
          <p:cNvSpPr>
            <a:spLocks noGrp="1"/>
          </p:cNvSpPr>
          <p:nvPr>
            <p:ph type="sldNum" sz="quarter" idx="12"/>
          </p:nvPr>
        </p:nvSpPr>
        <p:spPr/>
        <p:txBody>
          <a:bodyPr/>
          <a:lstStyle/>
          <a:p>
            <a:fld id="{BF50485D-BD93-D948-A7E1-A0C4AF3F658D}" type="slidenum">
              <a:rPr kumimoji="1" lang="zh-CN" altLang="en-US" smtClean="0"/>
              <a:t>‹#›</a:t>
            </a:fld>
            <a:endParaRPr kumimoji="1" lang="zh-CN" altLang="en-US"/>
          </a:p>
        </p:txBody>
      </p:sp>
    </p:spTree>
    <p:extLst>
      <p:ext uri="{BB962C8B-B14F-4D97-AF65-F5344CB8AC3E}">
        <p14:creationId xmlns:p14="http://schemas.microsoft.com/office/powerpoint/2010/main" val="3099242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105B4-0B6E-3F4A-AD55-95CE7AC47B3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A07DB90-7797-3743-8BDD-646F66F572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93BE94C4-964D-7D46-80CC-B6B29658A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ABB07818-F038-8142-B631-8F4B30ECDFD9}"/>
              </a:ext>
            </a:extLst>
          </p:cNvPr>
          <p:cNvSpPr>
            <a:spLocks noGrp="1"/>
          </p:cNvSpPr>
          <p:nvPr>
            <p:ph type="dt" sz="half" idx="10"/>
          </p:nvPr>
        </p:nvSpPr>
        <p:spPr/>
        <p:txBody>
          <a:bodyPr/>
          <a:lstStyle/>
          <a:p>
            <a:fld id="{4DDDCF63-5958-A345-A547-F329E7BA321E}" type="datetimeFigureOut">
              <a:rPr kumimoji="1" lang="zh-CN" altLang="en-US" smtClean="0"/>
              <a:t>2018/8/3</a:t>
            </a:fld>
            <a:endParaRPr kumimoji="1" lang="zh-CN" altLang="en-US"/>
          </a:p>
        </p:txBody>
      </p:sp>
      <p:sp>
        <p:nvSpPr>
          <p:cNvPr id="6" name="页脚占位符 5">
            <a:extLst>
              <a:ext uri="{FF2B5EF4-FFF2-40B4-BE49-F238E27FC236}">
                <a16:creationId xmlns:a16="http://schemas.microsoft.com/office/drawing/2014/main" id="{0B7C46D1-E2E9-5246-8C62-2A3D0183BEA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3BFDD2A-7687-C74D-B928-CA14B5E4CFC8}"/>
              </a:ext>
            </a:extLst>
          </p:cNvPr>
          <p:cNvSpPr>
            <a:spLocks noGrp="1"/>
          </p:cNvSpPr>
          <p:nvPr>
            <p:ph type="sldNum" sz="quarter" idx="12"/>
          </p:nvPr>
        </p:nvSpPr>
        <p:spPr/>
        <p:txBody>
          <a:bodyPr/>
          <a:lstStyle/>
          <a:p>
            <a:fld id="{BF50485D-BD93-D948-A7E1-A0C4AF3F658D}" type="slidenum">
              <a:rPr kumimoji="1" lang="zh-CN" altLang="en-US" smtClean="0"/>
              <a:t>‹#›</a:t>
            </a:fld>
            <a:endParaRPr kumimoji="1" lang="zh-CN" altLang="en-US"/>
          </a:p>
        </p:txBody>
      </p:sp>
    </p:spTree>
    <p:extLst>
      <p:ext uri="{BB962C8B-B14F-4D97-AF65-F5344CB8AC3E}">
        <p14:creationId xmlns:p14="http://schemas.microsoft.com/office/powerpoint/2010/main" val="167447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8CE47-4885-9349-B8AB-883BA62F167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646E928-94DD-0A4A-8106-4B11809C19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69F428D-5F80-0142-88C4-2AD164963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E02B7FCF-BC97-034D-A9A8-76B8CDEFC61A}"/>
              </a:ext>
            </a:extLst>
          </p:cNvPr>
          <p:cNvSpPr>
            <a:spLocks noGrp="1"/>
          </p:cNvSpPr>
          <p:nvPr>
            <p:ph type="dt" sz="half" idx="10"/>
          </p:nvPr>
        </p:nvSpPr>
        <p:spPr/>
        <p:txBody>
          <a:bodyPr/>
          <a:lstStyle/>
          <a:p>
            <a:fld id="{4DDDCF63-5958-A345-A547-F329E7BA321E}" type="datetimeFigureOut">
              <a:rPr kumimoji="1" lang="zh-CN" altLang="en-US" smtClean="0"/>
              <a:t>2018/8/3</a:t>
            </a:fld>
            <a:endParaRPr kumimoji="1" lang="zh-CN" altLang="en-US"/>
          </a:p>
        </p:txBody>
      </p:sp>
      <p:sp>
        <p:nvSpPr>
          <p:cNvPr id="6" name="页脚占位符 5">
            <a:extLst>
              <a:ext uri="{FF2B5EF4-FFF2-40B4-BE49-F238E27FC236}">
                <a16:creationId xmlns:a16="http://schemas.microsoft.com/office/drawing/2014/main" id="{A69499B7-AFEC-3F46-9C12-7484633211C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1FAE360-F7D0-ED48-BA53-23EB4BBCBE33}"/>
              </a:ext>
            </a:extLst>
          </p:cNvPr>
          <p:cNvSpPr>
            <a:spLocks noGrp="1"/>
          </p:cNvSpPr>
          <p:nvPr>
            <p:ph type="sldNum" sz="quarter" idx="12"/>
          </p:nvPr>
        </p:nvSpPr>
        <p:spPr/>
        <p:txBody>
          <a:bodyPr/>
          <a:lstStyle/>
          <a:p>
            <a:fld id="{BF50485D-BD93-D948-A7E1-A0C4AF3F658D}" type="slidenum">
              <a:rPr kumimoji="1" lang="zh-CN" altLang="en-US" smtClean="0"/>
              <a:t>‹#›</a:t>
            </a:fld>
            <a:endParaRPr kumimoji="1" lang="zh-CN" altLang="en-US"/>
          </a:p>
        </p:txBody>
      </p:sp>
    </p:spTree>
    <p:extLst>
      <p:ext uri="{BB962C8B-B14F-4D97-AF65-F5344CB8AC3E}">
        <p14:creationId xmlns:p14="http://schemas.microsoft.com/office/powerpoint/2010/main" val="3888749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8FDCC37-1842-F242-A64C-7F19F83538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668827F-581E-0244-A596-6B459E670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0A5C5C38-BE2D-644D-85EE-78F336EBEE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DCF63-5958-A345-A547-F329E7BA321E}" type="datetimeFigureOut">
              <a:rPr kumimoji="1" lang="zh-CN" altLang="en-US" smtClean="0"/>
              <a:t>2018/8/3</a:t>
            </a:fld>
            <a:endParaRPr kumimoji="1" lang="zh-CN" altLang="en-US"/>
          </a:p>
        </p:txBody>
      </p:sp>
      <p:sp>
        <p:nvSpPr>
          <p:cNvPr id="5" name="页脚占位符 4">
            <a:extLst>
              <a:ext uri="{FF2B5EF4-FFF2-40B4-BE49-F238E27FC236}">
                <a16:creationId xmlns:a16="http://schemas.microsoft.com/office/drawing/2014/main" id="{C6D7EF37-02C7-9748-BE3A-708FA424FC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DE37062-8E29-6440-97B3-3259C4805F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50485D-BD93-D948-A7E1-A0C4AF3F658D}" type="slidenum">
              <a:rPr kumimoji="1" lang="zh-CN" altLang="en-US" smtClean="0"/>
              <a:t>‹#›</a:t>
            </a:fld>
            <a:endParaRPr kumimoji="1" lang="zh-CN" altLang="en-US"/>
          </a:p>
        </p:txBody>
      </p:sp>
    </p:spTree>
    <p:extLst>
      <p:ext uri="{BB962C8B-B14F-4D97-AF65-F5344CB8AC3E}">
        <p14:creationId xmlns:p14="http://schemas.microsoft.com/office/powerpoint/2010/main" val="1695684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6FC107-065A-6E45-8591-865C6AC8014F}"/>
              </a:ext>
            </a:extLst>
          </p:cNvPr>
          <p:cNvSpPr>
            <a:spLocks noGrp="1"/>
          </p:cNvSpPr>
          <p:nvPr>
            <p:ph type="ctrTitle"/>
          </p:nvPr>
        </p:nvSpPr>
        <p:spPr/>
        <p:txBody>
          <a:bodyPr>
            <a:normAutofit/>
          </a:bodyPr>
          <a:lstStyle/>
          <a:p>
            <a:r>
              <a:rPr kumimoji="1" lang="zh-CN" altLang="en-US" dirty="0"/>
              <a:t>可解释推荐</a:t>
            </a:r>
          </a:p>
        </p:txBody>
      </p:sp>
      <p:sp>
        <p:nvSpPr>
          <p:cNvPr id="3" name="副标题 2">
            <a:extLst>
              <a:ext uri="{FF2B5EF4-FFF2-40B4-BE49-F238E27FC236}">
                <a16:creationId xmlns:a16="http://schemas.microsoft.com/office/drawing/2014/main" id="{88AFEEE9-F884-C345-8048-36758D24E999}"/>
              </a:ext>
            </a:extLst>
          </p:cNvPr>
          <p:cNvSpPr>
            <a:spLocks noGrp="1"/>
          </p:cNvSpPr>
          <p:nvPr>
            <p:ph type="subTitle" idx="1"/>
          </p:nvPr>
        </p:nvSpPr>
        <p:spPr/>
        <p:txBody>
          <a:bodyPr/>
          <a:lstStyle/>
          <a:p>
            <a:r>
              <a:rPr kumimoji="1" lang="zh-CN" altLang="en-US" dirty="0" smtClean="0"/>
              <a:t>第</a:t>
            </a:r>
            <a:r>
              <a:rPr kumimoji="1" lang="en-US" altLang="zh-CN" dirty="0" smtClean="0"/>
              <a:t>5</a:t>
            </a:r>
            <a:r>
              <a:rPr kumimoji="1" lang="zh-CN" altLang="en-US" dirty="0" smtClean="0"/>
              <a:t>周工作汇报</a:t>
            </a:r>
            <a:endParaRPr kumimoji="1" lang="en-US" altLang="zh-CN" dirty="0" smtClean="0"/>
          </a:p>
          <a:p>
            <a:r>
              <a:rPr kumimoji="1" lang="zh-CN" altLang="en-US" dirty="0" smtClean="0"/>
              <a:t>林灵婷</a:t>
            </a:r>
            <a:endParaRPr kumimoji="1" lang="en-US" altLang="zh-CN" dirty="0"/>
          </a:p>
        </p:txBody>
      </p:sp>
    </p:spTree>
    <p:extLst>
      <p:ext uri="{BB962C8B-B14F-4D97-AF65-F5344CB8AC3E}">
        <p14:creationId xmlns:p14="http://schemas.microsoft.com/office/powerpoint/2010/main" val="61759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786782620"/>
              </p:ext>
            </p:extLst>
          </p:nvPr>
        </p:nvGraphicFramePr>
        <p:xfrm>
          <a:off x="1026091" y="1690688"/>
          <a:ext cx="10327708" cy="4133850"/>
        </p:xfrm>
        <a:graphic>
          <a:graphicData uri="http://schemas.openxmlformats.org/drawingml/2006/table">
            <a:tbl>
              <a:tblPr firstRow="1" bandRow="1">
                <a:tableStyleId>{21E4AEA4-8DFA-4A89-87EB-49C32662AFE0}</a:tableStyleId>
              </a:tblPr>
              <a:tblGrid>
                <a:gridCol w="1090808">
                  <a:extLst>
                    <a:ext uri="{9D8B030D-6E8A-4147-A177-3AD203B41FA5}">
                      <a16:colId xmlns:a16="http://schemas.microsoft.com/office/drawing/2014/main" val="1938723961"/>
                    </a:ext>
                  </a:extLst>
                </a:gridCol>
                <a:gridCol w="2146926">
                  <a:extLst>
                    <a:ext uri="{9D8B030D-6E8A-4147-A177-3AD203B41FA5}">
                      <a16:colId xmlns:a16="http://schemas.microsoft.com/office/drawing/2014/main" val="3442285248"/>
                    </a:ext>
                  </a:extLst>
                </a:gridCol>
                <a:gridCol w="3544987">
                  <a:extLst>
                    <a:ext uri="{9D8B030D-6E8A-4147-A177-3AD203B41FA5}">
                      <a16:colId xmlns:a16="http://schemas.microsoft.com/office/drawing/2014/main" val="454800058"/>
                    </a:ext>
                  </a:extLst>
                </a:gridCol>
                <a:gridCol w="3544987">
                  <a:extLst>
                    <a:ext uri="{9D8B030D-6E8A-4147-A177-3AD203B41FA5}">
                      <a16:colId xmlns:a16="http://schemas.microsoft.com/office/drawing/2014/main" val="126394915"/>
                    </a:ext>
                  </a:extLst>
                </a:gridCol>
              </a:tblGrid>
              <a:tr h="370840">
                <a:tc>
                  <a:txBody>
                    <a:bodyPr/>
                    <a:lstStyle/>
                    <a:p>
                      <a:pPr algn="l"/>
                      <a:r>
                        <a:rPr lang="zh-CN" altLang="en-US" dirty="0" smtClean="0"/>
                        <a:t>数据集</a:t>
                      </a:r>
                      <a:endParaRPr lang="zh-CN" altLang="en-US" dirty="0"/>
                    </a:p>
                  </a:txBody>
                  <a:tcPr/>
                </a:tc>
                <a:tc>
                  <a:txBody>
                    <a:bodyPr/>
                    <a:lstStyle/>
                    <a:p>
                      <a:pPr algn="l"/>
                      <a:r>
                        <a:rPr lang="en-US" altLang="zh-CN" dirty="0" smtClean="0"/>
                        <a:t>Input </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Output </a:t>
                      </a:r>
                      <a:r>
                        <a:rPr lang="en-US" altLang="zh-CN" dirty="0" smtClean="0"/>
                        <a:t>1</a:t>
                      </a:r>
                      <a:r>
                        <a:rPr lang="zh-CN" altLang="en-US" dirty="0" smtClean="0"/>
                        <a:t>（</a:t>
                      </a:r>
                      <a:r>
                        <a:rPr lang="en-US" altLang="zh-CN" dirty="0" smtClean="0"/>
                        <a:t>epoch=200</a:t>
                      </a:r>
                      <a:r>
                        <a:rPr lang="zh-CN" altLang="en-US" dirty="0" smtClean="0"/>
                        <a:t>）</a:t>
                      </a:r>
                      <a:endParaRPr lang="en-US" altLang="zh-CN" dirty="0" smtClean="0"/>
                    </a:p>
                    <a:p>
                      <a:pPr algn="l"/>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Output 2</a:t>
                      </a:r>
                      <a:r>
                        <a:rPr lang="zh-CN" altLang="en-US" dirty="0" smtClean="0"/>
                        <a:t>（</a:t>
                      </a:r>
                      <a:r>
                        <a:rPr lang="en-US" altLang="zh-CN" dirty="0" smtClean="0"/>
                        <a:t>epoch=200</a:t>
                      </a:r>
                      <a:r>
                        <a:rPr lang="zh-CN" altLang="en-US" dirty="0" smtClean="0"/>
                        <a:t>）</a:t>
                      </a:r>
                      <a:endParaRPr lang="en-US" altLang="zh-CN" dirty="0" smtClean="0"/>
                    </a:p>
                    <a:p>
                      <a:pPr algn="l"/>
                      <a:endParaRPr lang="zh-CN" altLang="en-US" dirty="0"/>
                    </a:p>
                  </a:txBody>
                  <a:tcPr/>
                </a:tc>
                <a:extLst>
                  <a:ext uri="{0D108BD9-81ED-4DB2-BD59-A6C34878D82A}">
                    <a16:rowId xmlns:a16="http://schemas.microsoft.com/office/drawing/2014/main" val="3825917389"/>
                  </a:ext>
                </a:extLst>
              </a:tr>
              <a:tr h="370840">
                <a:tc rowSpan="5">
                  <a:txBody>
                    <a:bodyPr/>
                    <a:lstStyle/>
                    <a:p>
                      <a:pPr algn="ctr"/>
                      <a:endParaRPr lang="en-US" altLang="zh-CN" sz="1400" dirty="0" smtClean="0">
                        <a:latin typeface="+mn-ea"/>
                        <a:ea typeface="+mn-ea"/>
                      </a:endParaRPr>
                    </a:p>
                    <a:p>
                      <a:pPr algn="ctr"/>
                      <a:endParaRPr lang="en-US" altLang="zh-CN" sz="1400" dirty="0" smtClean="0">
                        <a:latin typeface="+mn-ea"/>
                        <a:ea typeface="+mn-ea"/>
                      </a:endParaRPr>
                    </a:p>
                    <a:p>
                      <a:pPr algn="ctr"/>
                      <a:endParaRPr lang="en-US" altLang="zh-CN" sz="1400" dirty="0" smtClean="0">
                        <a:latin typeface="+mn-ea"/>
                        <a:ea typeface="+mn-ea"/>
                      </a:endParaRPr>
                    </a:p>
                    <a:p>
                      <a:pPr algn="ctr"/>
                      <a:endParaRPr lang="en-US" altLang="zh-CN" sz="1400" dirty="0" smtClean="0">
                        <a:latin typeface="+mn-ea"/>
                        <a:ea typeface="+mn-ea"/>
                      </a:endParaRPr>
                    </a:p>
                    <a:p>
                      <a:pPr algn="ctr"/>
                      <a:endParaRPr lang="en-US" altLang="zh-CN" sz="1400" dirty="0" smtClean="0">
                        <a:latin typeface="+mn-ea"/>
                        <a:ea typeface="+mn-ea"/>
                      </a:endParaRPr>
                    </a:p>
                    <a:p>
                      <a:pPr algn="ctr"/>
                      <a:endParaRPr lang="en-US" altLang="zh-CN" sz="1400" dirty="0" smtClean="0">
                        <a:latin typeface="+mn-ea"/>
                        <a:ea typeface="+mn-ea"/>
                      </a:endParaRPr>
                    </a:p>
                    <a:p>
                      <a:pPr algn="ctr"/>
                      <a:r>
                        <a:rPr lang="zh-CN" altLang="en-US" sz="1400" dirty="0" smtClean="0">
                          <a:latin typeface="+mn-ea"/>
                          <a:ea typeface="+mn-ea"/>
                        </a:rPr>
                        <a:t>清单</a:t>
                      </a:r>
                      <a:r>
                        <a:rPr lang="zh-CN" altLang="en-US" sz="1400" dirty="0" smtClean="0">
                          <a:latin typeface="+mn-ea"/>
                          <a:ea typeface="+mn-ea"/>
                        </a:rPr>
                        <a:t>数据</a:t>
                      </a:r>
                      <a:r>
                        <a:rPr lang="zh-CN" altLang="en-US" sz="1400" dirty="0" smtClean="0">
                          <a:latin typeface="+mn-ea"/>
                          <a:ea typeface="+mn-ea"/>
                        </a:rPr>
                        <a:t>（</a:t>
                      </a:r>
                      <a:r>
                        <a:rPr lang="en-US" altLang="zh-CN" sz="1400" dirty="0" smtClean="0">
                          <a:latin typeface="+mn-ea"/>
                          <a:ea typeface="+mn-ea"/>
                        </a:rPr>
                        <a:t>79130</a:t>
                      </a:r>
                      <a:r>
                        <a:rPr lang="zh-CN" altLang="en-US" sz="1400" dirty="0" smtClean="0">
                          <a:latin typeface="+mn-ea"/>
                          <a:ea typeface="+mn-ea"/>
                        </a:rPr>
                        <a:t>）</a:t>
                      </a:r>
                      <a:endParaRPr lang="zh-CN" altLang="en-US" sz="1400" dirty="0">
                        <a:latin typeface="+mn-ea"/>
                        <a:ea typeface="+mn-ea"/>
                      </a:endParaRPr>
                    </a:p>
                  </a:txBody>
                  <a:tcPr/>
                </a:tc>
                <a:tc>
                  <a:txBody>
                    <a:bodyPr/>
                    <a:lstStyle/>
                    <a:p>
                      <a:pPr algn="l" fontAlgn="ctr"/>
                      <a:r>
                        <a:rPr lang="zh-CN" altLang="en-US" sz="1400" b="0" i="0" u="none" strike="noStrike" dirty="0">
                          <a:solidFill>
                            <a:schemeClr val="tx1"/>
                          </a:solidFill>
                          <a:effectLst/>
                          <a:latin typeface="+mn-ea"/>
                          <a:ea typeface="+mn-ea"/>
                        </a:rPr>
                        <a:t>家居</a:t>
                      </a:r>
                      <a:r>
                        <a:rPr lang="en-US" altLang="zh-CN" sz="1400" b="0" i="0" u="none" strike="noStrike" dirty="0">
                          <a:solidFill>
                            <a:schemeClr val="tx1"/>
                          </a:solidFill>
                          <a:effectLst/>
                          <a:latin typeface="+mn-ea"/>
                          <a:ea typeface="+mn-ea"/>
                        </a:rPr>
                        <a:t>##</a:t>
                      </a:r>
                      <a:r>
                        <a:rPr lang="zh-CN" altLang="en-US" sz="1400" b="0" i="0" u="none" strike="noStrike" dirty="0" smtClean="0">
                          <a:solidFill>
                            <a:schemeClr val="tx1"/>
                          </a:solidFill>
                          <a:effectLst/>
                          <a:latin typeface="+mn-ea"/>
                          <a:ea typeface="+mn-ea"/>
                        </a:rPr>
                        <a:t>落地灯（</a:t>
                      </a:r>
                      <a:r>
                        <a:rPr lang="en-US" altLang="zh-CN" sz="1400" b="0" i="0" u="none" strike="noStrike" dirty="0" smtClean="0">
                          <a:solidFill>
                            <a:schemeClr val="tx1"/>
                          </a:solidFill>
                          <a:effectLst/>
                          <a:latin typeface="+mn-ea"/>
                          <a:ea typeface="+mn-ea"/>
                        </a:rPr>
                        <a:t>86/1328</a:t>
                      </a:r>
                      <a:r>
                        <a:rPr lang="zh-CN" altLang="en-US" sz="1400" b="0" i="0" u="none" strike="noStrike" dirty="0" smtClean="0">
                          <a:solidFill>
                            <a:schemeClr val="tx1"/>
                          </a:solidFill>
                          <a:effectLst/>
                          <a:latin typeface="+mn-ea"/>
                          <a:ea typeface="+mn-ea"/>
                        </a:rPr>
                        <a:t>）</a:t>
                      </a:r>
                      <a:endParaRPr lang="zh-CN" altLang="en-US" sz="1400" b="0" i="0" u="none" strike="noStrike" dirty="0">
                        <a:solidFill>
                          <a:schemeClr val="tx1"/>
                        </a:solidFill>
                        <a:effectLst/>
                        <a:latin typeface="+mn-ea"/>
                        <a:ea typeface="+mn-ea"/>
                      </a:endParaRPr>
                    </a:p>
                  </a:txBody>
                  <a:tcPr marL="9525" marR="9525" marT="9525" marB="0" anchor="ctr"/>
                </a:tc>
                <a:tc>
                  <a:txBody>
                    <a:bodyPr/>
                    <a:lstStyle/>
                    <a:p>
                      <a:pPr algn="l"/>
                      <a:r>
                        <a:rPr lang="zh-CN" altLang="en-US" sz="1400" dirty="0" smtClean="0">
                          <a:latin typeface="+mn-ea"/>
                          <a:ea typeface="+mn-ea"/>
                        </a:rPr>
                        <a:t>这 款 </a:t>
                      </a:r>
                      <a:r>
                        <a:rPr lang="zh-CN" altLang="en-US" sz="1400" dirty="0" smtClean="0">
                          <a:solidFill>
                            <a:srgbClr val="FF0000"/>
                          </a:solidFill>
                          <a:latin typeface="+mn-ea"/>
                          <a:ea typeface="+mn-ea"/>
                        </a:rPr>
                        <a:t>落地灯</a:t>
                      </a:r>
                      <a:r>
                        <a:rPr lang="zh-CN" altLang="en-US" sz="1400" dirty="0" smtClean="0">
                          <a:latin typeface="+mn-ea"/>
                          <a:ea typeface="+mn-ea"/>
                        </a:rPr>
                        <a:t> 的 设计 非常 的 特别 ， 设计师 巧妙 的 利用 了 灯杆 设计 ， 非常 的 人性化 ， 满足 不同 人 生活 的 需求 ， 设计 非常 的 流畅 可以 作为 </a:t>
                      </a:r>
                      <a:r>
                        <a:rPr lang="zh-CN" altLang="en-US" sz="1400" dirty="0" smtClean="0">
                          <a:solidFill>
                            <a:srgbClr val="FF0000"/>
                          </a:solidFill>
                          <a:latin typeface="+mn-ea"/>
                          <a:ea typeface="+mn-ea"/>
                        </a:rPr>
                        <a:t>家居</a:t>
                      </a:r>
                      <a:r>
                        <a:rPr lang="zh-CN" altLang="en-US" sz="1400" dirty="0" smtClean="0">
                          <a:latin typeface="+mn-ea"/>
                          <a:ea typeface="+mn-ea"/>
                        </a:rPr>
                        <a:t> 使用 。</a:t>
                      </a:r>
                      <a:endParaRPr lang="zh-CN" altLang="en-US" sz="1400" dirty="0">
                        <a:latin typeface="+mn-ea"/>
                        <a:ea typeface="+mn-ea"/>
                      </a:endParaRPr>
                    </a:p>
                  </a:txBody>
                  <a:tcPr/>
                </a:tc>
                <a:tc>
                  <a:txBody>
                    <a:bodyPr/>
                    <a:lstStyle/>
                    <a:p>
                      <a:pPr marL="0" algn="l" defTabSz="914400" rtl="0" eaLnBrk="1" fontAlgn="ctr" latinLnBrk="0" hangingPunct="1"/>
                      <a:r>
                        <a:rPr lang="zh-CN" altLang="en-US" sz="1400" b="0" i="0" u="none" strike="noStrike" kern="1200" dirty="0">
                          <a:solidFill>
                            <a:schemeClr val="tx1"/>
                          </a:solidFill>
                          <a:effectLst/>
                          <a:latin typeface="+mn-ea"/>
                          <a:ea typeface="+mn-ea"/>
                          <a:cs typeface="+mn-cs"/>
                        </a:rPr>
                        <a:t>即 是 落地灯 ， 又 是 家居装饰 。</a:t>
                      </a:r>
                    </a:p>
                  </a:txBody>
                  <a:tcPr marL="9525" marR="9525" marT="9525" marB="0" anchor="ctr"/>
                </a:tc>
                <a:extLst>
                  <a:ext uri="{0D108BD9-81ED-4DB2-BD59-A6C34878D82A}">
                    <a16:rowId xmlns:a16="http://schemas.microsoft.com/office/drawing/2014/main" val="1637562171"/>
                  </a:ext>
                </a:extLst>
              </a:tr>
              <a:tr h="370840">
                <a:tc vMerge="1">
                  <a:txBody>
                    <a:bodyPr/>
                    <a:lstStyle/>
                    <a:p>
                      <a:pPr algn="l"/>
                      <a:endParaRPr lang="zh-CN" altLang="en-US" sz="1400" dirty="0">
                        <a:latin typeface="+mn-ea"/>
                        <a:ea typeface="+mn-ea"/>
                      </a:endParaRPr>
                    </a:p>
                  </a:txBody>
                  <a:tcPr/>
                </a:tc>
                <a:tc>
                  <a:txBody>
                    <a:bodyPr/>
                    <a:lstStyle/>
                    <a:p>
                      <a:pPr algn="l" fontAlgn="ctr"/>
                      <a:r>
                        <a:rPr lang="zh-CN" altLang="en-US" sz="1400" b="0" i="0" u="none" strike="noStrike" dirty="0">
                          <a:solidFill>
                            <a:schemeClr val="tx1"/>
                          </a:solidFill>
                          <a:effectLst/>
                          <a:latin typeface="+mn-ea"/>
                          <a:ea typeface="+mn-ea"/>
                        </a:rPr>
                        <a:t>家居</a:t>
                      </a:r>
                      <a:r>
                        <a:rPr lang="en-US" altLang="zh-CN" sz="1400" b="0" i="0" u="none" strike="noStrike" dirty="0">
                          <a:solidFill>
                            <a:schemeClr val="tx1"/>
                          </a:solidFill>
                          <a:effectLst/>
                          <a:latin typeface="+mn-ea"/>
                          <a:ea typeface="+mn-ea"/>
                        </a:rPr>
                        <a:t>##</a:t>
                      </a:r>
                      <a:r>
                        <a:rPr lang="zh-CN" altLang="en-US" sz="1400" b="0" i="0" u="none" strike="noStrike" dirty="0">
                          <a:solidFill>
                            <a:schemeClr val="tx1"/>
                          </a:solidFill>
                          <a:effectLst/>
                          <a:latin typeface="+mn-ea"/>
                          <a:ea typeface="+mn-ea"/>
                        </a:rPr>
                        <a:t>坐垫</a:t>
                      </a:r>
                      <a:r>
                        <a:rPr lang="en-US" altLang="zh-CN" sz="1400" b="0" i="0" u="none" strike="noStrike" dirty="0">
                          <a:solidFill>
                            <a:schemeClr val="tx1"/>
                          </a:solidFill>
                          <a:effectLst/>
                          <a:latin typeface="+mn-ea"/>
                          <a:ea typeface="+mn-ea"/>
                        </a:rPr>
                        <a:t>##</a:t>
                      </a:r>
                      <a:r>
                        <a:rPr lang="zh-CN" altLang="en-US" sz="1400" b="0" i="0" u="none" strike="noStrike" dirty="0" smtClean="0">
                          <a:solidFill>
                            <a:schemeClr val="tx1"/>
                          </a:solidFill>
                          <a:effectLst/>
                          <a:latin typeface="+mn-ea"/>
                          <a:ea typeface="+mn-ea"/>
                        </a:rPr>
                        <a:t>沙发（</a:t>
                      </a:r>
                      <a:r>
                        <a:rPr lang="en-US" altLang="zh-CN" sz="1400" b="0" i="0" u="none" strike="noStrike" dirty="0" smtClean="0">
                          <a:solidFill>
                            <a:schemeClr val="tx1"/>
                          </a:solidFill>
                          <a:effectLst/>
                          <a:latin typeface="+mn-ea"/>
                          <a:ea typeface="+mn-ea"/>
                        </a:rPr>
                        <a:t>234/3655</a:t>
                      </a:r>
                      <a:r>
                        <a:rPr lang="zh-CN" altLang="en-US" sz="1400" b="0" i="0" u="none" strike="noStrike" dirty="0" smtClean="0">
                          <a:solidFill>
                            <a:schemeClr val="tx1"/>
                          </a:solidFill>
                          <a:effectLst/>
                          <a:latin typeface="+mn-ea"/>
                          <a:ea typeface="+mn-ea"/>
                        </a:rPr>
                        <a:t>）</a:t>
                      </a:r>
                      <a:endParaRPr lang="zh-CN" altLang="en-US" sz="1400" b="0" i="0" u="none" strike="noStrike" dirty="0">
                        <a:solidFill>
                          <a:schemeClr val="tx1"/>
                        </a:solidFill>
                        <a:effectLst/>
                        <a:latin typeface="+mn-ea"/>
                        <a:ea typeface="+mn-ea"/>
                      </a:endParaRPr>
                    </a:p>
                  </a:txBody>
                  <a:tcPr marL="9525" marR="9525" marT="9525" marB="0" anchor="ctr"/>
                </a:tc>
                <a:tc>
                  <a:txBody>
                    <a:bodyPr/>
                    <a:lstStyle/>
                    <a:p>
                      <a:pPr algn="l"/>
                      <a:r>
                        <a:rPr lang="zh-CN" altLang="en-US" sz="1400" dirty="0" smtClean="0">
                          <a:latin typeface="+mn-ea"/>
                          <a:ea typeface="+mn-ea"/>
                        </a:rPr>
                        <a:t>一款 美式 单人 布艺</a:t>
                      </a:r>
                      <a:r>
                        <a:rPr lang="zh-CN" altLang="en-US" sz="1400" dirty="0" smtClean="0">
                          <a:solidFill>
                            <a:srgbClr val="FF0000"/>
                          </a:solidFill>
                          <a:latin typeface="+mn-ea"/>
                          <a:ea typeface="+mn-ea"/>
                        </a:rPr>
                        <a:t>沙发</a:t>
                      </a:r>
                      <a:r>
                        <a:rPr lang="zh-CN" altLang="en-US" sz="1400" dirty="0" smtClean="0">
                          <a:latin typeface="+mn-ea"/>
                          <a:ea typeface="+mn-ea"/>
                        </a:rPr>
                        <a:t> ， 接触面 采用 质朴 的 亚麻布 艺 ， 触感 柔软 ， 宽大 的 靠背 扶手 ， 圆润 饱满 ， 厚实 的 </a:t>
                      </a:r>
                      <a:r>
                        <a:rPr lang="zh-CN" altLang="en-US" sz="1400" dirty="0" smtClean="0">
                          <a:solidFill>
                            <a:srgbClr val="FF0000"/>
                          </a:solidFill>
                          <a:latin typeface="+mn-ea"/>
                          <a:ea typeface="+mn-ea"/>
                        </a:rPr>
                        <a:t>坐垫</a:t>
                      </a:r>
                      <a:r>
                        <a:rPr lang="zh-CN" altLang="en-US" sz="1400" dirty="0" smtClean="0">
                          <a:latin typeface="+mn-ea"/>
                          <a:ea typeface="+mn-ea"/>
                        </a:rPr>
                        <a:t> ， 坐感 舒适 ， 其 整体 设计 简洁 ， 适合 </a:t>
                      </a:r>
                      <a:r>
                        <a:rPr lang="zh-CN" altLang="en-US" sz="1400" dirty="0" smtClean="0">
                          <a:solidFill>
                            <a:srgbClr val="FF0000"/>
                          </a:solidFill>
                          <a:latin typeface="+mn-ea"/>
                          <a:ea typeface="+mn-ea"/>
                        </a:rPr>
                        <a:t>小户型 </a:t>
                      </a:r>
                      <a:endParaRPr lang="zh-CN" altLang="en-US" sz="1400" dirty="0">
                        <a:solidFill>
                          <a:srgbClr val="FF0000"/>
                        </a:solidFill>
                        <a:latin typeface="+mn-ea"/>
                        <a:ea typeface="+mn-ea"/>
                      </a:endParaRPr>
                    </a:p>
                  </a:txBody>
                  <a:tcPr/>
                </a:tc>
                <a:tc>
                  <a:txBody>
                    <a:bodyPr/>
                    <a:lstStyle/>
                    <a:p>
                      <a:pPr marL="0" algn="l" defTabSz="914400" rtl="0" eaLnBrk="1" fontAlgn="ctr" latinLnBrk="0" hangingPunct="1"/>
                      <a:r>
                        <a:rPr lang="zh-CN" altLang="en-US" sz="1400" b="0" i="0" u="none" strike="noStrike" kern="1200" dirty="0">
                          <a:solidFill>
                            <a:schemeClr val="tx1"/>
                          </a:solidFill>
                          <a:effectLst/>
                          <a:latin typeface="+mn-ea"/>
                          <a:ea typeface="+mn-ea"/>
                          <a:cs typeface="+mn-cs"/>
                        </a:rPr>
                        <a:t>真皮沙发 ， 家居生活 更 沙发 。</a:t>
                      </a:r>
                    </a:p>
                  </a:txBody>
                  <a:tcPr marL="9525" marR="9525" marT="9525" marB="0" anchor="ctr"/>
                </a:tc>
                <a:extLst>
                  <a:ext uri="{0D108BD9-81ED-4DB2-BD59-A6C34878D82A}">
                    <a16:rowId xmlns:a16="http://schemas.microsoft.com/office/drawing/2014/main" val="964949278"/>
                  </a:ext>
                </a:extLst>
              </a:tr>
              <a:tr h="370840">
                <a:tc vMerge="1">
                  <a:txBody>
                    <a:bodyPr/>
                    <a:lstStyle/>
                    <a:p>
                      <a:pPr algn="l"/>
                      <a:endParaRPr lang="zh-CN" altLang="en-US" sz="1400" dirty="0">
                        <a:latin typeface="+mn-ea"/>
                        <a:ea typeface="+mn-ea"/>
                      </a:endParaRPr>
                    </a:p>
                  </a:txBody>
                  <a:tcPr/>
                </a:tc>
                <a:tc>
                  <a:txBody>
                    <a:bodyPr/>
                    <a:lstStyle/>
                    <a:p>
                      <a:pPr algn="l" fontAlgn="ctr"/>
                      <a:r>
                        <a:rPr lang="zh-CN" altLang="en-US" sz="1400" b="0" i="0" u="none" strike="noStrike" dirty="0">
                          <a:solidFill>
                            <a:schemeClr val="tx1"/>
                          </a:solidFill>
                          <a:effectLst/>
                          <a:latin typeface="+mn-ea"/>
                          <a:ea typeface="+mn-ea"/>
                        </a:rPr>
                        <a:t>家居</a:t>
                      </a:r>
                      <a:r>
                        <a:rPr lang="en-US" altLang="zh-CN" sz="1400" b="0" i="0" u="none" strike="noStrike" dirty="0">
                          <a:solidFill>
                            <a:schemeClr val="tx1"/>
                          </a:solidFill>
                          <a:effectLst/>
                          <a:latin typeface="+mn-ea"/>
                          <a:ea typeface="+mn-ea"/>
                        </a:rPr>
                        <a:t>##</a:t>
                      </a:r>
                      <a:r>
                        <a:rPr lang="zh-CN" altLang="en-US" sz="1400" b="0" i="0" u="none" strike="noStrike" dirty="0" smtClean="0">
                          <a:solidFill>
                            <a:schemeClr val="tx1"/>
                          </a:solidFill>
                          <a:effectLst/>
                          <a:latin typeface="+mn-ea"/>
                          <a:ea typeface="+mn-ea"/>
                        </a:rPr>
                        <a:t>闹钟（</a:t>
                      </a:r>
                      <a:r>
                        <a:rPr lang="en-US" altLang="zh-CN" sz="1400" b="0" i="0" u="none" strike="noStrike" dirty="0" smtClean="0">
                          <a:solidFill>
                            <a:schemeClr val="tx1"/>
                          </a:solidFill>
                          <a:effectLst/>
                          <a:latin typeface="+mn-ea"/>
                          <a:ea typeface="+mn-ea"/>
                        </a:rPr>
                        <a:t>36/2364</a:t>
                      </a:r>
                      <a:r>
                        <a:rPr lang="zh-CN" altLang="en-US" sz="1400" b="0" i="0" u="none" strike="noStrike" dirty="0" smtClean="0">
                          <a:solidFill>
                            <a:schemeClr val="tx1"/>
                          </a:solidFill>
                          <a:effectLst/>
                          <a:latin typeface="+mn-ea"/>
                          <a:ea typeface="+mn-ea"/>
                        </a:rPr>
                        <a:t>）</a:t>
                      </a:r>
                      <a:endParaRPr lang="zh-CN" altLang="en-US" sz="1400" b="0" i="0" u="none" strike="noStrike" dirty="0">
                        <a:solidFill>
                          <a:schemeClr val="tx1"/>
                        </a:solidFill>
                        <a:effectLst/>
                        <a:latin typeface="+mn-ea"/>
                        <a:ea typeface="+mn-ea"/>
                      </a:endParaRPr>
                    </a:p>
                  </a:txBody>
                  <a:tcPr marL="9525" marR="9525" marT="9525" marB="0" anchor="ctr"/>
                </a:tc>
                <a:tc>
                  <a:txBody>
                    <a:bodyPr/>
                    <a:lstStyle/>
                    <a:p>
                      <a:pPr algn="l"/>
                      <a:r>
                        <a:rPr lang="zh-CN" altLang="en-US" sz="1400" dirty="0" smtClean="0">
                          <a:latin typeface="+mn-ea"/>
                          <a:ea typeface="+mn-ea"/>
                        </a:rPr>
                        <a:t>复古 的 </a:t>
                      </a:r>
                      <a:r>
                        <a:rPr lang="zh-CN" altLang="en-US" sz="1400" dirty="0" smtClean="0">
                          <a:solidFill>
                            <a:srgbClr val="FF0000"/>
                          </a:solidFill>
                          <a:latin typeface="+mn-ea"/>
                          <a:ea typeface="+mn-ea"/>
                        </a:rPr>
                        <a:t>家居 闹钟 </a:t>
                      </a:r>
                      <a:r>
                        <a:rPr lang="zh-CN" altLang="en-US" sz="1400" dirty="0" smtClean="0">
                          <a:latin typeface="+mn-ea"/>
                          <a:ea typeface="+mn-ea"/>
                        </a:rPr>
                        <a:t>， 轻奢 让 你 看 一眼 就 爱 上 。</a:t>
                      </a:r>
                      <a:endParaRPr lang="zh-CN" altLang="en-US" sz="1400" dirty="0">
                        <a:latin typeface="+mn-ea"/>
                        <a:ea typeface="+mn-ea"/>
                      </a:endParaRPr>
                    </a:p>
                  </a:txBody>
                  <a:tcPr/>
                </a:tc>
                <a:tc>
                  <a:txBody>
                    <a:bodyPr/>
                    <a:lstStyle/>
                    <a:p>
                      <a:pPr marL="0" algn="l" defTabSz="914400" rtl="0" eaLnBrk="1" fontAlgn="ctr" latinLnBrk="0" hangingPunct="1"/>
                      <a:r>
                        <a:rPr lang="zh-CN" altLang="en-US" sz="1400" b="0" i="0" u="none" strike="noStrike" kern="1200" dirty="0">
                          <a:solidFill>
                            <a:schemeClr val="tx1"/>
                          </a:solidFill>
                          <a:effectLst/>
                          <a:latin typeface="+mn-ea"/>
                          <a:ea typeface="+mn-ea"/>
                          <a:cs typeface="+mn-cs"/>
                        </a:rPr>
                        <a:t>时尚 闹钟 ， 卧室 这 钟</a:t>
                      </a:r>
                    </a:p>
                  </a:txBody>
                  <a:tcPr marL="9525" marR="9525" marT="9525" marB="0" anchor="ctr"/>
                </a:tc>
                <a:extLst>
                  <a:ext uri="{0D108BD9-81ED-4DB2-BD59-A6C34878D82A}">
                    <a16:rowId xmlns:a16="http://schemas.microsoft.com/office/drawing/2014/main" val="434228832"/>
                  </a:ext>
                </a:extLst>
              </a:tr>
              <a:tr h="370840">
                <a:tc vMerge="1">
                  <a:txBody>
                    <a:bodyPr/>
                    <a:lstStyle/>
                    <a:p>
                      <a:pPr algn="l"/>
                      <a:endParaRPr lang="zh-CN" altLang="en-US" sz="1400" dirty="0">
                        <a:latin typeface="+mn-ea"/>
                        <a:ea typeface="+mn-ea"/>
                      </a:endParaRPr>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chemeClr val="tx1"/>
                          </a:solidFill>
                          <a:effectLst/>
                          <a:latin typeface="+mn-ea"/>
                          <a:ea typeface="+mn-ea"/>
                        </a:rPr>
                        <a:t>家居</a:t>
                      </a:r>
                      <a:r>
                        <a:rPr lang="en-US" altLang="zh-CN" sz="1400" b="0" i="0" u="none" strike="noStrike" dirty="0" smtClean="0">
                          <a:solidFill>
                            <a:schemeClr val="tx1"/>
                          </a:solidFill>
                          <a:effectLst/>
                          <a:latin typeface="+mn-ea"/>
                          <a:ea typeface="+mn-ea"/>
                        </a:rPr>
                        <a:t>##</a:t>
                      </a:r>
                      <a:r>
                        <a:rPr lang="zh-CN" altLang="en-US" sz="1400" b="0" i="0" u="none" strike="noStrike" dirty="0" smtClean="0">
                          <a:solidFill>
                            <a:schemeClr val="tx1"/>
                          </a:solidFill>
                          <a:effectLst/>
                          <a:latin typeface="+mn-ea"/>
                          <a:ea typeface="+mn-ea"/>
                        </a:rPr>
                        <a:t>鱼缸（</a:t>
                      </a:r>
                      <a:r>
                        <a:rPr lang="en-US" altLang="zh-CN" sz="1400" b="0" i="0" u="none" strike="noStrike" dirty="0" smtClean="0">
                          <a:solidFill>
                            <a:schemeClr val="tx1"/>
                          </a:solidFill>
                          <a:effectLst/>
                          <a:latin typeface="+mn-ea"/>
                          <a:ea typeface="+mn-ea"/>
                        </a:rPr>
                        <a:t>41/542</a:t>
                      </a:r>
                      <a:r>
                        <a:rPr lang="zh-CN" altLang="en-US" sz="1400" b="0" i="0" u="none" strike="noStrike" dirty="0" smtClean="0">
                          <a:solidFill>
                            <a:schemeClr val="tx1"/>
                          </a:solidFill>
                          <a:effectLst/>
                          <a:latin typeface="+mn-ea"/>
                          <a:ea typeface="+mn-ea"/>
                        </a:rPr>
                        <a:t>）</a:t>
                      </a:r>
                    </a:p>
                  </a:txBody>
                  <a:tcPr marL="9525" marR="9525" marT="9525" marB="0" anchor="ctr"/>
                </a:tc>
                <a:tc>
                  <a:txBody>
                    <a:bodyPr/>
                    <a:lstStyle/>
                    <a:p>
                      <a:pPr marL="0" algn="l" defTabSz="914400" rtl="0" eaLnBrk="1" fontAlgn="ctr" latinLnBrk="0" hangingPunct="1"/>
                      <a:r>
                        <a:rPr lang="zh-CN" altLang="en-US" sz="1400" b="0" i="0" u="none" strike="noStrike" kern="1200" dirty="0">
                          <a:solidFill>
                            <a:schemeClr val="tx1"/>
                          </a:solidFill>
                          <a:effectLst/>
                          <a:latin typeface="+mn-ea"/>
                          <a:ea typeface="+mn-ea"/>
                          <a:cs typeface="+mn-cs"/>
                        </a:rPr>
                        <a:t>创意 </a:t>
                      </a:r>
                      <a:r>
                        <a:rPr lang="zh-CN" altLang="en-US" sz="1400" b="0" i="0" u="none" strike="noStrike" kern="1200" dirty="0">
                          <a:solidFill>
                            <a:srgbClr val="FF0000"/>
                          </a:solidFill>
                          <a:effectLst/>
                          <a:latin typeface="+mn-ea"/>
                          <a:ea typeface="+mn-ea"/>
                          <a:cs typeface="+mn-cs"/>
                        </a:rPr>
                        <a:t>鱼缸</a:t>
                      </a:r>
                      <a:r>
                        <a:rPr lang="zh-CN" altLang="en-US" sz="1400" b="0" i="0" u="none" strike="noStrike" kern="1200" dirty="0">
                          <a:solidFill>
                            <a:schemeClr val="tx1"/>
                          </a:solidFill>
                          <a:effectLst/>
                          <a:latin typeface="+mn-ea"/>
                          <a:ea typeface="+mn-ea"/>
                          <a:cs typeface="+mn-cs"/>
                        </a:rPr>
                        <a:t> 摆件 ， 鹿角 造型 设计 ， 底座 精美 ， </a:t>
                      </a:r>
                      <a:r>
                        <a:rPr lang="zh-CN" altLang="en-US" sz="1400" b="0" i="0" u="none" strike="noStrike" kern="1200" dirty="0">
                          <a:solidFill>
                            <a:srgbClr val="FF0000"/>
                          </a:solidFill>
                          <a:effectLst/>
                          <a:latin typeface="+mn-ea"/>
                          <a:ea typeface="+mn-ea"/>
                          <a:cs typeface="+mn-cs"/>
                        </a:rPr>
                        <a:t>家居</a:t>
                      </a:r>
                      <a:r>
                        <a:rPr lang="zh-CN" altLang="en-US" sz="1400" b="0" i="0" u="none" strike="noStrike" kern="1200" dirty="0">
                          <a:solidFill>
                            <a:schemeClr val="tx1"/>
                          </a:solidFill>
                          <a:effectLst/>
                          <a:latin typeface="+mn-ea"/>
                          <a:ea typeface="+mn-ea"/>
                          <a:cs typeface="+mn-cs"/>
                        </a:rPr>
                        <a:t> 客厅 创意</a:t>
                      </a:r>
                    </a:p>
                  </a:txBody>
                  <a:tcPr marL="9525" marR="9525" marT="9525" marB="0" anchor="ctr"/>
                </a:tc>
                <a:tc>
                  <a:txBody>
                    <a:bodyPr/>
                    <a:lstStyle/>
                    <a:p>
                      <a:pPr marL="0" algn="l" defTabSz="914400" rtl="0" eaLnBrk="1" fontAlgn="ctr" latinLnBrk="0" hangingPunct="1"/>
                      <a:r>
                        <a:rPr lang="zh-CN" altLang="en-US" sz="1400" b="0" i="0" u="none" strike="noStrike" kern="1200" dirty="0">
                          <a:solidFill>
                            <a:schemeClr val="tx1"/>
                          </a:solidFill>
                          <a:effectLst/>
                          <a:latin typeface="+mn-ea"/>
                          <a:ea typeface="+mn-ea"/>
                          <a:cs typeface="+mn-cs"/>
                        </a:rPr>
                        <a:t>家居饰品 ， 流水 鱼缸 ，</a:t>
                      </a:r>
                    </a:p>
                  </a:txBody>
                  <a:tcPr marL="9525" marR="9525" marT="9525" marB="0" anchor="ctr"/>
                </a:tc>
                <a:extLst>
                  <a:ext uri="{0D108BD9-81ED-4DB2-BD59-A6C34878D82A}">
                    <a16:rowId xmlns:a16="http://schemas.microsoft.com/office/drawing/2014/main" val="1158514456"/>
                  </a:ext>
                </a:extLst>
              </a:tr>
              <a:tr h="370840">
                <a:tc vMerge="1">
                  <a:txBody>
                    <a:bodyPr/>
                    <a:lstStyle/>
                    <a:p>
                      <a:pPr algn="l"/>
                      <a:endParaRPr lang="zh-CN" altLang="en-US" sz="1400" dirty="0">
                        <a:latin typeface="+mn-ea"/>
                        <a:ea typeface="+mn-ea"/>
                      </a:endParaRPr>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chemeClr val="tx1"/>
                          </a:solidFill>
                          <a:effectLst/>
                          <a:latin typeface="+mn-ea"/>
                          <a:ea typeface="+mn-ea"/>
                        </a:rPr>
                        <a:t>家居</a:t>
                      </a:r>
                      <a:r>
                        <a:rPr lang="en-US" altLang="zh-CN" sz="1400" b="0" i="0" u="none" strike="noStrike" dirty="0" smtClean="0">
                          <a:solidFill>
                            <a:schemeClr val="tx1"/>
                          </a:solidFill>
                          <a:effectLst/>
                          <a:latin typeface="+mn-ea"/>
                          <a:ea typeface="+mn-ea"/>
                        </a:rPr>
                        <a:t>##</a:t>
                      </a:r>
                      <a:r>
                        <a:rPr lang="zh-CN" altLang="en-US" sz="1400" b="0" i="0" u="none" strike="noStrike" dirty="0" smtClean="0">
                          <a:solidFill>
                            <a:schemeClr val="tx1"/>
                          </a:solidFill>
                          <a:effectLst/>
                          <a:latin typeface="+mn-ea"/>
                          <a:ea typeface="+mn-ea"/>
                        </a:rPr>
                        <a:t>饮水机（</a:t>
                      </a:r>
                      <a:r>
                        <a:rPr lang="en-US" altLang="zh-CN" sz="1400" b="0" i="0" u="none" strike="noStrike" dirty="0" smtClean="0">
                          <a:solidFill>
                            <a:schemeClr val="tx1"/>
                          </a:solidFill>
                          <a:effectLst/>
                          <a:latin typeface="+mn-ea"/>
                          <a:ea typeface="+mn-ea"/>
                        </a:rPr>
                        <a:t>1/17</a:t>
                      </a:r>
                      <a:r>
                        <a:rPr lang="zh-CN" altLang="en-US" sz="1400" b="0" i="0" u="none" strike="noStrike" dirty="0" smtClean="0">
                          <a:solidFill>
                            <a:schemeClr val="tx1"/>
                          </a:solidFill>
                          <a:effectLst/>
                          <a:latin typeface="+mn-ea"/>
                          <a:ea typeface="+mn-ea"/>
                        </a:rPr>
                        <a:t>）</a:t>
                      </a:r>
                    </a:p>
                  </a:txBody>
                  <a:tcPr marL="9525" marR="9525" marT="9525" marB="0" anchor="ctr"/>
                </a:tc>
                <a:tc>
                  <a:txBody>
                    <a:bodyPr/>
                    <a:lstStyle/>
                    <a:p>
                      <a:pPr marL="0" algn="l" defTabSz="914400" rtl="0" eaLnBrk="1" fontAlgn="ctr" latinLnBrk="0" hangingPunct="1"/>
                      <a:r>
                        <a:rPr lang="zh-CN" altLang="en-US" sz="1400" b="0" i="0" u="none" strike="noStrike" kern="1200" dirty="0">
                          <a:solidFill>
                            <a:srgbClr val="FF0000"/>
                          </a:solidFill>
                          <a:effectLst/>
                          <a:latin typeface="+mn-ea"/>
                          <a:ea typeface="+mn-ea"/>
                          <a:cs typeface="+mn-cs"/>
                        </a:rPr>
                        <a:t>家居</a:t>
                      </a:r>
                      <a:r>
                        <a:rPr lang="zh-CN" altLang="en-US" sz="1400" b="0" i="0" u="none" strike="noStrike" kern="1200" dirty="0">
                          <a:solidFill>
                            <a:schemeClr val="tx1"/>
                          </a:solidFill>
                          <a:effectLst/>
                          <a:latin typeface="+mn-ea"/>
                          <a:ea typeface="+mn-ea"/>
                          <a:cs typeface="+mn-cs"/>
                        </a:rPr>
                        <a:t> 办公 ， 放 </a:t>
                      </a:r>
                      <a:r>
                        <a:rPr lang="zh-CN" altLang="en-US" sz="1400" b="0" i="0" u="none" strike="noStrike" kern="1200" dirty="0">
                          <a:solidFill>
                            <a:srgbClr val="FF0000"/>
                          </a:solidFill>
                          <a:effectLst/>
                          <a:latin typeface="+mn-ea"/>
                          <a:ea typeface="+mn-ea"/>
                          <a:cs typeface="+mn-cs"/>
                        </a:rPr>
                        <a:t>饮水机</a:t>
                      </a:r>
                      <a:r>
                        <a:rPr lang="zh-CN" altLang="en-US" sz="1400" b="0" i="0" u="none" strike="noStrike" kern="1200" dirty="0">
                          <a:solidFill>
                            <a:schemeClr val="tx1"/>
                          </a:solidFill>
                          <a:effectLst/>
                          <a:latin typeface="+mn-ea"/>
                          <a:ea typeface="+mn-ea"/>
                          <a:cs typeface="+mn-cs"/>
                        </a:rPr>
                        <a:t> 都 是 给 你 舒适 的 生活 体验 。</a:t>
                      </a:r>
                    </a:p>
                  </a:txBody>
                  <a:tcPr marL="9525" marR="9525" marT="9525" marB="0" anchor="ctr"/>
                </a:tc>
                <a:tc>
                  <a:txBody>
                    <a:bodyPr/>
                    <a:lstStyle/>
                    <a:p>
                      <a:pPr marL="0" algn="l" defTabSz="914400" rtl="0" eaLnBrk="1" fontAlgn="ctr" latinLnBrk="0" hangingPunct="1"/>
                      <a:r>
                        <a:rPr lang="zh-CN" altLang="en-US" sz="1400" b="0" i="0" u="none" strike="noStrike" kern="1200" dirty="0">
                          <a:solidFill>
                            <a:schemeClr val="tx1"/>
                          </a:solidFill>
                          <a:effectLst/>
                          <a:latin typeface="+mn-ea"/>
                          <a:ea typeface="+mn-ea"/>
                          <a:cs typeface="+mn-cs"/>
                        </a:rPr>
                        <a:t>家居饰品 ， 家居饰品 ， 智能 无线 感</a:t>
                      </a:r>
                    </a:p>
                  </a:txBody>
                  <a:tcPr marL="9525" marR="9525" marT="9525" marB="0" anchor="ctr"/>
                </a:tc>
                <a:extLst>
                  <a:ext uri="{0D108BD9-81ED-4DB2-BD59-A6C34878D82A}">
                    <a16:rowId xmlns:a16="http://schemas.microsoft.com/office/drawing/2014/main" val="540201595"/>
                  </a:ext>
                </a:extLst>
              </a:tr>
            </a:tbl>
          </a:graphicData>
        </a:graphic>
      </p:graphicFrame>
      <p:sp>
        <p:nvSpPr>
          <p:cNvPr id="6" name="文本框 5"/>
          <p:cNvSpPr txBox="1"/>
          <p:nvPr/>
        </p:nvSpPr>
        <p:spPr>
          <a:xfrm>
            <a:off x="3424387" y="5934670"/>
            <a:ext cx="5343225" cy="923330"/>
          </a:xfrm>
          <a:prstGeom prst="rect">
            <a:avLst/>
          </a:prstGeom>
          <a:noFill/>
        </p:spPr>
        <p:txBody>
          <a:bodyPr wrap="square" rtlCol="0">
            <a:spAutoFit/>
          </a:bodyPr>
          <a:lstStyle/>
          <a:p>
            <a:r>
              <a:rPr lang="en-US" altLang="zh-CN" dirty="0" smtClean="0"/>
              <a:t>Output1</a:t>
            </a:r>
            <a:r>
              <a:rPr lang="zh-CN" altLang="en-US" dirty="0" smtClean="0"/>
              <a:t>：</a:t>
            </a:r>
            <a:r>
              <a:rPr lang="zh-CN" altLang="en-US" dirty="0" smtClean="0"/>
              <a:t>商品</a:t>
            </a:r>
            <a:r>
              <a:rPr lang="zh-CN" altLang="en-US" dirty="0"/>
              <a:t>名</a:t>
            </a:r>
            <a:r>
              <a:rPr lang="en-US" altLang="zh-CN" dirty="0"/>
              <a:t>+</a:t>
            </a:r>
            <a:r>
              <a:rPr lang="zh-CN" altLang="en-US" dirty="0"/>
              <a:t>关键词对应的</a:t>
            </a:r>
            <a:r>
              <a:rPr lang="en-US" altLang="zh-CN" dirty="0" err="1"/>
              <a:t>cpv</a:t>
            </a:r>
            <a:endParaRPr lang="zh-CN" altLang="en-US" dirty="0"/>
          </a:p>
          <a:p>
            <a:pPr lvl="0">
              <a:defRPr/>
            </a:pPr>
            <a:r>
              <a:rPr lang="en-US" altLang="zh-CN" dirty="0" smtClean="0"/>
              <a:t>Output2</a:t>
            </a:r>
            <a:r>
              <a:rPr lang="zh-CN" altLang="en-US" dirty="0" smtClean="0"/>
              <a:t>：</a:t>
            </a:r>
            <a:r>
              <a:rPr lang="zh-CN" altLang="en-US" dirty="0"/>
              <a:t>商品名</a:t>
            </a:r>
            <a:r>
              <a:rPr lang="en-US" altLang="zh-CN" dirty="0"/>
              <a:t>+</a:t>
            </a:r>
            <a:r>
              <a:rPr lang="zh-CN" altLang="en-US" dirty="0"/>
              <a:t>关键词对应的相似度最高的</a:t>
            </a:r>
            <a:r>
              <a:rPr lang="en-US" altLang="zh-CN" dirty="0" err="1"/>
              <a:t>cpv</a:t>
            </a:r>
            <a:endParaRPr lang="zh-CN" altLang="en-US" dirty="0"/>
          </a:p>
          <a:p>
            <a:endParaRPr lang="zh-CN" altLang="en-US" dirty="0"/>
          </a:p>
        </p:txBody>
      </p:sp>
    </p:spTree>
    <p:extLst>
      <p:ext uri="{BB962C8B-B14F-4D97-AF65-F5344CB8AC3E}">
        <p14:creationId xmlns:p14="http://schemas.microsoft.com/office/powerpoint/2010/main" val="565843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330716366"/>
              </p:ext>
            </p:extLst>
          </p:nvPr>
        </p:nvGraphicFramePr>
        <p:xfrm>
          <a:off x="1026091" y="1690688"/>
          <a:ext cx="10327708" cy="3893202"/>
        </p:xfrm>
        <a:graphic>
          <a:graphicData uri="http://schemas.openxmlformats.org/drawingml/2006/table">
            <a:tbl>
              <a:tblPr firstRow="1" bandRow="1">
                <a:tableStyleId>{21E4AEA4-8DFA-4A89-87EB-49C32662AFE0}</a:tableStyleId>
              </a:tblPr>
              <a:tblGrid>
                <a:gridCol w="1234971">
                  <a:extLst>
                    <a:ext uri="{9D8B030D-6E8A-4147-A177-3AD203B41FA5}">
                      <a16:colId xmlns:a16="http://schemas.microsoft.com/office/drawing/2014/main" val="1938723961"/>
                    </a:ext>
                  </a:extLst>
                </a:gridCol>
                <a:gridCol w="2002763">
                  <a:extLst>
                    <a:ext uri="{9D8B030D-6E8A-4147-A177-3AD203B41FA5}">
                      <a16:colId xmlns:a16="http://schemas.microsoft.com/office/drawing/2014/main" val="3442285248"/>
                    </a:ext>
                  </a:extLst>
                </a:gridCol>
                <a:gridCol w="3544987">
                  <a:extLst>
                    <a:ext uri="{9D8B030D-6E8A-4147-A177-3AD203B41FA5}">
                      <a16:colId xmlns:a16="http://schemas.microsoft.com/office/drawing/2014/main" val="454800058"/>
                    </a:ext>
                  </a:extLst>
                </a:gridCol>
                <a:gridCol w="3544987">
                  <a:extLst>
                    <a:ext uri="{9D8B030D-6E8A-4147-A177-3AD203B41FA5}">
                      <a16:colId xmlns:a16="http://schemas.microsoft.com/office/drawing/2014/main" val="126394915"/>
                    </a:ext>
                  </a:extLst>
                </a:gridCol>
              </a:tblGrid>
              <a:tr h="645177">
                <a:tc>
                  <a:txBody>
                    <a:bodyPr/>
                    <a:lstStyle/>
                    <a:p>
                      <a:pPr algn="l"/>
                      <a:r>
                        <a:rPr lang="zh-CN" altLang="en-US" dirty="0" smtClean="0"/>
                        <a:t>数据集</a:t>
                      </a:r>
                      <a:endParaRPr lang="zh-CN" altLang="en-US" dirty="0"/>
                    </a:p>
                  </a:txBody>
                  <a:tcPr/>
                </a:tc>
                <a:tc>
                  <a:txBody>
                    <a:bodyPr/>
                    <a:lstStyle/>
                    <a:p>
                      <a:pPr algn="l"/>
                      <a:r>
                        <a:rPr lang="en-US" altLang="zh-CN" dirty="0" smtClean="0"/>
                        <a:t>Input </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Output </a:t>
                      </a:r>
                      <a:r>
                        <a:rPr lang="en-US" altLang="zh-CN" dirty="0" smtClean="0"/>
                        <a:t>1</a:t>
                      </a:r>
                      <a:r>
                        <a:rPr lang="zh-CN" altLang="en-US" dirty="0" smtClean="0"/>
                        <a:t>（</a:t>
                      </a:r>
                      <a:r>
                        <a:rPr lang="en-US" altLang="zh-CN" dirty="0" smtClean="0"/>
                        <a:t>epoch=103</a:t>
                      </a:r>
                      <a:r>
                        <a:rPr lang="zh-CN" altLang="en-US" dirty="0" smtClean="0"/>
                        <a:t>）</a:t>
                      </a:r>
                      <a:endParaRPr lang="en-US" altLang="zh-CN" dirty="0" smtClean="0"/>
                    </a:p>
                    <a:p>
                      <a:pPr algn="l"/>
                      <a:endParaRPr lang="zh-CN" altLang="en-US" dirty="0"/>
                    </a:p>
                  </a:txBody>
                  <a:tcPr/>
                </a:tc>
                <a:tc>
                  <a:txBody>
                    <a:bodyPr/>
                    <a:lstStyle/>
                    <a:p>
                      <a:pPr algn="l"/>
                      <a:r>
                        <a:rPr lang="en-US" altLang="zh-CN" dirty="0" smtClean="0"/>
                        <a:t>Output 2</a:t>
                      </a:r>
                      <a:r>
                        <a:rPr lang="zh-CN" altLang="en-US" dirty="0" smtClean="0"/>
                        <a:t>（</a:t>
                      </a:r>
                      <a:r>
                        <a:rPr lang="en-US" altLang="zh-CN" dirty="0" smtClean="0"/>
                        <a:t>epoch=103</a:t>
                      </a:r>
                      <a:r>
                        <a:rPr lang="zh-CN" altLang="en-US" dirty="0" smtClean="0"/>
                        <a:t>）</a:t>
                      </a:r>
                      <a:endParaRPr lang="en-US" altLang="zh-CN" dirty="0" smtClean="0"/>
                    </a:p>
                    <a:p>
                      <a:pPr algn="l"/>
                      <a:endParaRPr lang="zh-CN" altLang="en-US" dirty="0"/>
                    </a:p>
                  </a:txBody>
                  <a:tcPr/>
                </a:tc>
                <a:extLst>
                  <a:ext uri="{0D108BD9-81ED-4DB2-BD59-A6C34878D82A}">
                    <a16:rowId xmlns:a16="http://schemas.microsoft.com/office/drawing/2014/main" val="3825917389"/>
                  </a:ext>
                </a:extLst>
              </a:tr>
              <a:tr h="370840">
                <a:tc rowSpan="5">
                  <a:txBody>
                    <a:bodyPr/>
                    <a:lstStyle/>
                    <a:p>
                      <a:pPr algn="ctr"/>
                      <a:endParaRPr lang="en-US" altLang="zh-CN" sz="1400" dirty="0" smtClean="0">
                        <a:latin typeface="+mn-ea"/>
                        <a:ea typeface="+mn-ea"/>
                      </a:endParaRPr>
                    </a:p>
                    <a:p>
                      <a:pPr algn="ctr"/>
                      <a:endParaRPr lang="en-US" altLang="zh-CN" sz="1400" dirty="0" smtClean="0">
                        <a:latin typeface="+mn-ea"/>
                        <a:ea typeface="+mn-ea"/>
                      </a:endParaRPr>
                    </a:p>
                    <a:p>
                      <a:pPr algn="ctr"/>
                      <a:endParaRPr lang="en-US" altLang="zh-CN" sz="1400" dirty="0" smtClean="0">
                        <a:latin typeface="+mn-ea"/>
                        <a:ea typeface="+mn-ea"/>
                      </a:endParaRPr>
                    </a:p>
                    <a:p>
                      <a:pPr algn="ctr"/>
                      <a:endParaRPr lang="en-US" altLang="zh-CN" sz="1400" dirty="0" smtClean="0"/>
                    </a:p>
                    <a:p>
                      <a:pPr algn="ctr"/>
                      <a:endParaRPr lang="en-US" altLang="zh-CN" sz="1400" dirty="0" smtClean="0"/>
                    </a:p>
                    <a:p>
                      <a:pPr algn="ctr"/>
                      <a:endParaRPr lang="en-US" altLang="zh-CN" sz="1400" dirty="0" smtClean="0"/>
                    </a:p>
                    <a:p>
                      <a:pPr algn="ctr"/>
                      <a:endParaRPr lang="en-US" altLang="zh-CN" sz="1400" dirty="0" smtClean="0"/>
                    </a:p>
                    <a:p>
                      <a:pPr algn="ctr"/>
                      <a:r>
                        <a:rPr lang="zh-CN" altLang="en-US" sz="1400" dirty="0" smtClean="0"/>
                        <a:t>清单</a:t>
                      </a:r>
                      <a:r>
                        <a:rPr lang="en-US" altLang="zh-CN" sz="1400" dirty="0" smtClean="0"/>
                        <a:t>+</a:t>
                      </a:r>
                      <a:r>
                        <a:rPr lang="zh-CN" altLang="en-US" sz="1400" dirty="0" smtClean="0"/>
                        <a:t>淘攻略（</a:t>
                      </a:r>
                      <a:r>
                        <a:rPr lang="en-US" altLang="zh-CN" sz="1400" dirty="0" smtClean="0"/>
                        <a:t>393673</a:t>
                      </a:r>
                      <a:r>
                        <a:rPr lang="zh-CN" altLang="en-US" sz="1400" dirty="0" smtClean="0"/>
                        <a:t>）</a:t>
                      </a:r>
                      <a:endParaRPr lang="zh-CN" altLang="en-US" sz="1400" dirty="0"/>
                    </a:p>
                  </a:txBody>
                  <a:tcPr/>
                </a:tc>
                <a:tc>
                  <a:txBody>
                    <a:bodyPr/>
                    <a:lstStyle/>
                    <a:p>
                      <a:pPr algn="l" fontAlgn="ctr"/>
                      <a:r>
                        <a:rPr lang="zh-CN" altLang="en-US" sz="1400" b="0" i="0" u="none" strike="noStrike" dirty="0">
                          <a:solidFill>
                            <a:schemeClr val="tx1"/>
                          </a:solidFill>
                          <a:effectLst/>
                          <a:latin typeface="+mn-ea"/>
                          <a:ea typeface="+mn-ea"/>
                        </a:rPr>
                        <a:t>家居</a:t>
                      </a:r>
                      <a:r>
                        <a:rPr lang="en-US" altLang="zh-CN" sz="1400" b="0" i="0" u="none" strike="noStrike" dirty="0">
                          <a:solidFill>
                            <a:schemeClr val="tx1"/>
                          </a:solidFill>
                          <a:effectLst/>
                          <a:latin typeface="+mn-ea"/>
                          <a:ea typeface="+mn-ea"/>
                        </a:rPr>
                        <a:t>##</a:t>
                      </a:r>
                      <a:r>
                        <a:rPr lang="zh-CN" altLang="en-US" sz="1400" b="0" i="0" u="none" strike="noStrike" dirty="0" smtClean="0">
                          <a:solidFill>
                            <a:schemeClr val="tx1"/>
                          </a:solidFill>
                          <a:effectLst/>
                          <a:latin typeface="+mn-ea"/>
                          <a:ea typeface="+mn-ea"/>
                        </a:rPr>
                        <a:t>落地灯（</a:t>
                      </a:r>
                      <a:r>
                        <a:rPr lang="en-US" altLang="zh-CN" sz="1400" b="0" i="0" u="none" strike="noStrike" dirty="0" smtClean="0">
                          <a:solidFill>
                            <a:schemeClr val="tx1"/>
                          </a:solidFill>
                          <a:effectLst/>
                          <a:latin typeface="+mn-ea"/>
                          <a:ea typeface="+mn-ea"/>
                        </a:rPr>
                        <a:t>444/6461</a:t>
                      </a:r>
                      <a:r>
                        <a:rPr lang="zh-CN" altLang="en-US" sz="1400" b="0" i="0" u="none" strike="noStrike" dirty="0" smtClean="0">
                          <a:solidFill>
                            <a:schemeClr val="tx1"/>
                          </a:solidFill>
                          <a:effectLst/>
                          <a:latin typeface="+mn-ea"/>
                          <a:ea typeface="+mn-ea"/>
                        </a:rPr>
                        <a:t>）</a:t>
                      </a:r>
                      <a:endParaRPr lang="zh-CN" altLang="en-US" sz="1400" b="0" i="0" u="none" strike="noStrike" dirty="0">
                        <a:solidFill>
                          <a:schemeClr val="tx1"/>
                        </a:solidFill>
                        <a:effectLst/>
                        <a:latin typeface="+mn-ea"/>
                        <a:ea typeface="+mn-ea"/>
                      </a:endParaRPr>
                    </a:p>
                  </a:txBody>
                  <a:tcPr marL="9525" marR="9525" marT="9525" marB="0" anchor="ctr"/>
                </a:tc>
                <a:tc>
                  <a:txBody>
                    <a:bodyPr/>
                    <a:lstStyle/>
                    <a:p>
                      <a:pPr algn="l" fontAlgn="ctr"/>
                      <a:r>
                        <a:rPr lang="zh-CN" altLang="en-US" sz="1400" b="0" i="0" u="none" strike="noStrike" kern="1200" dirty="0">
                          <a:solidFill>
                            <a:srgbClr val="FF0000"/>
                          </a:solidFill>
                          <a:effectLst/>
                          <a:latin typeface="+mn-ea"/>
                          <a:ea typeface="+mn-ea"/>
                          <a:cs typeface="+mn-cs"/>
                        </a:rPr>
                        <a:t>落地灯</a:t>
                      </a:r>
                      <a:r>
                        <a:rPr lang="zh-CN" altLang="en-US" sz="1400" b="0" i="0" u="none" strike="noStrike" kern="1200" dirty="0">
                          <a:solidFill>
                            <a:schemeClr val="tx1"/>
                          </a:solidFill>
                          <a:effectLst/>
                          <a:latin typeface="+mn-ea"/>
                          <a:ea typeface="+mn-ea"/>
                          <a:cs typeface="+mn-cs"/>
                        </a:rPr>
                        <a:t>在家居照明的选择上，最好是搭配落地灯的实用礼物，在</a:t>
                      </a:r>
                      <a:r>
                        <a:rPr lang="zh-CN" altLang="en-US" sz="1400" b="0" i="0" u="none" strike="noStrike" kern="1200" dirty="0">
                          <a:solidFill>
                            <a:srgbClr val="FF0000"/>
                          </a:solidFill>
                          <a:effectLst/>
                          <a:latin typeface="+mn-ea"/>
                          <a:ea typeface="+mn-ea"/>
                          <a:cs typeface="+mn-cs"/>
                        </a:rPr>
                        <a:t>家居</a:t>
                      </a:r>
                      <a:r>
                        <a:rPr lang="zh-CN" altLang="en-US" sz="1400" b="0" i="0" u="none" strike="noStrike" kern="1200" dirty="0">
                          <a:solidFill>
                            <a:schemeClr val="tx1"/>
                          </a:solidFill>
                          <a:effectLst/>
                          <a:latin typeface="+mn-ea"/>
                          <a:ea typeface="+mn-ea"/>
                          <a:cs typeface="+mn-cs"/>
                        </a:rPr>
                        <a:t>空间活动照明的同时，更能营造温馨舒适的环境，能为客厅营造出温馨的氛围。</a:t>
                      </a:r>
                    </a:p>
                  </a:txBody>
                  <a:tcPr marL="9525" marR="9525" marT="9525" marB="0" anchor="ctr"/>
                </a:tc>
                <a:tc>
                  <a:txBody>
                    <a:bodyPr/>
                    <a:lstStyle/>
                    <a:p>
                      <a:pPr marL="0" algn="l" defTabSz="914400" rtl="0" eaLnBrk="1" fontAlgn="ctr" latinLnBrk="0" hangingPunct="1"/>
                      <a:r>
                        <a:rPr lang="zh-CN" altLang="en-US" sz="1400" b="0" i="0" u="none" strike="noStrike" kern="1200" dirty="0">
                          <a:solidFill>
                            <a:srgbClr val="000000"/>
                          </a:solidFill>
                          <a:effectLst/>
                          <a:latin typeface="+mn-ea"/>
                          <a:ea typeface="+mn-ea"/>
                          <a:cs typeface="+mn-cs"/>
                        </a:rPr>
                        <a:t>有了落地灯，让家居生活更生机盎然</a:t>
                      </a:r>
                    </a:p>
                  </a:txBody>
                  <a:tcPr marL="9525" marR="9525" marT="9525" marB="0" anchor="ctr"/>
                </a:tc>
                <a:extLst>
                  <a:ext uri="{0D108BD9-81ED-4DB2-BD59-A6C34878D82A}">
                    <a16:rowId xmlns:a16="http://schemas.microsoft.com/office/drawing/2014/main" val="1637562171"/>
                  </a:ext>
                </a:extLst>
              </a:tr>
              <a:tr h="370840">
                <a:tc vMerge="1">
                  <a:txBody>
                    <a:bodyPr/>
                    <a:lstStyle/>
                    <a:p>
                      <a:pPr algn="l"/>
                      <a:endParaRPr lang="zh-CN" altLang="en-US" sz="1400" dirty="0">
                        <a:latin typeface="+mn-ea"/>
                        <a:ea typeface="+mn-ea"/>
                      </a:endParaRPr>
                    </a:p>
                  </a:txBody>
                  <a:tcPr/>
                </a:tc>
                <a:tc>
                  <a:txBody>
                    <a:bodyPr/>
                    <a:lstStyle/>
                    <a:p>
                      <a:pPr algn="l" fontAlgn="ctr"/>
                      <a:r>
                        <a:rPr lang="zh-CN" altLang="en-US" sz="1400" b="0" i="0" u="none" strike="noStrike" dirty="0">
                          <a:solidFill>
                            <a:schemeClr val="tx1"/>
                          </a:solidFill>
                          <a:effectLst/>
                          <a:latin typeface="+mn-ea"/>
                          <a:ea typeface="+mn-ea"/>
                        </a:rPr>
                        <a:t>家居</a:t>
                      </a:r>
                      <a:r>
                        <a:rPr lang="en-US" altLang="zh-CN" sz="1400" b="0" i="0" u="none" strike="noStrike" dirty="0">
                          <a:solidFill>
                            <a:schemeClr val="tx1"/>
                          </a:solidFill>
                          <a:effectLst/>
                          <a:latin typeface="+mn-ea"/>
                          <a:ea typeface="+mn-ea"/>
                        </a:rPr>
                        <a:t>##</a:t>
                      </a:r>
                      <a:r>
                        <a:rPr lang="zh-CN" altLang="en-US" sz="1400" b="0" i="0" u="none" strike="noStrike" dirty="0">
                          <a:solidFill>
                            <a:schemeClr val="tx1"/>
                          </a:solidFill>
                          <a:effectLst/>
                          <a:latin typeface="+mn-ea"/>
                          <a:ea typeface="+mn-ea"/>
                        </a:rPr>
                        <a:t>坐垫</a:t>
                      </a:r>
                      <a:r>
                        <a:rPr lang="en-US" altLang="zh-CN" sz="1400" b="0" i="0" u="none" strike="noStrike" dirty="0">
                          <a:solidFill>
                            <a:schemeClr val="tx1"/>
                          </a:solidFill>
                          <a:effectLst/>
                          <a:latin typeface="+mn-ea"/>
                          <a:ea typeface="+mn-ea"/>
                        </a:rPr>
                        <a:t>##</a:t>
                      </a:r>
                      <a:r>
                        <a:rPr lang="zh-CN" altLang="en-US" sz="1400" b="0" i="0" u="none" strike="noStrike" dirty="0" smtClean="0">
                          <a:solidFill>
                            <a:schemeClr val="tx1"/>
                          </a:solidFill>
                          <a:effectLst/>
                          <a:latin typeface="+mn-ea"/>
                          <a:ea typeface="+mn-ea"/>
                        </a:rPr>
                        <a:t>沙发（</a:t>
                      </a:r>
                      <a:r>
                        <a:rPr lang="en-US" altLang="zh-CN" sz="1400" b="0" i="0" u="none" strike="noStrike" dirty="0" smtClean="0">
                          <a:solidFill>
                            <a:schemeClr val="tx1"/>
                          </a:solidFill>
                          <a:effectLst/>
                          <a:latin typeface="+mn-ea"/>
                          <a:ea typeface="+mn-ea"/>
                        </a:rPr>
                        <a:t>417/7150</a:t>
                      </a:r>
                      <a:r>
                        <a:rPr lang="zh-CN" altLang="en-US" sz="1400" b="0" i="0" u="none" strike="noStrike" dirty="0" smtClean="0">
                          <a:solidFill>
                            <a:schemeClr val="tx1"/>
                          </a:solidFill>
                          <a:effectLst/>
                          <a:latin typeface="+mn-ea"/>
                          <a:ea typeface="+mn-ea"/>
                        </a:rPr>
                        <a:t>）</a:t>
                      </a:r>
                      <a:endParaRPr lang="zh-CN" altLang="en-US" sz="1400" b="0" i="0" u="none" strike="noStrike" dirty="0">
                        <a:solidFill>
                          <a:schemeClr val="tx1"/>
                        </a:solidFill>
                        <a:effectLst/>
                        <a:latin typeface="+mn-ea"/>
                        <a:ea typeface="+mn-ea"/>
                      </a:endParaRPr>
                    </a:p>
                  </a:txBody>
                  <a:tcPr marL="9525" marR="9525" marT="9525" marB="0" anchor="ctr"/>
                </a:tc>
                <a:tc>
                  <a:txBody>
                    <a:bodyPr/>
                    <a:lstStyle/>
                    <a:p>
                      <a:pPr algn="l" fontAlgn="ctr"/>
                      <a:r>
                        <a:rPr lang="zh-CN" altLang="en-US" sz="1400" b="0" i="0" u="none" strike="noStrike" kern="1200" dirty="0">
                          <a:solidFill>
                            <a:srgbClr val="FF0000"/>
                          </a:solidFill>
                          <a:effectLst/>
                          <a:latin typeface="+mn-ea"/>
                          <a:ea typeface="+mn-ea"/>
                          <a:cs typeface="+mn-cs"/>
                        </a:rPr>
                        <a:t>沙发坐垫</a:t>
                      </a:r>
                      <a:r>
                        <a:rPr lang="zh-CN" altLang="en-US" sz="1400" b="0" i="0" u="none" strike="noStrike" kern="1200" dirty="0">
                          <a:solidFill>
                            <a:schemeClr val="tx1"/>
                          </a:solidFill>
                          <a:effectLst/>
                          <a:latin typeface="+mn-ea"/>
                          <a:ea typeface="+mn-ea"/>
                          <a:cs typeface="+mn-cs"/>
                        </a:rPr>
                        <a:t>采用三层的设计，羽绒饱满厚实，带来极佳的舒适坐感体验，外观大气时尚，提升</a:t>
                      </a:r>
                      <a:r>
                        <a:rPr lang="zh-CN" altLang="en-US" sz="1400" b="0" i="0" u="none" strike="noStrike" kern="1200" dirty="0">
                          <a:solidFill>
                            <a:srgbClr val="FF0000"/>
                          </a:solidFill>
                          <a:effectLst/>
                          <a:latin typeface="+mn-ea"/>
                          <a:ea typeface="+mn-ea"/>
                          <a:cs typeface="+mn-cs"/>
                        </a:rPr>
                        <a:t>家居</a:t>
                      </a:r>
                      <a:r>
                        <a:rPr lang="zh-CN" altLang="en-US" sz="1400" b="0" i="0" u="none" strike="noStrike" kern="1200" dirty="0">
                          <a:solidFill>
                            <a:schemeClr val="tx1"/>
                          </a:solidFill>
                          <a:effectLst/>
                          <a:latin typeface="+mn-ea"/>
                          <a:ea typeface="+mn-ea"/>
                          <a:cs typeface="+mn-cs"/>
                        </a:rPr>
                        <a:t>的品味。</a:t>
                      </a:r>
                    </a:p>
                  </a:txBody>
                  <a:tcPr marL="9525" marR="9525" marT="9525" marB="0" anchor="ctr"/>
                </a:tc>
                <a:tc>
                  <a:txBody>
                    <a:bodyPr/>
                    <a:lstStyle/>
                    <a:p>
                      <a:pPr marL="0" algn="l" defTabSz="914400" rtl="0" eaLnBrk="1" fontAlgn="ctr" latinLnBrk="0" hangingPunct="1"/>
                      <a:r>
                        <a:rPr lang="zh-CN" altLang="en-US" sz="1400" b="0" i="0" u="none" strike="noStrike" kern="1200" dirty="0">
                          <a:solidFill>
                            <a:srgbClr val="000000"/>
                          </a:solidFill>
                          <a:effectLst/>
                          <a:latin typeface="+mn-ea"/>
                          <a:ea typeface="+mn-ea"/>
                          <a:cs typeface="+mn-cs"/>
                        </a:rPr>
                        <a:t>坐垫上的坐垫上的抱枕，更是像是有了这款沙发的呵护。</a:t>
                      </a:r>
                    </a:p>
                  </a:txBody>
                  <a:tcPr marL="9525" marR="9525" marT="9525" marB="0" anchor="ctr"/>
                </a:tc>
                <a:extLst>
                  <a:ext uri="{0D108BD9-81ED-4DB2-BD59-A6C34878D82A}">
                    <a16:rowId xmlns:a16="http://schemas.microsoft.com/office/drawing/2014/main" val="964949278"/>
                  </a:ext>
                </a:extLst>
              </a:tr>
              <a:tr h="370840">
                <a:tc vMerge="1">
                  <a:txBody>
                    <a:bodyPr/>
                    <a:lstStyle/>
                    <a:p>
                      <a:pPr algn="l"/>
                      <a:endParaRPr lang="zh-CN" altLang="en-US" sz="1400" dirty="0">
                        <a:latin typeface="+mn-ea"/>
                        <a:ea typeface="+mn-ea"/>
                      </a:endParaRPr>
                    </a:p>
                  </a:txBody>
                  <a:tcPr/>
                </a:tc>
                <a:tc>
                  <a:txBody>
                    <a:bodyPr/>
                    <a:lstStyle/>
                    <a:p>
                      <a:pPr algn="l" fontAlgn="ctr"/>
                      <a:r>
                        <a:rPr lang="zh-CN" altLang="en-US" sz="1400" b="0" i="0" u="none" strike="noStrike" dirty="0">
                          <a:solidFill>
                            <a:schemeClr val="tx1"/>
                          </a:solidFill>
                          <a:effectLst/>
                          <a:latin typeface="+mn-ea"/>
                          <a:ea typeface="+mn-ea"/>
                        </a:rPr>
                        <a:t>家居</a:t>
                      </a:r>
                      <a:r>
                        <a:rPr lang="en-US" altLang="zh-CN" sz="1400" b="0" i="0" u="none" strike="noStrike" dirty="0">
                          <a:solidFill>
                            <a:schemeClr val="tx1"/>
                          </a:solidFill>
                          <a:effectLst/>
                          <a:latin typeface="+mn-ea"/>
                          <a:ea typeface="+mn-ea"/>
                        </a:rPr>
                        <a:t>##</a:t>
                      </a:r>
                      <a:r>
                        <a:rPr lang="zh-CN" altLang="en-US" sz="1400" b="0" i="0" u="none" strike="noStrike" dirty="0" smtClean="0">
                          <a:solidFill>
                            <a:schemeClr val="tx1"/>
                          </a:solidFill>
                          <a:effectLst/>
                          <a:latin typeface="+mn-ea"/>
                          <a:ea typeface="+mn-ea"/>
                        </a:rPr>
                        <a:t>闹钟（</a:t>
                      </a:r>
                      <a:r>
                        <a:rPr lang="en-US" altLang="zh-CN" sz="1400" b="0" i="0" u="none" strike="noStrike" dirty="0" smtClean="0">
                          <a:solidFill>
                            <a:schemeClr val="tx1"/>
                          </a:solidFill>
                          <a:effectLst/>
                          <a:latin typeface="+mn-ea"/>
                          <a:ea typeface="+mn-ea"/>
                        </a:rPr>
                        <a:t>131/10827</a:t>
                      </a:r>
                      <a:r>
                        <a:rPr lang="zh-CN" altLang="en-US" sz="1400" b="0" i="0" u="none" strike="noStrike" dirty="0" smtClean="0">
                          <a:solidFill>
                            <a:schemeClr val="tx1"/>
                          </a:solidFill>
                          <a:effectLst/>
                          <a:latin typeface="+mn-ea"/>
                          <a:ea typeface="+mn-ea"/>
                        </a:rPr>
                        <a:t>）</a:t>
                      </a:r>
                      <a:endParaRPr lang="zh-CN" altLang="en-US" sz="1400" b="0" i="0" u="none" strike="noStrike" dirty="0">
                        <a:solidFill>
                          <a:schemeClr val="tx1"/>
                        </a:solidFill>
                        <a:effectLst/>
                        <a:latin typeface="+mn-ea"/>
                        <a:ea typeface="+mn-ea"/>
                      </a:endParaRPr>
                    </a:p>
                  </a:txBody>
                  <a:tcPr marL="9525" marR="9525" marT="9525" marB="0" anchor="ctr"/>
                </a:tc>
                <a:tc>
                  <a:txBody>
                    <a:bodyPr/>
                    <a:lstStyle/>
                    <a:p>
                      <a:pPr algn="l" fontAlgn="ctr"/>
                      <a:r>
                        <a:rPr lang="zh-CN" altLang="en-US" sz="1400" b="0" i="0" u="none" strike="noStrike" kern="1200" dirty="0">
                          <a:solidFill>
                            <a:schemeClr val="tx1"/>
                          </a:solidFill>
                          <a:effectLst/>
                          <a:latin typeface="+mn-ea"/>
                          <a:ea typeface="+mn-ea"/>
                          <a:cs typeface="+mn-cs"/>
                        </a:rPr>
                        <a:t>它不仅仅是</a:t>
                      </a:r>
                      <a:r>
                        <a:rPr lang="zh-CN" altLang="en-US" sz="1400" b="0" i="0" u="none" strike="noStrike" kern="1200" dirty="0">
                          <a:solidFill>
                            <a:srgbClr val="FF0000"/>
                          </a:solidFill>
                          <a:effectLst/>
                          <a:latin typeface="+mn-ea"/>
                          <a:ea typeface="+mn-ea"/>
                          <a:cs typeface="+mn-cs"/>
                        </a:rPr>
                        <a:t>闹钟</a:t>
                      </a:r>
                      <a:r>
                        <a:rPr lang="zh-CN" altLang="en-US" sz="1400" b="0" i="0" u="none" strike="noStrike" kern="1200" dirty="0">
                          <a:solidFill>
                            <a:schemeClr val="tx1"/>
                          </a:solidFill>
                          <a:effectLst/>
                          <a:latin typeface="+mn-ea"/>
                          <a:ea typeface="+mn-ea"/>
                          <a:cs typeface="+mn-cs"/>
                        </a:rPr>
                        <a:t>，放在桌面上，是不错</a:t>
                      </a:r>
                      <a:r>
                        <a:rPr lang="zh-CN" altLang="en-US" sz="1400" b="0" i="0" u="none" strike="noStrike" kern="1200" dirty="0">
                          <a:solidFill>
                            <a:srgbClr val="FF0000"/>
                          </a:solidFill>
                          <a:effectLst/>
                          <a:latin typeface="+mn-ea"/>
                          <a:ea typeface="+mn-ea"/>
                          <a:cs typeface="+mn-cs"/>
                        </a:rPr>
                        <a:t>家居</a:t>
                      </a:r>
                      <a:r>
                        <a:rPr lang="zh-CN" altLang="en-US" sz="1400" b="0" i="0" u="none" strike="noStrike" kern="1200" dirty="0">
                          <a:solidFill>
                            <a:schemeClr val="tx1"/>
                          </a:solidFill>
                          <a:effectLst/>
                          <a:latin typeface="+mn-ea"/>
                          <a:ea typeface="+mn-ea"/>
                          <a:cs typeface="+mn-cs"/>
                        </a:rPr>
                        <a:t>摆件，一道风景线哦！</a:t>
                      </a:r>
                    </a:p>
                  </a:txBody>
                  <a:tcPr marL="9525" marR="9525" marT="9525" marB="0" anchor="ctr"/>
                </a:tc>
                <a:tc>
                  <a:txBody>
                    <a:bodyPr/>
                    <a:lstStyle/>
                    <a:p>
                      <a:pPr marL="0" algn="l" defTabSz="914400" rtl="0" eaLnBrk="1" fontAlgn="ctr" latinLnBrk="0" hangingPunct="1"/>
                      <a:r>
                        <a:rPr lang="zh-CN" altLang="en-US" sz="1400" b="0" i="0" u="none" strike="noStrike" kern="1200" dirty="0">
                          <a:solidFill>
                            <a:srgbClr val="000000"/>
                          </a:solidFill>
                          <a:effectLst/>
                          <a:latin typeface="+mn-ea"/>
                          <a:ea typeface="+mn-ea"/>
                          <a:cs typeface="+mn-cs"/>
                        </a:rPr>
                        <a:t>调好闹钟，我也是穿带有啊</a:t>
                      </a:r>
                    </a:p>
                  </a:txBody>
                  <a:tcPr marL="9525" marR="9525" marT="9525" marB="0" anchor="ctr"/>
                </a:tc>
                <a:extLst>
                  <a:ext uri="{0D108BD9-81ED-4DB2-BD59-A6C34878D82A}">
                    <a16:rowId xmlns:a16="http://schemas.microsoft.com/office/drawing/2014/main" val="434228832"/>
                  </a:ext>
                </a:extLst>
              </a:tr>
              <a:tr h="370840">
                <a:tc vMerge="1">
                  <a:txBody>
                    <a:bodyPr/>
                    <a:lstStyle/>
                    <a:p>
                      <a:pPr algn="l"/>
                      <a:endParaRPr lang="zh-CN" altLang="en-US" sz="1400" dirty="0">
                        <a:latin typeface="+mn-ea"/>
                        <a:ea typeface="+mn-ea"/>
                      </a:endParaRPr>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chemeClr val="tx1"/>
                          </a:solidFill>
                          <a:effectLst/>
                          <a:latin typeface="+mn-ea"/>
                          <a:ea typeface="+mn-ea"/>
                        </a:rPr>
                        <a:t>家居</a:t>
                      </a:r>
                      <a:r>
                        <a:rPr lang="en-US" altLang="zh-CN" sz="1400" b="0" i="0" u="none" strike="noStrike" dirty="0" smtClean="0">
                          <a:solidFill>
                            <a:schemeClr val="tx1"/>
                          </a:solidFill>
                          <a:effectLst/>
                          <a:latin typeface="+mn-ea"/>
                          <a:ea typeface="+mn-ea"/>
                        </a:rPr>
                        <a:t>##</a:t>
                      </a:r>
                      <a:r>
                        <a:rPr lang="zh-CN" altLang="en-US" sz="1400" b="0" i="0" u="none" strike="noStrike" dirty="0" smtClean="0">
                          <a:solidFill>
                            <a:schemeClr val="tx1"/>
                          </a:solidFill>
                          <a:effectLst/>
                          <a:latin typeface="+mn-ea"/>
                          <a:ea typeface="+mn-ea"/>
                        </a:rPr>
                        <a:t>鱼缸（</a:t>
                      </a:r>
                      <a:r>
                        <a:rPr lang="en-US" altLang="zh-CN" sz="1400" b="0" i="0" u="none" strike="noStrike" dirty="0" smtClean="0">
                          <a:solidFill>
                            <a:schemeClr val="tx1"/>
                          </a:solidFill>
                          <a:effectLst/>
                          <a:latin typeface="+mn-ea"/>
                          <a:ea typeface="+mn-ea"/>
                        </a:rPr>
                        <a:t>121/3557</a:t>
                      </a:r>
                      <a:r>
                        <a:rPr lang="zh-CN" altLang="en-US" sz="1400" b="0" i="0" u="none" strike="noStrike" dirty="0" smtClean="0">
                          <a:solidFill>
                            <a:schemeClr val="tx1"/>
                          </a:solidFill>
                          <a:effectLst/>
                          <a:latin typeface="+mn-ea"/>
                          <a:ea typeface="+mn-ea"/>
                        </a:rPr>
                        <a:t>）</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i="0" u="none" strike="noStrike" kern="1200" dirty="0" smtClean="0">
                          <a:solidFill>
                            <a:srgbClr val="FF0000"/>
                          </a:solidFill>
                          <a:effectLst/>
                          <a:latin typeface="+mn-ea"/>
                          <a:ea typeface="+mn-ea"/>
                          <a:cs typeface="+mn-cs"/>
                        </a:rPr>
                        <a:t>鱼缸</a:t>
                      </a:r>
                      <a:r>
                        <a:rPr lang="zh-CN" altLang="en-US" sz="1400" b="0" i="0" u="none" strike="noStrike" kern="1200" dirty="0" smtClean="0">
                          <a:solidFill>
                            <a:schemeClr val="tx1"/>
                          </a:solidFill>
                          <a:effectLst/>
                          <a:latin typeface="+mn-ea"/>
                          <a:ea typeface="+mn-ea"/>
                          <a:cs typeface="+mn-cs"/>
                        </a:rPr>
                        <a:t>为内外两层设计，让玄关墙不再单调，环保健康，面料是环保油漆，更安全，</a:t>
                      </a:r>
                      <a:r>
                        <a:rPr lang="zh-CN" altLang="en-US" sz="1400" b="0" i="0" u="none" strike="noStrike" kern="1200" dirty="0" smtClean="0">
                          <a:solidFill>
                            <a:srgbClr val="FF0000"/>
                          </a:solidFill>
                          <a:effectLst/>
                          <a:latin typeface="+mn-ea"/>
                          <a:ea typeface="+mn-ea"/>
                          <a:cs typeface="+mn-cs"/>
                        </a:rPr>
                        <a:t>家居</a:t>
                      </a:r>
                      <a:r>
                        <a:rPr lang="zh-CN" altLang="en-US" sz="1400" b="0" i="0" u="none" strike="noStrike" kern="1200" dirty="0" smtClean="0">
                          <a:solidFill>
                            <a:schemeClr val="tx1"/>
                          </a:solidFill>
                          <a:effectLst/>
                          <a:latin typeface="+mn-ea"/>
                          <a:ea typeface="+mn-ea"/>
                          <a:cs typeface="+mn-cs"/>
                        </a:rPr>
                        <a:t>更漂亮。</a:t>
                      </a:r>
                    </a:p>
                  </a:txBody>
                  <a:tcPr marL="9525" marR="9525" marT="9525" marB="0" anchor="ctr"/>
                </a:tc>
                <a:tc>
                  <a:txBody>
                    <a:bodyPr/>
                    <a:lstStyle/>
                    <a:p>
                      <a:pPr marL="0" algn="l" defTabSz="914400" rtl="0" eaLnBrk="1" fontAlgn="ctr" latinLnBrk="0" hangingPunct="1"/>
                      <a:r>
                        <a:rPr lang="zh-CN" altLang="en-US" sz="1400" b="0" i="0" u="none" strike="noStrike" kern="1200" dirty="0">
                          <a:solidFill>
                            <a:srgbClr val="000000"/>
                          </a:solidFill>
                          <a:effectLst/>
                          <a:latin typeface="+mn-ea"/>
                          <a:ea typeface="+mn-ea"/>
                          <a:cs typeface="+mn-cs"/>
                        </a:rPr>
                        <a:t>在门也能做鱼缸，来找家居吧！</a:t>
                      </a:r>
                    </a:p>
                  </a:txBody>
                  <a:tcPr marL="9525" marR="9525" marT="9525" marB="0" anchor="ctr"/>
                </a:tc>
                <a:extLst>
                  <a:ext uri="{0D108BD9-81ED-4DB2-BD59-A6C34878D82A}">
                    <a16:rowId xmlns:a16="http://schemas.microsoft.com/office/drawing/2014/main" val="1158514456"/>
                  </a:ext>
                </a:extLst>
              </a:tr>
              <a:tr h="370840">
                <a:tc vMerge="1">
                  <a:txBody>
                    <a:bodyPr/>
                    <a:lstStyle/>
                    <a:p>
                      <a:pPr algn="l"/>
                      <a:endParaRPr lang="zh-CN" altLang="en-US" sz="1400" dirty="0">
                        <a:latin typeface="+mn-ea"/>
                        <a:ea typeface="+mn-ea"/>
                      </a:endParaRPr>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chemeClr val="tx1"/>
                          </a:solidFill>
                          <a:effectLst/>
                          <a:latin typeface="+mn-ea"/>
                          <a:ea typeface="+mn-ea"/>
                        </a:rPr>
                        <a:t>家居</a:t>
                      </a:r>
                      <a:r>
                        <a:rPr lang="en-US" altLang="zh-CN" sz="1400" b="0" i="0" u="none" strike="noStrike" dirty="0" smtClean="0">
                          <a:solidFill>
                            <a:schemeClr val="tx1"/>
                          </a:solidFill>
                          <a:effectLst/>
                          <a:latin typeface="+mn-ea"/>
                          <a:ea typeface="+mn-ea"/>
                        </a:rPr>
                        <a:t>##</a:t>
                      </a:r>
                      <a:r>
                        <a:rPr lang="zh-CN" altLang="en-US" sz="1400" b="0" i="0" u="none" strike="noStrike" dirty="0" smtClean="0">
                          <a:solidFill>
                            <a:schemeClr val="tx1"/>
                          </a:solidFill>
                          <a:effectLst/>
                          <a:latin typeface="+mn-ea"/>
                          <a:ea typeface="+mn-ea"/>
                        </a:rPr>
                        <a:t>饮水机（</a:t>
                      </a:r>
                      <a:r>
                        <a:rPr lang="en-US" altLang="zh-CN" sz="1400" b="0" i="0" u="none" strike="noStrike" dirty="0" smtClean="0">
                          <a:solidFill>
                            <a:schemeClr val="tx1"/>
                          </a:solidFill>
                          <a:effectLst/>
                          <a:latin typeface="+mn-ea"/>
                          <a:ea typeface="+mn-ea"/>
                        </a:rPr>
                        <a:t>28/2297</a:t>
                      </a:r>
                      <a:r>
                        <a:rPr lang="zh-CN" altLang="en-US" sz="1400" b="0" i="0" u="none" strike="noStrike" dirty="0" smtClean="0">
                          <a:solidFill>
                            <a:schemeClr val="tx1"/>
                          </a:solidFill>
                          <a:effectLst/>
                          <a:latin typeface="+mn-ea"/>
                          <a:ea typeface="+mn-ea"/>
                        </a:rPr>
                        <a:t>）</a:t>
                      </a:r>
                    </a:p>
                  </a:txBody>
                  <a:tcPr marL="9525" marR="9525" marT="9525" marB="0" anchor="ctr"/>
                </a:tc>
                <a:tc>
                  <a:txBody>
                    <a:bodyPr/>
                    <a:lstStyle/>
                    <a:p>
                      <a:pPr algn="l" fontAlgn="ctr"/>
                      <a:r>
                        <a:rPr lang="zh-CN" altLang="en-US" sz="1400" b="0" i="0" u="none" strike="noStrike" kern="1200" dirty="0">
                          <a:solidFill>
                            <a:schemeClr val="tx1"/>
                          </a:solidFill>
                          <a:effectLst/>
                          <a:latin typeface="+mn-ea"/>
                          <a:ea typeface="+mn-ea"/>
                          <a:cs typeface="+mn-cs"/>
                        </a:rPr>
                        <a:t>这款高端过滤</a:t>
                      </a:r>
                      <a:r>
                        <a:rPr lang="zh-CN" altLang="en-US" sz="1400" b="0" i="0" u="none" strike="noStrike" kern="1200" dirty="0">
                          <a:solidFill>
                            <a:srgbClr val="FF0000"/>
                          </a:solidFill>
                          <a:effectLst/>
                          <a:latin typeface="+mn-ea"/>
                          <a:ea typeface="+mn-ea"/>
                          <a:cs typeface="+mn-cs"/>
                        </a:rPr>
                        <a:t>饮水机</a:t>
                      </a:r>
                      <a:r>
                        <a:rPr lang="zh-CN" altLang="en-US" sz="1400" b="0" i="0" u="none" strike="noStrike" kern="1200" dirty="0">
                          <a:solidFill>
                            <a:schemeClr val="tx1"/>
                          </a:solidFill>
                          <a:effectLst/>
                          <a:latin typeface="+mn-ea"/>
                          <a:ea typeface="+mn-ea"/>
                          <a:cs typeface="+mn-cs"/>
                        </a:rPr>
                        <a:t>由</a:t>
                      </a:r>
                      <a:r>
                        <a:rPr lang="en-US" altLang="zh-CN" sz="1400" b="0" i="0" u="none" strike="noStrike" kern="1200" dirty="0">
                          <a:solidFill>
                            <a:schemeClr val="tx1"/>
                          </a:solidFill>
                          <a:effectLst/>
                          <a:latin typeface="+mn-ea"/>
                          <a:ea typeface="+mn-ea"/>
                          <a:cs typeface="+mn-cs"/>
                        </a:rPr>
                        <a:t>Magic</a:t>
                      </a:r>
                      <a:r>
                        <a:rPr lang="zh-CN" altLang="en-US" sz="1400" b="0" i="0" u="none" strike="noStrike" kern="1200" dirty="0">
                          <a:solidFill>
                            <a:schemeClr val="tx1"/>
                          </a:solidFill>
                          <a:effectLst/>
                          <a:latin typeface="+mn-ea"/>
                          <a:ea typeface="+mn-ea"/>
                          <a:cs typeface="+mn-cs"/>
                        </a:rPr>
                        <a:t>设计，外观设计高雅、时尚，适合任何场合，无论是办公室或者</a:t>
                      </a:r>
                      <a:r>
                        <a:rPr lang="zh-CN" altLang="en-US" sz="1400" b="0" i="0" u="none" strike="noStrike" kern="1200" dirty="0">
                          <a:solidFill>
                            <a:srgbClr val="FF0000"/>
                          </a:solidFill>
                          <a:effectLst/>
                          <a:latin typeface="+mn-ea"/>
                          <a:ea typeface="+mn-ea"/>
                          <a:cs typeface="+mn-cs"/>
                        </a:rPr>
                        <a:t>家居</a:t>
                      </a:r>
                      <a:r>
                        <a:rPr lang="zh-CN" altLang="en-US" sz="1400" b="0" i="0" u="none" strike="noStrike" kern="1200" dirty="0">
                          <a:solidFill>
                            <a:schemeClr val="tx1"/>
                          </a:solidFill>
                          <a:effectLst/>
                          <a:latin typeface="+mn-ea"/>
                          <a:ea typeface="+mn-ea"/>
                          <a:cs typeface="+mn-cs"/>
                        </a:rPr>
                        <a:t>，都可以完美适用。</a:t>
                      </a:r>
                    </a:p>
                  </a:txBody>
                  <a:tcPr marL="9525" marR="9525" marT="9525" marB="0" anchor="ctr"/>
                </a:tc>
                <a:tc>
                  <a:txBody>
                    <a:bodyPr/>
                    <a:lstStyle/>
                    <a:p>
                      <a:pPr marL="0" algn="l" defTabSz="914400" rtl="0" eaLnBrk="1" fontAlgn="ctr" latinLnBrk="0" hangingPunct="1"/>
                      <a:r>
                        <a:rPr lang="zh-CN" altLang="en-US" sz="1400" b="0" i="0" u="none" strike="noStrike" kern="1200" dirty="0">
                          <a:solidFill>
                            <a:srgbClr val="000000"/>
                          </a:solidFill>
                          <a:effectLst/>
                          <a:latin typeface="+mn-ea"/>
                          <a:ea typeface="+mn-ea"/>
                          <a:cs typeface="+mn-cs"/>
                        </a:rPr>
                        <a:t>为你家的你家配上一款高颜值的饮水机，让你家的你家眼前一亮</a:t>
                      </a:r>
                    </a:p>
                  </a:txBody>
                  <a:tcPr marL="9525" marR="9525" marT="9525" marB="0" anchor="ctr"/>
                </a:tc>
                <a:extLst>
                  <a:ext uri="{0D108BD9-81ED-4DB2-BD59-A6C34878D82A}">
                    <a16:rowId xmlns:a16="http://schemas.microsoft.com/office/drawing/2014/main" val="540201595"/>
                  </a:ext>
                </a:extLst>
              </a:tr>
            </a:tbl>
          </a:graphicData>
        </a:graphic>
      </p:graphicFrame>
      <p:sp>
        <p:nvSpPr>
          <p:cNvPr id="4" name="文本框 3"/>
          <p:cNvSpPr txBox="1"/>
          <p:nvPr/>
        </p:nvSpPr>
        <p:spPr>
          <a:xfrm>
            <a:off x="3424387" y="5831795"/>
            <a:ext cx="5343225" cy="923330"/>
          </a:xfrm>
          <a:prstGeom prst="rect">
            <a:avLst/>
          </a:prstGeom>
          <a:noFill/>
        </p:spPr>
        <p:txBody>
          <a:bodyPr wrap="square" rtlCol="0">
            <a:spAutoFit/>
          </a:bodyPr>
          <a:lstStyle/>
          <a:p>
            <a:r>
              <a:rPr lang="en-US" altLang="zh-CN" dirty="0" smtClean="0"/>
              <a:t>Output1</a:t>
            </a:r>
            <a:r>
              <a:rPr lang="zh-CN" altLang="en-US" dirty="0" smtClean="0"/>
              <a:t>：</a:t>
            </a:r>
            <a:r>
              <a:rPr lang="zh-CN" altLang="en-US" dirty="0" smtClean="0"/>
              <a:t>商品</a:t>
            </a:r>
            <a:r>
              <a:rPr lang="zh-CN" altLang="en-US" dirty="0"/>
              <a:t>名</a:t>
            </a:r>
            <a:r>
              <a:rPr lang="en-US" altLang="zh-CN" dirty="0"/>
              <a:t>+</a:t>
            </a:r>
            <a:r>
              <a:rPr lang="zh-CN" altLang="en-US" dirty="0"/>
              <a:t>关键词对应的</a:t>
            </a:r>
            <a:r>
              <a:rPr lang="en-US" altLang="zh-CN" dirty="0" err="1"/>
              <a:t>cpv</a:t>
            </a:r>
            <a:endParaRPr lang="zh-CN" altLang="en-US" dirty="0"/>
          </a:p>
          <a:p>
            <a:pPr lvl="0">
              <a:defRPr/>
            </a:pPr>
            <a:r>
              <a:rPr lang="en-US" altLang="zh-CN" dirty="0" smtClean="0"/>
              <a:t>Output2</a:t>
            </a:r>
            <a:r>
              <a:rPr lang="zh-CN" altLang="en-US" dirty="0" smtClean="0"/>
              <a:t>：</a:t>
            </a:r>
            <a:r>
              <a:rPr lang="zh-CN" altLang="en-US" dirty="0"/>
              <a:t>商品名</a:t>
            </a:r>
            <a:r>
              <a:rPr lang="en-US" altLang="zh-CN" dirty="0"/>
              <a:t>+</a:t>
            </a:r>
            <a:r>
              <a:rPr lang="zh-CN" altLang="en-US" dirty="0"/>
              <a:t>关键词对应的相似度最高的</a:t>
            </a:r>
            <a:r>
              <a:rPr lang="en-US" altLang="zh-CN" dirty="0" err="1"/>
              <a:t>cpv</a:t>
            </a:r>
            <a:endParaRPr lang="zh-CN" altLang="en-US" dirty="0"/>
          </a:p>
          <a:p>
            <a:endParaRPr lang="zh-CN" altLang="en-US" dirty="0"/>
          </a:p>
        </p:txBody>
      </p:sp>
    </p:spTree>
    <p:extLst>
      <p:ext uri="{BB962C8B-B14F-4D97-AF65-F5344CB8AC3E}">
        <p14:creationId xmlns:p14="http://schemas.microsoft.com/office/powerpoint/2010/main" val="2849840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训练数据加上</a:t>
            </a:r>
            <a:r>
              <a:rPr lang="en-US" altLang="zh-CN" dirty="0" smtClean="0"/>
              <a:t>CPV</a:t>
            </a:r>
            <a:r>
              <a:rPr lang="zh-CN" altLang="en-US" dirty="0" smtClean="0"/>
              <a:t>是有用的，但是不能使用相似度，不准确的对输入进行扩充，反而会影响生成句子的质量。</a:t>
            </a:r>
            <a:endParaRPr lang="en-US" altLang="zh-CN" dirty="0" smtClean="0"/>
          </a:p>
          <a:p>
            <a:r>
              <a:rPr lang="zh-CN" altLang="en-US" dirty="0"/>
              <a:t>淘</a:t>
            </a:r>
            <a:r>
              <a:rPr lang="zh-CN" altLang="en-US" dirty="0" smtClean="0"/>
              <a:t>攻略中有很多质量不佳的句子，导致清单</a:t>
            </a:r>
            <a:r>
              <a:rPr lang="en-US" altLang="zh-CN" dirty="0" smtClean="0"/>
              <a:t>+</a:t>
            </a:r>
            <a:r>
              <a:rPr lang="zh-CN" altLang="en-US" dirty="0" smtClean="0"/>
              <a:t>淘攻略生成的句子比单单清单数据作为训练集生成的句子的效果差点。</a:t>
            </a:r>
            <a:endParaRPr lang="en-US" altLang="zh-CN" dirty="0" smtClean="0"/>
          </a:p>
          <a:p>
            <a:endParaRPr lang="zh-CN" altLang="en-US" dirty="0"/>
          </a:p>
        </p:txBody>
      </p:sp>
    </p:spTree>
    <p:extLst>
      <p:ext uri="{BB962C8B-B14F-4D97-AF65-F5344CB8AC3E}">
        <p14:creationId xmlns:p14="http://schemas.microsoft.com/office/powerpoint/2010/main" val="3302969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F06B48-2AB3-664B-A261-1DA7F6088E18}"/>
              </a:ext>
            </a:extLst>
          </p:cNvPr>
          <p:cNvSpPr>
            <a:spLocks noGrp="1"/>
          </p:cNvSpPr>
          <p:nvPr>
            <p:ph type="title"/>
          </p:nvPr>
        </p:nvSpPr>
        <p:spPr/>
        <p:txBody>
          <a:bodyPr/>
          <a:lstStyle/>
          <a:p>
            <a:r>
              <a:rPr kumimoji="1" lang="zh-CN" altLang="en-US" dirty="0"/>
              <a:t>研究内容</a:t>
            </a:r>
          </a:p>
        </p:txBody>
      </p:sp>
      <p:sp>
        <p:nvSpPr>
          <p:cNvPr id="3" name="内容占位符 2">
            <a:extLst>
              <a:ext uri="{FF2B5EF4-FFF2-40B4-BE49-F238E27FC236}">
                <a16:creationId xmlns:a16="http://schemas.microsoft.com/office/drawing/2014/main" id="{BB0803A5-D354-9745-827A-FC52B4D1EA9E}"/>
              </a:ext>
            </a:extLst>
          </p:cNvPr>
          <p:cNvSpPr>
            <a:spLocks noGrp="1"/>
          </p:cNvSpPr>
          <p:nvPr>
            <p:ph idx="1"/>
          </p:nvPr>
        </p:nvSpPr>
        <p:spPr/>
        <p:txBody>
          <a:bodyPr>
            <a:normAutofit/>
          </a:bodyPr>
          <a:lstStyle/>
          <a:p>
            <a:pPr marL="0" indent="0">
              <a:buNone/>
            </a:pPr>
            <a:endParaRPr kumimoji="1" lang="en-US" altLang="zh-CN" dirty="0"/>
          </a:p>
          <a:p>
            <a:r>
              <a:rPr kumimoji="1" lang="zh-CN" altLang="en-US" dirty="0"/>
              <a:t>给定“场景”，已购买商品和被推荐的商品</a:t>
            </a:r>
            <a:endParaRPr kumimoji="1" lang="en-US" altLang="zh-CN" dirty="0"/>
          </a:p>
          <a:p>
            <a:r>
              <a:rPr kumimoji="1" lang="zh-CN" altLang="en-US" dirty="0"/>
              <a:t>生成自然语言形式的推荐理由</a:t>
            </a:r>
            <a:endParaRPr kumimoji="1" lang="en-US" altLang="zh-CN" dirty="0"/>
          </a:p>
          <a:p>
            <a:r>
              <a:rPr kumimoji="1" lang="zh-CN" altLang="en-US" dirty="0"/>
              <a:t>使推荐结果更有说服力</a:t>
            </a:r>
            <a:endParaRPr kumimoji="1" lang="en-US" altLang="zh-CN" dirty="0"/>
          </a:p>
        </p:txBody>
      </p:sp>
      <p:sp>
        <p:nvSpPr>
          <p:cNvPr id="5" name="文本框 4">
            <a:extLst>
              <a:ext uri="{FF2B5EF4-FFF2-40B4-BE49-F238E27FC236}">
                <a16:creationId xmlns:a16="http://schemas.microsoft.com/office/drawing/2014/main" id="{0A3FC174-AE3A-4841-A48B-4E48F672872D}"/>
              </a:ext>
            </a:extLst>
          </p:cNvPr>
          <p:cNvSpPr txBox="1"/>
          <p:nvPr/>
        </p:nvSpPr>
        <p:spPr>
          <a:xfrm>
            <a:off x="2782203" y="4364127"/>
            <a:ext cx="5059089"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zh-CN" altLang="en-US" dirty="0"/>
              <a:t>例：</a:t>
            </a:r>
            <a:endParaRPr kumimoji="1" lang="en-US" altLang="zh-CN" dirty="0"/>
          </a:p>
          <a:p>
            <a:r>
              <a:rPr kumimoji="1" lang="zh-CN" altLang="en-US" dirty="0"/>
              <a:t>输入：场景“海边度假”已购买“泳衣”推荐“太阳镜”</a:t>
            </a:r>
            <a:endParaRPr kumimoji="1" lang="en-US" altLang="zh-CN" dirty="0"/>
          </a:p>
          <a:p>
            <a:r>
              <a:rPr kumimoji="1" lang="zh-CN" altLang="en-US" dirty="0"/>
              <a:t>输出：</a:t>
            </a:r>
            <a:r>
              <a:rPr lang="zh-CN" altLang="en-US" dirty="0"/>
              <a:t>心机</a:t>
            </a:r>
            <a:r>
              <a:rPr lang="en-US" altLang="zh-CN" dirty="0"/>
              <a:t>girl</a:t>
            </a:r>
            <a:r>
              <a:rPr lang="zh-CN" altLang="en-US" dirty="0"/>
              <a:t>的海边度假，有了草帽和比基尼怎么能少了太阳镜呢？</a:t>
            </a:r>
            <a:endParaRPr kumimoji="1" lang="zh-CN" altLang="en-US" dirty="0">
              <a:solidFill>
                <a:srgbClr val="0070C0"/>
              </a:solidFill>
            </a:endParaRPr>
          </a:p>
        </p:txBody>
      </p:sp>
    </p:spTree>
    <p:extLst>
      <p:ext uri="{BB962C8B-B14F-4D97-AF65-F5344CB8AC3E}">
        <p14:creationId xmlns:p14="http://schemas.microsoft.com/office/powerpoint/2010/main" val="813993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938408" y="1968576"/>
            <a:ext cx="9544050" cy="4752975"/>
          </a:xfrm>
          <a:prstGeom prst="rect">
            <a:avLst/>
          </a:prstGeom>
        </p:spPr>
      </p:pic>
      <p:sp>
        <p:nvSpPr>
          <p:cNvPr id="5" name="标题 4"/>
          <p:cNvSpPr>
            <a:spLocks noGrp="1"/>
          </p:cNvSpPr>
          <p:nvPr>
            <p:ph type="title"/>
          </p:nvPr>
        </p:nvSpPr>
        <p:spPr>
          <a:xfrm>
            <a:off x="938408" y="682581"/>
            <a:ext cx="10515600" cy="1325563"/>
          </a:xfrm>
        </p:spPr>
        <p:txBody>
          <a:bodyPr>
            <a:normAutofit fontScale="90000"/>
          </a:bodyPr>
          <a:lstStyle/>
          <a:p>
            <a:r>
              <a:rPr lang="en-US" altLang="zh-CN" dirty="0"/>
              <a:t>Chinese Poetry Generation with Planning based Neural Network</a:t>
            </a:r>
            <a:r>
              <a:rPr lang="zh-CN" altLang="en-US" dirty="0"/>
              <a:t>（</a:t>
            </a:r>
            <a:r>
              <a:rPr lang="en-US" altLang="zh-CN" dirty="0" err="1"/>
              <a:t>arXiv</a:t>
            </a:r>
            <a:r>
              <a:rPr lang="en-US" altLang="zh-CN" dirty="0"/>
              <a:t> 2016)</a:t>
            </a:r>
            <a:br>
              <a:rPr lang="en-US" altLang="zh-CN" dirty="0"/>
            </a:br>
            <a:endParaRPr lang="zh-CN" altLang="en-US" dirty="0"/>
          </a:p>
        </p:txBody>
      </p:sp>
    </p:spTree>
    <p:extLst>
      <p:ext uri="{BB962C8B-B14F-4D97-AF65-F5344CB8AC3E}">
        <p14:creationId xmlns:p14="http://schemas.microsoft.com/office/powerpoint/2010/main" val="143701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5381732"/>
              </p:ext>
            </p:extLst>
          </p:nvPr>
        </p:nvGraphicFramePr>
        <p:xfrm>
          <a:off x="1026091" y="1860028"/>
          <a:ext cx="8806840" cy="1285240"/>
        </p:xfrm>
        <a:graphic>
          <a:graphicData uri="http://schemas.openxmlformats.org/drawingml/2006/table">
            <a:tbl>
              <a:tblPr firstRow="1" bandRow="1">
                <a:tableStyleId>{21E4AEA4-8DFA-4A89-87EB-49C32662AFE0}</a:tableStyleId>
              </a:tblPr>
              <a:tblGrid>
                <a:gridCol w="2201710">
                  <a:extLst>
                    <a:ext uri="{9D8B030D-6E8A-4147-A177-3AD203B41FA5}">
                      <a16:colId xmlns:a16="http://schemas.microsoft.com/office/drawing/2014/main" val="1938723961"/>
                    </a:ext>
                  </a:extLst>
                </a:gridCol>
                <a:gridCol w="1071847">
                  <a:extLst>
                    <a:ext uri="{9D8B030D-6E8A-4147-A177-3AD203B41FA5}">
                      <a16:colId xmlns:a16="http://schemas.microsoft.com/office/drawing/2014/main" val="2719154277"/>
                    </a:ext>
                  </a:extLst>
                </a:gridCol>
                <a:gridCol w="1427195">
                  <a:extLst>
                    <a:ext uri="{9D8B030D-6E8A-4147-A177-3AD203B41FA5}">
                      <a16:colId xmlns:a16="http://schemas.microsoft.com/office/drawing/2014/main" val="3442285248"/>
                    </a:ext>
                  </a:extLst>
                </a:gridCol>
                <a:gridCol w="4106088">
                  <a:extLst>
                    <a:ext uri="{9D8B030D-6E8A-4147-A177-3AD203B41FA5}">
                      <a16:colId xmlns:a16="http://schemas.microsoft.com/office/drawing/2014/main" val="454800058"/>
                    </a:ext>
                  </a:extLst>
                </a:gridCol>
              </a:tblGrid>
              <a:tr h="370840">
                <a:tc>
                  <a:txBody>
                    <a:bodyPr/>
                    <a:lstStyle/>
                    <a:p>
                      <a:r>
                        <a:rPr lang="zh-CN" altLang="en-US" dirty="0" smtClean="0"/>
                        <a:t>数据集</a:t>
                      </a:r>
                      <a:endParaRPr lang="zh-CN" altLang="en-US" dirty="0"/>
                    </a:p>
                  </a:txBody>
                  <a:tcPr/>
                </a:tc>
                <a:tc>
                  <a:txBody>
                    <a:bodyPr/>
                    <a:lstStyle/>
                    <a:p>
                      <a:r>
                        <a:rPr lang="en-US" altLang="zh-CN" dirty="0" smtClean="0"/>
                        <a:t>Epoch </a:t>
                      </a:r>
                      <a:endParaRPr lang="zh-CN" altLang="en-US" dirty="0"/>
                    </a:p>
                  </a:txBody>
                  <a:tcPr/>
                </a:tc>
                <a:tc>
                  <a:txBody>
                    <a:bodyPr/>
                    <a:lstStyle/>
                    <a:p>
                      <a:r>
                        <a:rPr lang="en-US" altLang="zh-CN" dirty="0" smtClean="0"/>
                        <a:t>Input </a:t>
                      </a:r>
                      <a:endParaRPr lang="zh-CN" altLang="en-US" dirty="0"/>
                    </a:p>
                  </a:txBody>
                  <a:tcPr/>
                </a:tc>
                <a:tc>
                  <a:txBody>
                    <a:bodyPr/>
                    <a:lstStyle/>
                    <a:p>
                      <a:r>
                        <a:rPr lang="en-US" altLang="zh-CN" dirty="0" smtClean="0"/>
                        <a:t>Output </a:t>
                      </a:r>
                      <a:endParaRPr lang="zh-CN" altLang="en-US" dirty="0"/>
                    </a:p>
                  </a:txBody>
                  <a:tcPr/>
                </a:tc>
                <a:extLst>
                  <a:ext uri="{0D108BD9-81ED-4DB2-BD59-A6C34878D82A}">
                    <a16:rowId xmlns:a16="http://schemas.microsoft.com/office/drawing/2014/main" val="3825917389"/>
                  </a:ext>
                </a:extLst>
              </a:tr>
              <a:tr h="370840">
                <a:tc>
                  <a:txBody>
                    <a:bodyPr/>
                    <a:lstStyle/>
                    <a:p>
                      <a:r>
                        <a:rPr lang="zh-CN" altLang="en-US" dirty="0" smtClean="0"/>
                        <a:t>清单数据（</a:t>
                      </a:r>
                      <a:r>
                        <a:rPr lang="en-US" altLang="zh-CN" dirty="0" smtClean="0"/>
                        <a:t>79130</a:t>
                      </a:r>
                      <a:r>
                        <a:rPr lang="zh-CN" altLang="en-US" dirty="0" smtClean="0"/>
                        <a:t>）</a:t>
                      </a:r>
                      <a:endParaRPr lang="zh-CN" altLang="en-US" dirty="0"/>
                    </a:p>
                  </a:txBody>
                  <a:tcPr/>
                </a:tc>
                <a:tc>
                  <a:txBody>
                    <a:bodyPr/>
                    <a:lstStyle/>
                    <a:p>
                      <a:r>
                        <a:rPr lang="en-US" altLang="zh-CN" dirty="0" smtClean="0"/>
                        <a:t>30</a:t>
                      </a:r>
                      <a:endParaRPr lang="zh-CN" altLang="en-US" dirty="0"/>
                    </a:p>
                  </a:txBody>
                  <a:tcPr/>
                </a:tc>
                <a:tc>
                  <a:txBody>
                    <a:bodyPr/>
                    <a:lstStyle/>
                    <a:p>
                      <a:r>
                        <a:rPr lang="zh-CN" altLang="en-US" dirty="0" smtClean="0"/>
                        <a:t>家居</a:t>
                      </a:r>
                      <a:r>
                        <a:rPr lang="en-US" altLang="zh-CN" dirty="0" smtClean="0"/>
                        <a:t>+</a:t>
                      </a:r>
                      <a:r>
                        <a:rPr lang="zh-CN" altLang="en-US" dirty="0" smtClean="0"/>
                        <a:t>沙发</a:t>
                      </a:r>
                      <a:endParaRPr lang="zh-CN" altLang="en-US" dirty="0"/>
                    </a:p>
                  </a:txBody>
                  <a:tcPr/>
                </a:tc>
                <a:tc>
                  <a:txBody>
                    <a:bodyPr/>
                    <a:lstStyle/>
                    <a:p>
                      <a:r>
                        <a:rPr lang="zh-CN" altLang="en-US" dirty="0" smtClean="0"/>
                        <a:t>靠头坐垫为好休闲是四季的，在进口古朴创意发布轻便田园适用布艺沙发，静音女士皮沙发席面枕选用沙发将。</a:t>
                      </a:r>
                      <a:endParaRPr lang="zh-CN" altLang="en-US" dirty="0"/>
                    </a:p>
                  </a:txBody>
                  <a:tcPr/>
                </a:tc>
                <a:extLst>
                  <a:ext uri="{0D108BD9-81ED-4DB2-BD59-A6C34878D82A}">
                    <a16:rowId xmlns:a16="http://schemas.microsoft.com/office/drawing/2014/main" val="1637562171"/>
                  </a:ext>
                </a:extLst>
              </a:tr>
            </a:tbl>
          </a:graphicData>
        </a:graphic>
      </p:graphicFrame>
      <p:sp>
        <p:nvSpPr>
          <p:cNvPr id="3" name="文本框 2"/>
          <p:cNvSpPr txBox="1"/>
          <p:nvPr/>
        </p:nvSpPr>
        <p:spPr>
          <a:xfrm>
            <a:off x="1935479" y="4239491"/>
            <a:ext cx="6783186" cy="646331"/>
          </a:xfrm>
          <a:prstGeom prst="rect">
            <a:avLst/>
          </a:prstGeom>
          <a:noFill/>
        </p:spPr>
        <p:txBody>
          <a:bodyPr wrap="square" rtlCol="0">
            <a:spAutoFit/>
          </a:bodyPr>
          <a:lstStyle/>
          <a:p>
            <a:r>
              <a:rPr lang="zh-CN" altLang="en-US" dirty="0"/>
              <a:t>问题</a:t>
            </a:r>
            <a:r>
              <a:rPr lang="zh-CN" altLang="en-US" dirty="0" smtClean="0"/>
              <a:t>：</a:t>
            </a:r>
            <a:r>
              <a:rPr lang="en-US" altLang="zh-CN" dirty="0" smtClean="0"/>
              <a:t>1.</a:t>
            </a:r>
            <a:r>
              <a:rPr lang="zh-CN" altLang="en-US" dirty="0" smtClean="0"/>
              <a:t>生成的句子还很不通顺，</a:t>
            </a:r>
            <a:r>
              <a:rPr lang="en-US" altLang="zh-CN" dirty="0" smtClean="0"/>
              <a:t>loss</a:t>
            </a:r>
            <a:r>
              <a:rPr lang="zh-CN" altLang="en-US" dirty="0" smtClean="0"/>
              <a:t>到后面一直都没怎么下降</a:t>
            </a:r>
            <a:endParaRPr lang="en-US" altLang="zh-CN" dirty="0" smtClean="0"/>
          </a:p>
          <a:p>
            <a:r>
              <a:rPr lang="en-US" altLang="zh-CN" dirty="0"/>
              <a:t> </a:t>
            </a:r>
            <a:r>
              <a:rPr lang="en-US" altLang="zh-CN" dirty="0" smtClean="0"/>
              <a:t>          2.</a:t>
            </a:r>
            <a:r>
              <a:rPr lang="zh-CN" altLang="en-US" dirty="0" smtClean="0"/>
              <a:t>清单数据迭代一次要两小时，</a:t>
            </a:r>
            <a:r>
              <a:rPr lang="en-US" altLang="zh-CN" dirty="0" smtClean="0"/>
              <a:t>RNN</a:t>
            </a:r>
            <a:r>
              <a:rPr lang="zh-CN" altLang="en-US" dirty="0" smtClean="0"/>
              <a:t>迭代效率比较低</a:t>
            </a:r>
            <a:endParaRPr lang="zh-CN" altLang="en-US" dirty="0"/>
          </a:p>
        </p:txBody>
      </p:sp>
    </p:spTree>
    <p:extLst>
      <p:ext uri="{BB962C8B-B14F-4D97-AF65-F5344CB8AC3E}">
        <p14:creationId xmlns:p14="http://schemas.microsoft.com/office/powerpoint/2010/main" val="735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38408" y="682581"/>
            <a:ext cx="10515600" cy="1325563"/>
          </a:xfrm>
        </p:spPr>
        <p:txBody>
          <a:bodyPr>
            <a:normAutofit fontScale="90000"/>
          </a:bodyPr>
          <a:lstStyle/>
          <a:p>
            <a:r>
              <a:rPr lang="en-US" altLang="zh-CN" dirty="0" smtClean="0"/>
              <a:t>"</a:t>
            </a:r>
            <a:r>
              <a:rPr lang="en-US" altLang="zh-CN" dirty="0"/>
              <a:t>Attention is all you need." </a:t>
            </a:r>
            <a:r>
              <a:rPr lang="en-US" altLang="zh-CN" i="1" dirty="0"/>
              <a:t>Advances in Neural Information Processing Systems</a:t>
            </a:r>
            <a:r>
              <a:rPr lang="en-US" altLang="zh-CN" dirty="0"/>
              <a:t>. 2017.</a:t>
            </a:r>
            <a:br>
              <a:rPr lang="en-US" altLang="zh-CN" dirty="0"/>
            </a:br>
            <a:endParaRPr lang="zh-CN" altLang="en-US" dirty="0"/>
          </a:p>
        </p:txBody>
      </p:sp>
      <p:pic>
        <p:nvPicPr>
          <p:cNvPr id="2" name="图片 1"/>
          <p:cNvPicPr>
            <a:picLocks noChangeAspect="1"/>
          </p:cNvPicPr>
          <p:nvPr/>
        </p:nvPicPr>
        <p:blipFill>
          <a:blip r:embed="rId2"/>
          <a:stretch>
            <a:fillRect/>
          </a:stretch>
        </p:blipFill>
        <p:spPr>
          <a:xfrm>
            <a:off x="1249602" y="1793058"/>
            <a:ext cx="3510289" cy="4659737"/>
          </a:xfrm>
          <a:prstGeom prst="rect">
            <a:avLst/>
          </a:prstGeom>
        </p:spPr>
      </p:pic>
      <p:pic>
        <p:nvPicPr>
          <p:cNvPr id="3" name="图片 2"/>
          <p:cNvPicPr>
            <a:picLocks noChangeAspect="1"/>
          </p:cNvPicPr>
          <p:nvPr/>
        </p:nvPicPr>
        <p:blipFill>
          <a:blip r:embed="rId3"/>
          <a:stretch>
            <a:fillRect/>
          </a:stretch>
        </p:blipFill>
        <p:spPr>
          <a:xfrm>
            <a:off x="4759891" y="1916241"/>
            <a:ext cx="6229350" cy="3448050"/>
          </a:xfrm>
          <a:prstGeom prst="rect">
            <a:avLst/>
          </a:prstGeom>
        </p:spPr>
      </p:pic>
      <p:sp>
        <p:nvSpPr>
          <p:cNvPr id="6" name="文本框 5"/>
          <p:cNvSpPr txBox="1"/>
          <p:nvPr/>
        </p:nvSpPr>
        <p:spPr>
          <a:xfrm>
            <a:off x="4321479" y="5660967"/>
            <a:ext cx="7290148" cy="923330"/>
          </a:xfrm>
          <a:prstGeom prst="rect">
            <a:avLst/>
          </a:prstGeom>
          <a:noFill/>
        </p:spPr>
        <p:txBody>
          <a:bodyPr wrap="square" rtlCol="0">
            <a:spAutoFit/>
          </a:bodyPr>
          <a:lstStyle/>
          <a:p>
            <a:r>
              <a:rPr lang="zh-CN" altLang="en-US" dirty="0" smtClean="0"/>
              <a:t>总结：</a:t>
            </a:r>
            <a:r>
              <a:rPr lang="en-US" altLang="zh-CN" dirty="0" smtClean="0"/>
              <a:t>1.</a:t>
            </a:r>
            <a:r>
              <a:rPr lang="zh-CN" altLang="en-US" dirty="0" smtClean="0"/>
              <a:t>清单</a:t>
            </a:r>
            <a:r>
              <a:rPr lang="zh-CN" altLang="en-US" dirty="0"/>
              <a:t>数据（</a:t>
            </a:r>
            <a:r>
              <a:rPr lang="en-US" altLang="zh-CN" dirty="0" smtClean="0"/>
              <a:t>79130</a:t>
            </a:r>
            <a:r>
              <a:rPr lang="zh-CN" altLang="en-US" dirty="0" smtClean="0"/>
              <a:t>）</a:t>
            </a:r>
            <a:r>
              <a:rPr lang="zh-CN" altLang="en-US" dirty="0" smtClean="0"/>
              <a:t>迭代一次要</a:t>
            </a:r>
            <a:r>
              <a:rPr lang="en-US" altLang="zh-CN" dirty="0" smtClean="0"/>
              <a:t>40</a:t>
            </a:r>
            <a:r>
              <a:rPr lang="zh-CN" altLang="en-US" dirty="0" smtClean="0"/>
              <a:t>分钟，效率比上一个模型高</a:t>
            </a:r>
            <a:endParaRPr lang="en-US" altLang="zh-CN" dirty="0" smtClean="0"/>
          </a:p>
          <a:p>
            <a:r>
              <a:rPr lang="en-US" altLang="zh-CN" dirty="0" smtClean="0"/>
              <a:t>           2.</a:t>
            </a:r>
            <a:r>
              <a:rPr lang="zh-CN" altLang="en-US" dirty="0" smtClean="0"/>
              <a:t>设置句子词语个数不超过</a:t>
            </a:r>
            <a:r>
              <a:rPr lang="en-US" altLang="zh-CN" dirty="0" smtClean="0"/>
              <a:t>50</a:t>
            </a:r>
            <a:r>
              <a:rPr lang="zh-CN" altLang="en-US" dirty="0" smtClean="0"/>
              <a:t>（</a:t>
            </a:r>
            <a:r>
              <a:rPr lang="en-US" altLang="zh-CN" dirty="0" smtClean="0"/>
              <a:t>65787</a:t>
            </a:r>
            <a:r>
              <a:rPr lang="zh-CN" altLang="en-US" dirty="0" smtClean="0"/>
              <a:t>）迭代一次只要</a:t>
            </a:r>
            <a:r>
              <a:rPr lang="en-US" altLang="zh-CN" dirty="0" smtClean="0"/>
              <a:t>8</a:t>
            </a:r>
            <a:r>
              <a:rPr lang="zh-CN" altLang="en-US" dirty="0" smtClean="0"/>
              <a:t>分钟</a:t>
            </a:r>
            <a:endParaRPr lang="zh-CN" altLang="en-US" dirty="0"/>
          </a:p>
          <a:p>
            <a:r>
              <a:rPr lang="en-US" altLang="zh-CN" dirty="0" smtClean="0"/>
              <a:t>           </a:t>
            </a:r>
            <a:endParaRPr lang="zh-CN" altLang="en-US" dirty="0"/>
          </a:p>
        </p:txBody>
      </p:sp>
    </p:spTree>
    <p:extLst>
      <p:ext uri="{BB962C8B-B14F-4D97-AF65-F5344CB8AC3E}">
        <p14:creationId xmlns:p14="http://schemas.microsoft.com/office/powerpoint/2010/main" val="3786576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577679442"/>
              </p:ext>
            </p:extLst>
          </p:nvPr>
        </p:nvGraphicFramePr>
        <p:xfrm>
          <a:off x="1026091" y="1860028"/>
          <a:ext cx="8558484" cy="3405505"/>
        </p:xfrm>
        <a:graphic>
          <a:graphicData uri="http://schemas.openxmlformats.org/drawingml/2006/table">
            <a:tbl>
              <a:tblPr firstRow="1" bandRow="1">
                <a:tableStyleId>{21E4AEA4-8DFA-4A89-87EB-49C32662AFE0}</a:tableStyleId>
              </a:tblPr>
              <a:tblGrid>
                <a:gridCol w="1866738">
                  <a:extLst>
                    <a:ext uri="{9D8B030D-6E8A-4147-A177-3AD203B41FA5}">
                      <a16:colId xmlns:a16="http://schemas.microsoft.com/office/drawing/2014/main" val="1938723961"/>
                    </a:ext>
                  </a:extLst>
                </a:gridCol>
                <a:gridCol w="2148511">
                  <a:extLst>
                    <a:ext uri="{9D8B030D-6E8A-4147-A177-3AD203B41FA5}">
                      <a16:colId xmlns:a16="http://schemas.microsoft.com/office/drawing/2014/main" val="3442285248"/>
                    </a:ext>
                  </a:extLst>
                </a:gridCol>
                <a:gridCol w="4543235">
                  <a:extLst>
                    <a:ext uri="{9D8B030D-6E8A-4147-A177-3AD203B41FA5}">
                      <a16:colId xmlns:a16="http://schemas.microsoft.com/office/drawing/2014/main" val="454800058"/>
                    </a:ext>
                  </a:extLst>
                </a:gridCol>
              </a:tblGrid>
              <a:tr h="370840">
                <a:tc>
                  <a:txBody>
                    <a:bodyPr/>
                    <a:lstStyle/>
                    <a:p>
                      <a:r>
                        <a:rPr lang="zh-CN" altLang="en-US" dirty="0" smtClean="0"/>
                        <a:t>数据集</a:t>
                      </a:r>
                      <a:endParaRPr lang="zh-CN" altLang="en-US" dirty="0"/>
                    </a:p>
                  </a:txBody>
                  <a:tcPr/>
                </a:tc>
                <a:tc>
                  <a:txBody>
                    <a:bodyPr/>
                    <a:lstStyle/>
                    <a:p>
                      <a:r>
                        <a:rPr lang="en-US" altLang="zh-CN" dirty="0" smtClean="0"/>
                        <a:t>Input </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Output </a:t>
                      </a:r>
                      <a:r>
                        <a:rPr lang="zh-CN" altLang="en-US" dirty="0" smtClean="0"/>
                        <a:t>（</a:t>
                      </a:r>
                      <a:r>
                        <a:rPr lang="en-US" altLang="zh-CN" dirty="0" smtClean="0"/>
                        <a:t>epoch=200</a:t>
                      </a:r>
                      <a:r>
                        <a:rPr lang="zh-CN" altLang="en-US" dirty="0" smtClean="0"/>
                        <a:t>）</a:t>
                      </a:r>
                      <a:endParaRPr lang="en-US" altLang="zh-CN" dirty="0" smtClean="0"/>
                    </a:p>
                  </a:txBody>
                  <a:tcPr/>
                </a:tc>
                <a:extLst>
                  <a:ext uri="{0D108BD9-81ED-4DB2-BD59-A6C34878D82A}">
                    <a16:rowId xmlns:a16="http://schemas.microsoft.com/office/drawing/2014/main" val="3825917389"/>
                  </a:ext>
                </a:extLst>
              </a:tr>
              <a:tr h="370840">
                <a:tc rowSpan="5">
                  <a:txBody>
                    <a:bodyPr/>
                    <a:lstStyle/>
                    <a:p>
                      <a:endParaRPr lang="en-US" altLang="zh-CN" sz="1400" dirty="0" smtClean="0">
                        <a:solidFill>
                          <a:schemeClr val="tx1"/>
                        </a:solidFill>
                        <a:latin typeface="+mn-ea"/>
                        <a:ea typeface="+mn-ea"/>
                      </a:endParaRPr>
                    </a:p>
                    <a:p>
                      <a:endParaRPr lang="en-US" altLang="zh-CN" sz="1400" dirty="0" smtClean="0">
                        <a:solidFill>
                          <a:schemeClr val="tx1"/>
                        </a:solidFill>
                        <a:latin typeface="+mn-ea"/>
                        <a:ea typeface="+mn-ea"/>
                      </a:endParaRPr>
                    </a:p>
                    <a:p>
                      <a:endParaRPr lang="en-US" altLang="zh-CN" sz="1400" dirty="0" smtClean="0">
                        <a:solidFill>
                          <a:schemeClr val="tx1"/>
                        </a:solidFill>
                        <a:latin typeface="+mn-ea"/>
                        <a:ea typeface="+mn-ea"/>
                      </a:endParaRPr>
                    </a:p>
                    <a:p>
                      <a:endParaRPr lang="en-US" altLang="zh-CN" sz="1400" dirty="0" smtClean="0">
                        <a:solidFill>
                          <a:schemeClr val="tx1"/>
                        </a:solidFill>
                        <a:latin typeface="+mn-ea"/>
                        <a:ea typeface="+mn-ea"/>
                      </a:endParaRPr>
                    </a:p>
                    <a:p>
                      <a:endParaRPr lang="en-US" altLang="zh-CN" sz="1400" dirty="0" smtClean="0">
                        <a:solidFill>
                          <a:schemeClr val="tx1"/>
                        </a:solidFill>
                        <a:latin typeface="+mn-ea"/>
                        <a:ea typeface="+mn-ea"/>
                      </a:endParaRPr>
                    </a:p>
                    <a:p>
                      <a:endParaRPr lang="en-US" altLang="zh-CN" sz="1400" dirty="0" smtClean="0">
                        <a:solidFill>
                          <a:schemeClr val="tx1"/>
                        </a:solidFill>
                        <a:latin typeface="+mn-ea"/>
                        <a:ea typeface="+mn-ea"/>
                      </a:endParaRPr>
                    </a:p>
                    <a:p>
                      <a:endParaRPr lang="en-US" altLang="zh-CN" sz="1400" dirty="0" smtClean="0">
                        <a:solidFill>
                          <a:schemeClr val="tx1"/>
                        </a:solidFill>
                        <a:latin typeface="+mn-ea"/>
                        <a:ea typeface="+mn-ea"/>
                      </a:endParaRPr>
                    </a:p>
                    <a:p>
                      <a:r>
                        <a:rPr lang="en-US" altLang="zh-CN" sz="1400" dirty="0" smtClean="0">
                          <a:solidFill>
                            <a:schemeClr val="tx1"/>
                          </a:solidFill>
                          <a:latin typeface="+mn-ea"/>
                          <a:ea typeface="+mn-ea"/>
                        </a:rPr>
                        <a:t>   </a:t>
                      </a:r>
                      <a:r>
                        <a:rPr lang="zh-CN" altLang="en-US" sz="1400" dirty="0" smtClean="0">
                          <a:solidFill>
                            <a:schemeClr val="tx1"/>
                          </a:solidFill>
                          <a:latin typeface="+mn-ea"/>
                          <a:ea typeface="+mn-ea"/>
                        </a:rPr>
                        <a:t>清单</a:t>
                      </a:r>
                      <a:r>
                        <a:rPr lang="zh-CN" altLang="en-US" sz="1400" dirty="0" smtClean="0">
                          <a:solidFill>
                            <a:schemeClr val="tx1"/>
                          </a:solidFill>
                          <a:latin typeface="+mn-ea"/>
                          <a:ea typeface="+mn-ea"/>
                        </a:rPr>
                        <a:t>数据</a:t>
                      </a:r>
                      <a:r>
                        <a:rPr lang="zh-CN" altLang="en-US" sz="1400" dirty="0" smtClean="0">
                          <a:solidFill>
                            <a:schemeClr val="tx1"/>
                          </a:solidFill>
                          <a:latin typeface="+mn-ea"/>
                          <a:ea typeface="+mn-ea"/>
                        </a:rPr>
                        <a:t>（</a:t>
                      </a:r>
                      <a:r>
                        <a:rPr lang="en-US" altLang="zh-CN" sz="1400" dirty="0" smtClean="0"/>
                        <a:t>79130</a:t>
                      </a:r>
                      <a:r>
                        <a:rPr lang="zh-CN" altLang="en-US" sz="1400" dirty="0" smtClean="0">
                          <a:solidFill>
                            <a:schemeClr val="tx1"/>
                          </a:solidFill>
                          <a:latin typeface="+mn-ea"/>
                          <a:ea typeface="+mn-ea"/>
                        </a:rPr>
                        <a:t>）</a:t>
                      </a:r>
                      <a:endParaRPr lang="zh-CN" altLang="en-US" sz="1400" dirty="0">
                        <a:solidFill>
                          <a:schemeClr val="tx1"/>
                        </a:solidFill>
                        <a:latin typeface="+mn-ea"/>
                        <a:ea typeface="+mn-ea"/>
                      </a:endParaRPr>
                    </a:p>
                  </a:txBody>
                  <a:tcPr/>
                </a:tc>
                <a:tc>
                  <a:txBody>
                    <a:bodyPr/>
                    <a:lstStyle/>
                    <a:p>
                      <a:pPr algn="l" fontAlgn="ctr"/>
                      <a:r>
                        <a:rPr lang="zh-CN" altLang="en-US" sz="1400" b="0" i="0" u="none" strike="noStrike" dirty="0">
                          <a:solidFill>
                            <a:schemeClr val="tx1"/>
                          </a:solidFill>
                          <a:effectLst/>
                          <a:latin typeface="+mn-ea"/>
                          <a:ea typeface="+mn-ea"/>
                        </a:rPr>
                        <a:t>家居</a:t>
                      </a:r>
                      <a:r>
                        <a:rPr lang="en-US" altLang="zh-CN" sz="1400" b="0" i="0" u="none" strike="noStrike" dirty="0">
                          <a:solidFill>
                            <a:schemeClr val="tx1"/>
                          </a:solidFill>
                          <a:effectLst/>
                          <a:latin typeface="+mn-ea"/>
                          <a:ea typeface="+mn-ea"/>
                        </a:rPr>
                        <a:t>##</a:t>
                      </a:r>
                      <a:r>
                        <a:rPr lang="zh-CN" altLang="en-US" sz="1400" b="0" i="0" u="none" strike="noStrike" dirty="0" smtClean="0">
                          <a:solidFill>
                            <a:schemeClr val="tx1"/>
                          </a:solidFill>
                          <a:effectLst/>
                          <a:latin typeface="+mn-ea"/>
                          <a:ea typeface="+mn-ea"/>
                        </a:rPr>
                        <a:t>落地灯（</a:t>
                      </a:r>
                      <a:r>
                        <a:rPr lang="en-US" altLang="zh-CN" sz="1400" b="0" i="0" u="none" strike="noStrike" dirty="0" smtClean="0">
                          <a:solidFill>
                            <a:schemeClr val="tx1"/>
                          </a:solidFill>
                          <a:effectLst/>
                          <a:latin typeface="+mn-ea"/>
                          <a:ea typeface="+mn-ea"/>
                        </a:rPr>
                        <a:t>86/1328</a:t>
                      </a:r>
                      <a:r>
                        <a:rPr lang="zh-CN" altLang="en-US" sz="1400" b="0" i="0" u="none" strike="noStrike" dirty="0" smtClean="0">
                          <a:solidFill>
                            <a:schemeClr val="tx1"/>
                          </a:solidFill>
                          <a:effectLst/>
                          <a:latin typeface="+mn-ea"/>
                          <a:ea typeface="+mn-ea"/>
                        </a:rPr>
                        <a:t>）</a:t>
                      </a:r>
                      <a:endParaRPr lang="zh-CN" altLang="en-US" sz="1400" b="0" i="0" u="none" strike="noStrike" dirty="0">
                        <a:solidFill>
                          <a:schemeClr val="tx1"/>
                        </a:solidFill>
                        <a:effectLst/>
                        <a:latin typeface="+mn-ea"/>
                        <a:ea typeface="+mn-ea"/>
                      </a:endParaRPr>
                    </a:p>
                  </a:txBody>
                  <a:tcPr marL="9525" marR="9525" marT="9525" marB="0" anchor="ctr"/>
                </a:tc>
                <a:tc>
                  <a:txBody>
                    <a:bodyPr/>
                    <a:lstStyle/>
                    <a:p>
                      <a:pPr algn="l" fontAlgn="ctr"/>
                      <a:r>
                        <a:rPr lang="zh-CN" altLang="en-US" sz="1400" b="0" i="0" u="none" strike="noStrike" dirty="0">
                          <a:solidFill>
                            <a:schemeClr val="tx1"/>
                          </a:solidFill>
                          <a:effectLst/>
                          <a:latin typeface="+mn-ea"/>
                          <a:ea typeface="+mn-ea"/>
                        </a:rPr>
                        <a:t>钓鱼 </a:t>
                      </a:r>
                      <a:r>
                        <a:rPr lang="zh-CN" altLang="en-US" sz="1400" b="0" i="0" u="none" strike="noStrike" dirty="0">
                          <a:solidFill>
                            <a:srgbClr val="FF0000"/>
                          </a:solidFill>
                          <a:effectLst/>
                          <a:latin typeface="+mn-ea"/>
                          <a:ea typeface="+mn-ea"/>
                        </a:rPr>
                        <a:t>落地灯</a:t>
                      </a:r>
                      <a:r>
                        <a:rPr lang="zh-CN" altLang="en-US" sz="1400" b="0" i="0" u="none" strike="noStrike" dirty="0">
                          <a:solidFill>
                            <a:schemeClr val="tx1"/>
                          </a:solidFill>
                          <a:effectLst/>
                          <a:latin typeface="+mn-ea"/>
                          <a:ea typeface="+mn-ea"/>
                        </a:rPr>
                        <a:t> ， 光效 透亮 柔软 有 层次 ， 简洁 厚重 的 底盘 ， 弯曲 的 灯杆 增添 了 </a:t>
                      </a:r>
                      <a:r>
                        <a:rPr lang="zh-CN" altLang="en-US" sz="1400" b="0" i="0" u="none" strike="noStrike" dirty="0">
                          <a:solidFill>
                            <a:srgbClr val="FF0000"/>
                          </a:solidFill>
                          <a:effectLst/>
                          <a:latin typeface="+mn-ea"/>
                          <a:ea typeface="+mn-ea"/>
                        </a:rPr>
                        <a:t>家居</a:t>
                      </a:r>
                      <a:r>
                        <a:rPr lang="zh-CN" altLang="en-US" sz="1400" b="0" i="0" u="none" strike="noStrike" dirty="0">
                          <a:solidFill>
                            <a:schemeClr val="tx1"/>
                          </a:solidFill>
                          <a:effectLst/>
                          <a:latin typeface="+mn-ea"/>
                          <a:ea typeface="+mn-ea"/>
                        </a:rPr>
                        <a:t> 现代 美感 。</a:t>
                      </a:r>
                    </a:p>
                  </a:txBody>
                  <a:tcPr marL="9525" marR="9525" marT="9525" marB="0" anchor="ctr"/>
                </a:tc>
                <a:extLst>
                  <a:ext uri="{0D108BD9-81ED-4DB2-BD59-A6C34878D82A}">
                    <a16:rowId xmlns:a16="http://schemas.microsoft.com/office/drawing/2014/main" val="1637562171"/>
                  </a:ext>
                </a:extLst>
              </a:tr>
              <a:tr h="370840">
                <a:tc vMerge="1">
                  <a:txBody>
                    <a:bodyPr/>
                    <a:lstStyle/>
                    <a:p>
                      <a:endParaRPr lang="zh-CN" altLang="en-US" dirty="0"/>
                    </a:p>
                  </a:txBody>
                  <a:tcPr/>
                </a:tc>
                <a:tc>
                  <a:txBody>
                    <a:bodyPr/>
                    <a:lstStyle/>
                    <a:p>
                      <a:pPr algn="l" fontAlgn="ctr"/>
                      <a:r>
                        <a:rPr lang="zh-CN" altLang="en-US" sz="1400" b="0" i="0" u="none" strike="noStrike" dirty="0">
                          <a:solidFill>
                            <a:schemeClr val="tx1"/>
                          </a:solidFill>
                          <a:effectLst/>
                          <a:latin typeface="+mn-ea"/>
                          <a:ea typeface="+mn-ea"/>
                        </a:rPr>
                        <a:t>家居</a:t>
                      </a:r>
                      <a:r>
                        <a:rPr lang="en-US" altLang="zh-CN" sz="1400" b="0" i="0" u="none" strike="noStrike" dirty="0">
                          <a:solidFill>
                            <a:schemeClr val="tx1"/>
                          </a:solidFill>
                          <a:effectLst/>
                          <a:latin typeface="+mn-ea"/>
                          <a:ea typeface="+mn-ea"/>
                        </a:rPr>
                        <a:t>##</a:t>
                      </a:r>
                      <a:r>
                        <a:rPr lang="zh-CN" altLang="en-US" sz="1400" b="0" i="0" u="none" strike="noStrike" dirty="0">
                          <a:solidFill>
                            <a:schemeClr val="tx1"/>
                          </a:solidFill>
                          <a:effectLst/>
                          <a:latin typeface="+mn-ea"/>
                          <a:ea typeface="+mn-ea"/>
                        </a:rPr>
                        <a:t>坐垫</a:t>
                      </a:r>
                      <a:r>
                        <a:rPr lang="en-US" altLang="zh-CN" sz="1400" b="0" i="0" u="none" strike="noStrike" dirty="0">
                          <a:solidFill>
                            <a:schemeClr val="tx1"/>
                          </a:solidFill>
                          <a:effectLst/>
                          <a:latin typeface="+mn-ea"/>
                          <a:ea typeface="+mn-ea"/>
                        </a:rPr>
                        <a:t>##</a:t>
                      </a:r>
                      <a:r>
                        <a:rPr lang="zh-CN" altLang="en-US" sz="1400" b="0" i="0" u="none" strike="noStrike" dirty="0" smtClean="0">
                          <a:solidFill>
                            <a:schemeClr val="tx1"/>
                          </a:solidFill>
                          <a:effectLst/>
                          <a:latin typeface="+mn-ea"/>
                          <a:ea typeface="+mn-ea"/>
                        </a:rPr>
                        <a:t>沙发（</a:t>
                      </a:r>
                      <a:r>
                        <a:rPr lang="en-US" altLang="zh-CN" sz="1400" b="0" i="0" u="none" strike="noStrike" dirty="0" smtClean="0">
                          <a:solidFill>
                            <a:schemeClr val="tx1"/>
                          </a:solidFill>
                          <a:effectLst/>
                          <a:latin typeface="+mn-ea"/>
                          <a:ea typeface="+mn-ea"/>
                        </a:rPr>
                        <a:t>234/3655</a:t>
                      </a:r>
                      <a:r>
                        <a:rPr lang="zh-CN" altLang="en-US" sz="1400" b="0" i="0" u="none" strike="noStrike" dirty="0" smtClean="0">
                          <a:solidFill>
                            <a:schemeClr val="tx1"/>
                          </a:solidFill>
                          <a:effectLst/>
                          <a:latin typeface="+mn-ea"/>
                          <a:ea typeface="+mn-ea"/>
                        </a:rPr>
                        <a:t>）</a:t>
                      </a:r>
                      <a:endParaRPr lang="zh-CN" altLang="en-US" sz="1400" b="0" i="0" u="none" strike="noStrike" dirty="0">
                        <a:solidFill>
                          <a:schemeClr val="tx1"/>
                        </a:solidFill>
                        <a:effectLst/>
                        <a:latin typeface="+mn-ea"/>
                        <a:ea typeface="+mn-ea"/>
                      </a:endParaRPr>
                    </a:p>
                  </a:txBody>
                  <a:tcPr marL="9525" marR="9525" marT="9525" marB="0" anchor="ctr"/>
                </a:tc>
                <a:tc>
                  <a:txBody>
                    <a:bodyPr/>
                    <a:lstStyle/>
                    <a:p>
                      <a:pPr algn="l" fontAlgn="ctr"/>
                      <a:r>
                        <a:rPr lang="zh-CN" altLang="en-US" sz="1400" b="0" i="0" u="none" strike="noStrike" dirty="0">
                          <a:solidFill>
                            <a:schemeClr val="tx1"/>
                          </a:solidFill>
                          <a:effectLst/>
                          <a:latin typeface="+mn-ea"/>
                          <a:ea typeface="+mn-ea"/>
                        </a:rPr>
                        <a:t>一款 精品 </a:t>
                      </a:r>
                      <a:r>
                        <a:rPr lang="zh-CN" altLang="en-US" sz="1400" b="0" i="0" u="none" strike="noStrike" dirty="0">
                          <a:solidFill>
                            <a:srgbClr val="FF0000"/>
                          </a:solidFill>
                          <a:effectLst/>
                          <a:latin typeface="+mn-ea"/>
                          <a:ea typeface="+mn-ea"/>
                        </a:rPr>
                        <a:t>沙发 坐垫 </a:t>
                      </a:r>
                      <a:r>
                        <a:rPr lang="zh-CN" altLang="en-US" sz="1400" b="0" i="0" u="none" strike="noStrike" dirty="0">
                          <a:solidFill>
                            <a:schemeClr val="tx1"/>
                          </a:solidFill>
                          <a:effectLst/>
                          <a:latin typeface="+mn-ea"/>
                          <a:ea typeface="+mn-ea"/>
                        </a:rPr>
                        <a:t>， 采用 优秀 的 厚重 设计 ， 纯手工 缝制 打造 而成 ， 做工 精细 ， 散发 着 自然 的 实用 ， 有着 良好 的 吸湿 能力 ， ； 边缘 打磨 细致 ， 提升 </a:t>
                      </a:r>
                      <a:r>
                        <a:rPr lang="zh-CN" altLang="en-US" sz="1400" b="0" i="0" u="none" strike="noStrike" dirty="0">
                          <a:solidFill>
                            <a:srgbClr val="FF0000"/>
                          </a:solidFill>
                          <a:effectLst/>
                          <a:latin typeface="+mn-ea"/>
                          <a:ea typeface="+mn-ea"/>
                        </a:rPr>
                        <a:t>家居</a:t>
                      </a:r>
                      <a:r>
                        <a:rPr lang="zh-CN" altLang="en-US" sz="1400" b="0" i="0" u="none" strike="noStrike" dirty="0">
                          <a:solidFill>
                            <a:schemeClr val="tx1"/>
                          </a:solidFill>
                          <a:effectLst/>
                          <a:latin typeface="+mn-ea"/>
                          <a:ea typeface="+mn-ea"/>
                        </a:rPr>
                        <a:t> 品质 ， 整体 风格 独特 又 不失 品位 。</a:t>
                      </a:r>
                    </a:p>
                  </a:txBody>
                  <a:tcPr marL="9525" marR="9525" marT="9525" marB="0" anchor="ctr"/>
                </a:tc>
                <a:extLst>
                  <a:ext uri="{0D108BD9-81ED-4DB2-BD59-A6C34878D82A}">
                    <a16:rowId xmlns:a16="http://schemas.microsoft.com/office/drawing/2014/main" val="964949278"/>
                  </a:ext>
                </a:extLst>
              </a:tr>
              <a:tr h="370840">
                <a:tc vMerge="1">
                  <a:txBody>
                    <a:bodyPr/>
                    <a:lstStyle/>
                    <a:p>
                      <a:endParaRPr lang="zh-CN" altLang="en-US" dirty="0"/>
                    </a:p>
                  </a:txBody>
                  <a:tcPr/>
                </a:tc>
                <a:tc>
                  <a:txBody>
                    <a:bodyPr/>
                    <a:lstStyle/>
                    <a:p>
                      <a:pPr algn="l" fontAlgn="ctr"/>
                      <a:r>
                        <a:rPr lang="zh-CN" altLang="en-US" sz="1400" b="0" i="0" u="none" strike="noStrike" dirty="0">
                          <a:solidFill>
                            <a:schemeClr val="tx1"/>
                          </a:solidFill>
                          <a:effectLst/>
                          <a:latin typeface="+mn-ea"/>
                          <a:ea typeface="+mn-ea"/>
                        </a:rPr>
                        <a:t>家居</a:t>
                      </a:r>
                      <a:r>
                        <a:rPr lang="en-US" altLang="zh-CN" sz="1400" b="0" i="0" u="none" strike="noStrike" dirty="0">
                          <a:solidFill>
                            <a:schemeClr val="tx1"/>
                          </a:solidFill>
                          <a:effectLst/>
                          <a:latin typeface="+mn-ea"/>
                          <a:ea typeface="+mn-ea"/>
                        </a:rPr>
                        <a:t>##</a:t>
                      </a:r>
                      <a:r>
                        <a:rPr lang="zh-CN" altLang="en-US" sz="1400" b="0" i="0" u="none" strike="noStrike" dirty="0" smtClean="0">
                          <a:solidFill>
                            <a:schemeClr val="tx1"/>
                          </a:solidFill>
                          <a:effectLst/>
                          <a:latin typeface="+mn-ea"/>
                          <a:ea typeface="+mn-ea"/>
                        </a:rPr>
                        <a:t>闹钟（</a:t>
                      </a:r>
                      <a:r>
                        <a:rPr lang="en-US" altLang="zh-CN" sz="1400" b="0" i="0" u="none" strike="noStrike" dirty="0" smtClean="0">
                          <a:solidFill>
                            <a:schemeClr val="tx1"/>
                          </a:solidFill>
                          <a:effectLst/>
                          <a:latin typeface="+mn-ea"/>
                          <a:ea typeface="+mn-ea"/>
                        </a:rPr>
                        <a:t>36/2364</a:t>
                      </a:r>
                      <a:r>
                        <a:rPr lang="zh-CN" altLang="en-US" sz="1400" b="0" i="0" u="none" strike="noStrike" dirty="0" smtClean="0">
                          <a:solidFill>
                            <a:schemeClr val="tx1"/>
                          </a:solidFill>
                          <a:effectLst/>
                          <a:latin typeface="+mn-ea"/>
                          <a:ea typeface="+mn-ea"/>
                        </a:rPr>
                        <a:t>）</a:t>
                      </a:r>
                      <a:endParaRPr lang="zh-CN" altLang="en-US" sz="1400" b="0" i="0" u="none" strike="noStrike" dirty="0">
                        <a:solidFill>
                          <a:schemeClr val="tx1"/>
                        </a:solidFill>
                        <a:effectLst/>
                        <a:latin typeface="+mn-ea"/>
                        <a:ea typeface="+mn-ea"/>
                      </a:endParaRPr>
                    </a:p>
                  </a:txBody>
                  <a:tcPr marL="9525" marR="9525" marT="9525" marB="0" anchor="ctr"/>
                </a:tc>
                <a:tc>
                  <a:txBody>
                    <a:bodyPr/>
                    <a:lstStyle/>
                    <a:p>
                      <a:pPr algn="l" fontAlgn="ctr"/>
                      <a:r>
                        <a:rPr lang="zh-CN" altLang="en-US" sz="1400" b="0" i="0" u="none" strike="noStrike" dirty="0">
                          <a:solidFill>
                            <a:schemeClr val="tx1"/>
                          </a:solidFill>
                          <a:effectLst/>
                          <a:latin typeface="+mn-ea"/>
                          <a:ea typeface="+mn-ea"/>
                        </a:rPr>
                        <a:t>无印良品 宜家 风格 的 原木 </a:t>
                      </a:r>
                      <a:r>
                        <a:rPr lang="zh-CN" altLang="en-US" sz="1400" b="0" i="0" u="none" strike="noStrike" dirty="0">
                          <a:solidFill>
                            <a:srgbClr val="FF0000"/>
                          </a:solidFill>
                          <a:effectLst/>
                          <a:latin typeface="+mn-ea"/>
                          <a:ea typeface="+mn-ea"/>
                        </a:rPr>
                        <a:t>闹钟</a:t>
                      </a:r>
                      <a:r>
                        <a:rPr lang="zh-CN" altLang="en-US" sz="1400" b="0" i="0" u="none" strike="noStrike" dirty="0">
                          <a:solidFill>
                            <a:schemeClr val="tx1"/>
                          </a:solidFill>
                          <a:effectLst/>
                          <a:latin typeface="+mn-ea"/>
                          <a:ea typeface="+mn-ea"/>
                        </a:rPr>
                        <a:t> ， 取自 加拿大 枫木 整块 原木 </a:t>
                      </a:r>
                      <a:r>
                        <a:rPr lang="en-US" altLang="zh-CN" sz="1400" b="0" i="0" u="none" strike="noStrike" dirty="0">
                          <a:solidFill>
                            <a:schemeClr val="tx1"/>
                          </a:solidFill>
                          <a:effectLst/>
                          <a:latin typeface="+mn-ea"/>
                          <a:ea typeface="+mn-ea"/>
                        </a:rPr>
                        <a:t>CNC </a:t>
                      </a:r>
                      <a:r>
                        <a:rPr lang="zh-CN" altLang="en-US" sz="1400" b="0" i="0" u="none" strike="noStrike" dirty="0">
                          <a:solidFill>
                            <a:schemeClr val="tx1"/>
                          </a:solidFill>
                          <a:effectLst/>
                          <a:latin typeface="+mn-ea"/>
                          <a:ea typeface="+mn-ea"/>
                        </a:rPr>
                        <a:t>加工 而成 ， 采用 台湾 永镇 太阳 牌全 静音 扫秒 机芯 ， 带夜 灯及 贪睡 功能 ， 超大 数字 字体 呈现 清晰 显时 ， 能 完美 融入 现代 简约 的 </a:t>
                      </a:r>
                      <a:r>
                        <a:rPr lang="zh-CN" altLang="en-US" sz="1400" b="0" i="0" u="none" strike="noStrike" dirty="0">
                          <a:solidFill>
                            <a:srgbClr val="FF0000"/>
                          </a:solidFill>
                          <a:effectLst/>
                          <a:latin typeface="+mn-ea"/>
                          <a:ea typeface="+mn-ea"/>
                        </a:rPr>
                        <a:t>家居</a:t>
                      </a:r>
                      <a:r>
                        <a:rPr lang="zh-CN" altLang="en-US" sz="1400" b="0" i="0" u="none" strike="noStrike" dirty="0">
                          <a:solidFill>
                            <a:schemeClr val="tx1"/>
                          </a:solidFill>
                          <a:effectLst/>
                          <a:latin typeface="+mn-ea"/>
                          <a:ea typeface="+mn-ea"/>
                        </a:rPr>
                        <a:t>装饰 风格 。</a:t>
                      </a:r>
                    </a:p>
                  </a:txBody>
                  <a:tcPr marL="9525" marR="9525" marT="9525" marB="0" anchor="ctr"/>
                </a:tc>
                <a:extLst>
                  <a:ext uri="{0D108BD9-81ED-4DB2-BD59-A6C34878D82A}">
                    <a16:rowId xmlns:a16="http://schemas.microsoft.com/office/drawing/2014/main" val="434228832"/>
                  </a:ext>
                </a:extLst>
              </a:tr>
              <a:tr h="370840">
                <a:tc vMerge="1">
                  <a:txBody>
                    <a:bodyPr/>
                    <a:lstStyle/>
                    <a:p>
                      <a:endParaRPr lang="zh-CN" altLang="en-US" dirty="0"/>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chemeClr val="tx1"/>
                          </a:solidFill>
                          <a:effectLst/>
                          <a:latin typeface="+mn-ea"/>
                          <a:ea typeface="+mn-ea"/>
                        </a:rPr>
                        <a:t>家居</a:t>
                      </a:r>
                      <a:r>
                        <a:rPr lang="en-US" altLang="zh-CN" sz="1400" b="0" i="0" u="none" strike="noStrike" dirty="0" smtClean="0">
                          <a:solidFill>
                            <a:schemeClr val="tx1"/>
                          </a:solidFill>
                          <a:effectLst/>
                          <a:latin typeface="+mn-ea"/>
                          <a:ea typeface="+mn-ea"/>
                        </a:rPr>
                        <a:t>##</a:t>
                      </a:r>
                      <a:r>
                        <a:rPr lang="zh-CN" altLang="en-US" sz="1400" b="0" i="0" u="none" strike="noStrike" dirty="0" smtClean="0">
                          <a:solidFill>
                            <a:schemeClr val="tx1"/>
                          </a:solidFill>
                          <a:effectLst/>
                          <a:latin typeface="+mn-ea"/>
                          <a:ea typeface="+mn-ea"/>
                        </a:rPr>
                        <a:t>鱼缸（</a:t>
                      </a:r>
                      <a:r>
                        <a:rPr lang="en-US" altLang="zh-CN" sz="1400" b="0" i="0" u="none" strike="noStrike" dirty="0" smtClean="0">
                          <a:solidFill>
                            <a:schemeClr val="tx1"/>
                          </a:solidFill>
                          <a:effectLst/>
                          <a:latin typeface="+mn-ea"/>
                          <a:ea typeface="+mn-ea"/>
                        </a:rPr>
                        <a:t>41/542</a:t>
                      </a:r>
                      <a:r>
                        <a:rPr lang="zh-CN" altLang="en-US" sz="1400" b="0" i="0" u="none" strike="noStrike" dirty="0" smtClean="0">
                          <a:solidFill>
                            <a:schemeClr val="tx1"/>
                          </a:solidFill>
                          <a:effectLst/>
                          <a:latin typeface="+mn-ea"/>
                          <a:ea typeface="+mn-ea"/>
                        </a:rPr>
                        <a:t>）</a:t>
                      </a:r>
                    </a:p>
                    <a:p>
                      <a:pPr algn="l" fontAlgn="ctr"/>
                      <a:endParaRPr lang="zh-CN" altLang="en-US" sz="1400" b="0" i="0" u="none" strike="noStrike" dirty="0">
                        <a:solidFill>
                          <a:schemeClr val="tx1"/>
                        </a:solidFill>
                        <a:effectLst/>
                        <a:latin typeface="+mn-ea"/>
                        <a:ea typeface="+mn-ea"/>
                      </a:endParaRPr>
                    </a:p>
                  </a:txBody>
                  <a:tcPr marL="9525" marR="9525" marT="9525" marB="0" anchor="ctr"/>
                </a:tc>
                <a:tc>
                  <a:txBody>
                    <a:bodyPr/>
                    <a:lstStyle/>
                    <a:p>
                      <a:pPr algn="l" fontAlgn="ctr"/>
                      <a:r>
                        <a:rPr lang="zh-CN" altLang="en-US" sz="1400" b="0" i="0" u="none" strike="noStrike" dirty="0">
                          <a:solidFill>
                            <a:schemeClr val="tx1"/>
                          </a:solidFill>
                          <a:effectLst/>
                          <a:latin typeface="+mn-ea"/>
                          <a:ea typeface="+mn-ea"/>
                        </a:rPr>
                        <a:t>简约 的 落地灯 ， 实用 的 遥控 设计 。</a:t>
                      </a:r>
                    </a:p>
                  </a:txBody>
                  <a:tcPr marL="9525" marR="9525" marT="9525" marB="0" anchor="ctr"/>
                </a:tc>
                <a:extLst>
                  <a:ext uri="{0D108BD9-81ED-4DB2-BD59-A6C34878D82A}">
                    <a16:rowId xmlns:a16="http://schemas.microsoft.com/office/drawing/2014/main" val="1190541670"/>
                  </a:ext>
                </a:extLst>
              </a:tr>
              <a:tr h="370840">
                <a:tc vMerge="1">
                  <a:txBody>
                    <a:bodyPr/>
                    <a:lstStyle/>
                    <a:p>
                      <a:endParaRPr lang="zh-CN" altLang="en-US" dirty="0"/>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chemeClr val="tx1"/>
                          </a:solidFill>
                          <a:effectLst/>
                          <a:latin typeface="+mn-ea"/>
                          <a:ea typeface="+mn-ea"/>
                        </a:rPr>
                        <a:t>家居</a:t>
                      </a:r>
                      <a:r>
                        <a:rPr lang="en-US" altLang="zh-CN" sz="1400" b="0" i="0" u="none" strike="noStrike" dirty="0" smtClean="0">
                          <a:solidFill>
                            <a:schemeClr val="tx1"/>
                          </a:solidFill>
                          <a:effectLst/>
                          <a:latin typeface="+mn-ea"/>
                          <a:ea typeface="+mn-ea"/>
                        </a:rPr>
                        <a:t>##</a:t>
                      </a:r>
                      <a:r>
                        <a:rPr lang="zh-CN" altLang="en-US" sz="1400" b="0" i="0" u="none" strike="noStrike" dirty="0" smtClean="0">
                          <a:solidFill>
                            <a:schemeClr val="tx1"/>
                          </a:solidFill>
                          <a:effectLst/>
                          <a:latin typeface="+mn-ea"/>
                          <a:ea typeface="+mn-ea"/>
                        </a:rPr>
                        <a:t>饮水机（</a:t>
                      </a:r>
                      <a:r>
                        <a:rPr lang="en-US" altLang="zh-CN" sz="1400" b="0" i="0" u="none" strike="noStrike" dirty="0" smtClean="0">
                          <a:solidFill>
                            <a:schemeClr val="tx1"/>
                          </a:solidFill>
                          <a:effectLst/>
                          <a:latin typeface="+mn-ea"/>
                          <a:ea typeface="+mn-ea"/>
                        </a:rPr>
                        <a:t>1/17</a:t>
                      </a:r>
                      <a:r>
                        <a:rPr lang="zh-CN" altLang="en-US" sz="1400" b="0" i="0" u="none" strike="noStrike" dirty="0" smtClean="0">
                          <a:solidFill>
                            <a:schemeClr val="tx1"/>
                          </a:solidFill>
                          <a:effectLst/>
                          <a:latin typeface="+mn-ea"/>
                          <a:ea typeface="+mn-ea"/>
                        </a:rPr>
                        <a:t>）</a:t>
                      </a:r>
                    </a:p>
                    <a:p>
                      <a:pPr algn="l" fontAlgn="ctr"/>
                      <a:endParaRPr lang="zh-CN" altLang="en-US" sz="1400" b="0" i="0" u="none" strike="noStrike" dirty="0">
                        <a:solidFill>
                          <a:schemeClr val="tx1"/>
                        </a:solidFill>
                        <a:effectLst/>
                        <a:latin typeface="+mn-ea"/>
                        <a:ea typeface="+mn-ea"/>
                      </a:endParaRPr>
                    </a:p>
                  </a:txBody>
                  <a:tcPr marL="9525" marR="9525" marT="9525" marB="0" anchor="ctr"/>
                </a:tc>
                <a:tc>
                  <a:txBody>
                    <a:bodyPr/>
                    <a:lstStyle/>
                    <a:p>
                      <a:pPr algn="l" fontAlgn="ctr"/>
                      <a:r>
                        <a:rPr lang="zh-CN" altLang="en-US" sz="1400" b="0" i="0" u="none" strike="noStrike" dirty="0">
                          <a:solidFill>
                            <a:schemeClr val="tx1"/>
                          </a:solidFill>
                          <a:effectLst/>
                          <a:latin typeface="+mn-ea"/>
                          <a:ea typeface="+mn-ea"/>
                        </a:rPr>
                        <a:t>简约 的 落地灯 ， 实用 的 遥控 设计 。</a:t>
                      </a:r>
                    </a:p>
                  </a:txBody>
                  <a:tcPr marL="9525" marR="9525" marT="9525" marB="0" anchor="ctr"/>
                </a:tc>
                <a:extLst>
                  <a:ext uri="{0D108BD9-81ED-4DB2-BD59-A6C34878D82A}">
                    <a16:rowId xmlns:a16="http://schemas.microsoft.com/office/drawing/2014/main" val="3017475465"/>
                  </a:ext>
                </a:extLst>
              </a:tr>
            </a:tbl>
          </a:graphicData>
        </a:graphic>
      </p:graphicFrame>
      <p:sp>
        <p:nvSpPr>
          <p:cNvPr id="3" name="文本框 2"/>
          <p:cNvSpPr txBox="1"/>
          <p:nvPr/>
        </p:nvSpPr>
        <p:spPr>
          <a:xfrm>
            <a:off x="2298734" y="5717562"/>
            <a:ext cx="6783186" cy="646331"/>
          </a:xfrm>
          <a:prstGeom prst="rect">
            <a:avLst/>
          </a:prstGeom>
          <a:noFill/>
        </p:spPr>
        <p:txBody>
          <a:bodyPr wrap="square" rtlCol="0">
            <a:spAutoFit/>
          </a:bodyPr>
          <a:lstStyle/>
          <a:p>
            <a:r>
              <a:rPr lang="zh-CN" altLang="en-US" dirty="0" smtClean="0"/>
              <a:t>总结：</a:t>
            </a:r>
            <a:r>
              <a:rPr lang="en-US" altLang="zh-CN" dirty="0" smtClean="0"/>
              <a:t>1.</a:t>
            </a:r>
            <a:r>
              <a:rPr lang="zh-CN" altLang="en-US" dirty="0" smtClean="0"/>
              <a:t>生成的</a:t>
            </a:r>
            <a:r>
              <a:rPr lang="zh-CN" altLang="en-US" dirty="0" smtClean="0"/>
              <a:t>句子挺通顺</a:t>
            </a:r>
            <a:endParaRPr lang="en-US" altLang="zh-CN" dirty="0" smtClean="0"/>
          </a:p>
          <a:p>
            <a:r>
              <a:rPr lang="en-US" altLang="zh-CN" dirty="0" smtClean="0"/>
              <a:t>           2.</a:t>
            </a:r>
            <a:r>
              <a:rPr lang="zh-CN" altLang="en-US" dirty="0" smtClean="0"/>
              <a:t>最后两个例子，可能是训练数据太少</a:t>
            </a:r>
            <a:endParaRPr lang="zh-CN" altLang="en-US" dirty="0"/>
          </a:p>
        </p:txBody>
      </p:sp>
    </p:spTree>
    <p:extLst>
      <p:ext uri="{BB962C8B-B14F-4D97-AF65-F5344CB8AC3E}">
        <p14:creationId xmlns:p14="http://schemas.microsoft.com/office/powerpoint/2010/main" val="694106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340285197"/>
              </p:ext>
            </p:extLst>
          </p:nvPr>
        </p:nvGraphicFramePr>
        <p:xfrm>
          <a:off x="1026091" y="1860028"/>
          <a:ext cx="8558484" cy="2421255"/>
        </p:xfrm>
        <a:graphic>
          <a:graphicData uri="http://schemas.openxmlformats.org/drawingml/2006/table">
            <a:tbl>
              <a:tblPr firstRow="1" bandRow="1">
                <a:tableStyleId>{21E4AEA4-8DFA-4A89-87EB-49C32662AFE0}</a:tableStyleId>
              </a:tblPr>
              <a:tblGrid>
                <a:gridCol w="1866738">
                  <a:extLst>
                    <a:ext uri="{9D8B030D-6E8A-4147-A177-3AD203B41FA5}">
                      <a16:colId xmlns:a16="http://schemas.microsoft.com/office/drawing/2014/main" val="1938723961"/>
                    </a:ext>
                  </a:extLst>
                </a:gridCol>
                <a:gridCol w="2148511">
                  <a:extLst>
                    <a:ext uri="{9D8B030D-6E8A-4147-A177-3AD203B41FA5}">
                      <a16:colId xmlns:a16="http://schemas.microsoft.com/office/drawing/2014/main" val="3442285248"/>
                    </a:ext>
                  </a:extLst>
                </a:gridCol>
                <a:gridCol w="4543235">
                  <a:extLst>
                    <a:ext uri="{9D8B030D-6E8A-4147-A177-3AD203B41FA5}">
                      <a16:colId xmlns:a16="http://schemas.microsoft.com/office/drawing/2014/main" val="454800058"/>
                    </a:ext>
                  </a:extLst>
                </a:gridCol>
              </a:tblGrid>
              <a:tr h="370840">
                <a:tc>
                  <a:txBody>
                    <a:bodyPr/>
                    <a:lstStyle/>
                    <a:p>
                      <a:r>
                        <a:rPr lang="zh-CN" altLang="en-US" dirty="0" smtClean="0"/>
                        <a:t>数据集</a:t>
                      </a:r>
                      <a:endParaRPr lang="zh-CN" altLang="en-US" dirty="0"/>
                    </a:p>
                  </a:txBody>
                  <a:tcPr/>
                </a:tc>
                <a:tc>
                  <a:txBody>
                    <a:bodyPr/>
                    <a:lstStyle/>
                    <a:p>
                      <a:r>
                        <a:rPr lang="en-US" altLang="zh-CN" dirty="0" smtClean="0"/>
                        <a:t>Input </a:t>
                      </a:r>
                      <a:endParaRPr lang="zh-CN" altLang="en-US" dirty="0"/>
                    </a:p>
                  </a:txBody>
                  <a:tcPr/>
                </a:tc>
                <a:tc>
                  <a:txBody>
                    <a:bodyPr/>
                    <a:lstStyle/>
                    <a:p>
                      <a:r>
                        <a:rPr lang="en-US" altLang="zh-CN" dirty="0" smtClean="0"/>
                        <a:t>Output </a:t>
                      </a:r>
                      <a:endParaRPr lang="zh-CN" altLang="en-US" dirty="0"/>
                    </a:p>
                  </a:txBody>
                  <a:tcPr/>
                </a:tc>
                <a:extLst>
                  <a:ext uri="{0D108BD9-81ED-4DB2-BD59-A6C34878D82A}">
                    <a16:rowId xmlns:a16="http://schemas.microsoft.com/office/drawing/2014/main" val="3825917389"/>
                  </a:ext>
                </a:extLst>
              </a:tr>
              <a:tr h="370840">
                <a:tc rowSpan="5">
                  <a:txBody>
                    <a:bodyPr/>
                    <a:lstStyle/>
                    <a:p>
                      <a:endParaRPr lang="en-US" altLang="zh-CN" sz="1400" dirty="0" smtClean="0">
                        <a:solidFill>
                          <a:schemeClr val="tx1"/>
                        </a:solidFill>
                        <a:latin typeface="+mn-ea"/>
                        <a:ea typeface="+mn-ea"/>
                      </a:endParaRPr>
                    </a:p>
                    <a:p>
                      <a:endParaRPr lang="en-US" altLang="zh-CN" sz="1400" dirty="0" smtClean="0">
                        <a:solidFill>
                          <a:schemeClr val="tx1"/>
                        </a:solidFill>
                        <a:latin typeface="+mn-ea"/>
                        <a:ea typeface="+mn-ea"/>
                      </a:endParaRPr>
                    </a:p>
                    <a:p>
                      <a:endParaRPr lang="en-US" altLang="zh-CN" sz="1400" dirty="0" smtClean="0">
                        <a:solidFill>
                          <a:schemeClr val="tx1"/>
                        </a:solidFill>
                        <a:latin typeface="+mn-ea"/>
                        <a:ea typeface="+mn-ea"/>
                      </a:endParaRPr>
                    </a:p>
                    <a:p>
                      <a:pPr algn="ctr"/>
                      <a:r>
                        <a:rPr lang="zh-CN" altLang="en-US" sz="1400" dirty="0" smtClean="0"/>
                        <a:t>清单</a:t>
                      </a:r>
                      <a:r>
                        <a:rPr lang="en-US" altLang="zh-CN" sz="1400" dirty="0" smtClean="0"/>
                        <a:t>+</a:t>
                      </a:r>
                      <a:r>
                        <a:rPr lang="zh-CN" altLang="en-US" sz="1400" dirty="0" smtClean="0"/>
                        <a:t>淘攻略（</a:t>
                      </a:r>
                      <a:r>
                        <a:rPr lang="en-US" altLang="zh-CN" sz="1400" dirty="0" smtClean="0"/>
                        <a:t>393673</a:t>
                      </a:r>
                      <a:r>
                        <a:rPr lang="zh-CN" altLang="en-US" sz="1400" dirty="0" smtClean="0"/>
                        <a:t>）</a:t>
                      </a:r>
                      <a:endParaRPr lang="zh-CN" altLang="en-US" sz="1400" dirty="0"/>
                    </a:p>
                  </a:txBody>
                  <a:tcPr/>
                </a:tc>
                <a:tc>
                  <a:txBody>
                    <a:bodyPr/>
                    <a:lstStyle/>
                    <a:p>
                      <a:pPr algn="l" fontAlgn="ctr"/>
                      <a:r>
                        <a:rPr lang="zh-CN" altLang="en-US" sz="1400" b="0" i="0" u="none" strike="noStrike" dirty="0">
                          <a:solidFill>
                            <a:schemeClr val="tx1"/>
                          </a:solidFill>
                          <a:effectLst/>
                          <a:latin typeface="+mn-ea"/>
                          <a:ea typeface="+mn-ea"/>
                        </a:rPr>
                        <a:t>家居</a:t>
                      </a:r>
                      <a:r>
                        <a:rPr lang="en-US" altLang="zh-CN" sz="1400" b="0" i="0" u="none" strike="noStrike" dirty="0">
                          <a:solidFill>
                            <a:schemeClr val="tx1"/>
                          </a:solidFill>
                          <a:effectLst/>
                          <a:latin typeface="+mn-ea"/>
                          <a:ea typeface="+mn-ea"/>
                        </a:rPr>
                        <a:t>##</a:t>
                      </a:r>
                      <a:r>
                        <a:rPr lang="zh-CN" altLang="en-US" sz="1400" b="0" i="0" u="none" strike="noStrike" dirty="0" smtClean="0">
                          <a:solidFill>
                            <a:schemeClr val="tx1"/>
                          </a:solidFill>
                          <a:effectLst/>
                          <a:latin typeface="+mn-ea"/>
                          <a:ea typeface="+mn-ea"/>
                        </a:rPr>
                        <a:t>落地灯（</a:t>
                      </a:r>
                      <a:r>
                        <a:rPr lang="en-US" altLang="zh-CN" sz="1400" b="0" i="0" u="none" strike="noStrike" dirty="0" smtClean="0">
                          <a:solidFill>
                            <a:schemeClr val="tx1"/>
                          </a:solidFill>
                          <a:effectLst/>
                          <a:latin typeface="+mn-ea"/>
                          <a:ea typeface="+mn-ea"/>
                        </a:rPr>
                        <a:t>444/6461</a:t>
                      </a:r>
                      <a:r>
                        <a:rPr lang="zh-CN" altLang="en-US" sz="1400" b="0" i="0" u="none" strike="noStrike" dirty="0" smtClean="0">
                          <a:solidFill>
                            <a:schemeClr val="tx1"/>
                          </a:solidFill>
                          <a:effectLst/>
                          <a:latin typeface="+mn-ea"/>
                          <a:ea typeface="+mn-ea"/>
                        </a:rPr>
                        <a:t>）</a:t>
                      </a:r>
                      <a:endParaRPr lang="zh-CN" altLang="en-US" sz="1400" b="0" i="0" u="none" strike="noStrike" dirty="0">
                        <a:solidFill>
                          <a:schemeClr val="tx1"/>
                        </a:solidFill>
                        <a:effectLst/>
                        <a:latin typeface="+mn-ea"/>
                        <a:ea typeface="+mn-ea"/>
                      </a:endParaRPr>
                    </a:p>
                  </a:txBody>
                  <a:tcPr marL="9525" marR="9525" marT="9525" marB="0" anchor="ctr"/>
                </a:tc>
                <a:tc>
                  <a:txBody>
                    <a:bodyPr/>
                    <a:lstStyle/>
                    <a:p>
                      <a:pPr algn="l" fontAlgn="ctr"/>
                      <a:endParaRPr lang="zh-CN" altLang="en-US" sz="1400" b="0" i="0" u="none" strike="noStrike" dirty="0">
                        <a:solidFill>
                          <a:schemeClr val="tx1"/>
                        </a:solidFill>
                        <a:effectLst/>
                        <a:latin typeface="+mn-ea"/>
                        <a:ea typeface="+mn-ea"/>
                      </a:endParaRPr>
                    </a:p>
                  </a:txBody>
                  <a:tcPr marL="9525" marR="9525" marT="9525" marB="0" anchor="ctr"/>
                </a:tc>
                <a:extLst>
                  <a:ext uri="{0D108BD9-81ED-4DB2-BD59-A6C34878D82A}">
                    <a16:rowId xmlns:a16="http://schemas.microsoft.com/office/drawing/2014/main" val="1637562171"/>
                  </a:ext>
                </a:extLst>
              </a:tr>
              <a:tr h="370840">
                <a:tc vMerge="1">
                  <a:txBody>
                    <a:bodyPr/>
                    <a:lstStyle/>
                    <a:p>
                      <a:endParaRPr lang="zh-CN" altLang="en-US" dirty="0"/>
                    </a:p>
                  </a:txBody>
                  <a:tcPr/>
                </a:tc>
                <a:tc>
                  <a:txBody>
                    <a:bodyPr/>
                    <a:lstStyle/>
                    <a:p>
                      <a:pPr algn="l" fontAlgn="ctr"/>
                      <a:r>
                        <a:rPr lang="zh-CN" altLang="en-US" sz="1400" b="0" i="0" u="none" strike="noStrike" dirty="0">
                          <a:solidFill>
                            <a:schemeClr val="tx1"/>
                          </a:solidFill>
                          <a:effectLst/>
                          <a:latin typeface="+mn-ea"/>
                          <a:ea typeface="+mn-ea"/>
                        </a:rPr>
                        <a:t>家居</a:t>
                      </a:r>
                      <a:r>
                        <a:rPr lang="en-US" altLang="zh-CN" sz="1400" b="0" i="0" u="none" strike="noStrike" dirty="0">
                          <a:solidFill>
                            <a:schemeClr val="tx1"/>
                          </a:solidFill>
                          <a:effectLst/>
                          <a:latin typeface="+mn-ea"/>
                          <a:ea typeface="+mn-ea"/>
                        </a:rPr>
                        <a:t>##</a:t>
                      </a:r>
                      <a:r>
                        <a:rPr lang="zh-CN" altLang="en-US" sz="1400" b="0" i="0" u="none" strike="noStrike" dirty="0">
                          <a:solidFill>
                            <a:schemeClr val="tx1"/>
                          </a:solidFill>
                          <a:effectLst/>
                          <a:latin typeface="+mn-ea"/>
                          <a:ea typeface="+mn-ea"/>
                        </a:rPr>
                        <a:t>坐垫</a:t>
                      </a:r>
                      <a:r>
                        <a:rPr lang="en-US" altLang="zh-CN" sz="1400" b="0" i="0" u="none" strike="noStrike" dirty="0">
                          <a:solidFill>
                            <a:schemeClr val="tx1"/>
                          </a:solidFill>
                          <a:effectLst/>
                          <a:latin typeface="+mn-ea"/>
                          <a:ea typeface="+mn-ea"/>
                        </a:rPr>
                        <a:t>##</a:t>
                      </a:r>
                      <a:r>
                        <a:rPr lang="zh-CN" altLang="en-US" sz="1400" b="0" i="0" u="none" strike="noStrike" dirty="0" smtClean="0">
                          <a:solidFill>
                            <a:schemeClr val="tx1"/>
                          </a:solidFill>
                          <a:effectLst/>
                          <a:latin typeface="+mn-ea"/>
                          <a:ea typeface="+mn-ea"/>
                        </a:rPr>
                        <a:t>沙发（</a:t>
                      </a:r>
                      <a:r>
                        <a:rPr lang="en-US" altLang="zh-CN" sz="1400" b="0" i="0" u="none" strike="noStrike" dirty="0" smtClean="0">
                          <a:solidFill>
                            <a:schemeClr val="tx1"/>
                          </a:solidFill>
                          <a:effectLst/>
                          <a:latin typeface="+mn-ea"/>
                          <a:ea typeface="+mn-ea"/>
                        </a:rPr>
                        <a:t>417/7150</a:t>
                      </a:r>
                      <a:r>
                        <a:rPr lang="zh-CN" altLang="en-US" sz="1400" b="0" i="0" u="none" strike="noStrike" dirty="0" smtClean="0">
                          <a:solidFill>
                            <a:schemeClr val="tx1"/>
                          </a:solidFill>
                          <a:effectLst/>
                          <a:latin typeface="+mn-ea"/>
                          <a:ea typeface="+mn-ea"/>
                        </a:rPr>
                        <a:t>）</a:t>
                      </a:r>
                      <a:endParaRPr lang="zh-CN" altLang="en-US" sz="1400" b="0" i="0" u="none" strike="noStrike" dirty="0">
                        <a:solidFill>
                          <a:schemeClr val="tx1"/>
                        </a:solidFill>
                        <a:effectLst/>
                        <a:latin typeface="+mn-ea"/>
                        <a:ea typeface="+mn-ea"/>
                      </a:endParaRPr>
                    </a:p>
                  </a:txBody>
                  <a:tcPr marL="9525" marR="9525" marT="9525" marB="0" anchor="ctr"/>
                </a:tc>
                <a:tc>
                  <a:txBody>
                    <a:bodyPr/>
                    <a:lstStyle/>
                    <a:p>
                      <a:pPr algn="l" fontAlgn="ctr"/>
                      <a:endParaRPr lang="zh-CN" altLang="en-US" sz="1400" b="0" i="0" u="none" strike="noStrike" dirty="0">
                        <a:solidFill>
                          <a:schemeClr val="tx1"/>
                        </a:solidFill>
                        <a:effectLst/>
                        <a:latin typeface="+mn-ea"/>
                        <a:ea typeface="+mn-ea"/>
                      </a:endParaRPr>
                    </a:p>
                  </a:txBody>
                  <a:tcPr marL="9525" marR="9525" marT="9525" marB="0" anchor="ctr"/>
                </a:tc>
                <a:extLst>
                  <a:ext uri="{0D108BD9-81ED-4DB2-BD59-A6C34878D82A}">
                    <a16:rowId xmlns:a16="http://schemas.microsoft.com/office/drawing/2014/main" val="964949278"/>
                  </a:ext>
                </a:extLst>
              </a:tr>
              <a:tr h="370840">
                <a:tc vMerge="1">
                  <a:txBody>
                    <a:bodyPr/>
                    <a:lstStyle/>
                    <a:p>
                      <a:endParaRPr lang="zh-CN" altLang="en-US" dirty="0"/>
                    </a:p>
                  </a:txBody>
                  <a:tcPr/>
                </a:tc>
                <a:tc>
                  <a:txBody>
                    <a:bodyPr/>
                    <a:lstStyle/>
                    <a:p>
                      <a:pPr algn="l" fontAlgn="ctr"/>
                      <a:r>
                        <a:rPr lang="zh-CN" altLang="en-US" sz="1400" b="0" i="0" u="none" strike="noStrike" dirty="0">
                          <a:solidFill>
                            <a:schemeClr val="tx1"/>
                          </a:solidFill>
                          <a:effectLst/>
                          <a:latin typeface="+mn-ea"/>
                          <a:ea typeface="+mn-ea"/>
                        </a:rPr>
                        <a:t>家居</a:t>
                      </a:r>
                      <a:r>
                        <a:rPr lang="en-US" altLang="zh-CN" sz="1400" b="0" i="0" u="none" strike="noStrike" dirty="0">
                          <a:solidFill>
                            <a:schemeClr val="tx1"/>
                          </a:solidFill>
                          <a:effectLst/>
                          <a:latin typeface="+mn-ea"/>
                          <a:ea typeface="+mn-ea"/>
                        </a:rPr>
                        <a:t>##</a:t>
                      </a:r>
                      <a:r>
                        <a:rPr lang="zh-CN" altLang="en-US" sz="1400" b="0" i="0" u="none" strike="noStrike" dirty="0" smtClean="0">
                          <a:solidFill>
                            <a:schemeClr val="tx1"/>
                          </a:solidFill>
                          <a:effectLst/>
                          <a:latin typeface="+mn-ea"/>
                          <a:ea typeface="+mn-ea"/>
                        </a:rPr>
                        <a:t>闹钟（</a:t>
                      </a:r>
                      <a:r>
                        <a:rPr lang="en-US" altLang="zh-CN" sz="1400" b="0" i="0" u="none" strike="noStrike" dirty="0" smtClean="0">
                          <a:solidFill>
                            <a:schemeClr val="tx1"/>
                          </a:solidFill>
                          <a:effectLst/>
                          <a:latin typeface="+mn-ea"/>
                          <a:ea typeface="+mn-ea"/>
                        </a:rPr>
                        <a:t>131/10827</a:t>
                      </a:r>
                      <a:r>
                        <a:rPr lang="zh-CN" altLang="en-US" sz="1400" b="0" i="0" u="none" strike="noStrike" dirty="0" smtClean="0">
                          <a:solidFill>
                            <a:schemeClr val="tx1"/>
                          </a:solidFill>
                          <a:effectLst/>
                          <a:latin typeface="+mn-ea"/>
                          <a:ea typeface="+mn-ea"/>
                        </a:rPr>
                        <a:t>）</a:t>
                      </a:r>
                      <a:endParaRPr lang="zh-CN" altLang="en-US" sz="1400" b="0" i="0" u="none" strike="noStrike" dirty="0">
                        <a:solidFill>
                          <a:schemeClr val="tx1"/>
                        </a:solidFill>
                        <a:effectLst/>
                        <a:latin typeface="+mn-ea"/>
                        <a:ea typeface="+mn-ea"/>
                      </a:endParaRPr>
                    </a:p>
                  </a:txBody>
                  <a:tcPr marL="9525" marR="9525" marT="9525" marB="0" anchor="ctr"/>
                </a:tc>
                <a:tc>
                  <a:txBody>
                    <a:bodyPr/>
                    <a:lstStyle/>
                    <a:p>
                      <a:pPr algn="l" fontAlgn="ctr"/>
                      <a:endParaRPr lang="zh-CN" altLang="en-US" sz="1400" b="0" i="0" u="none" strike="noStrike" dirty="0">
                        <a:solidFill>
                          <a:schemeClr val="tx1"/>
                        </a:solidFill>
                        <a:effectLst/>
                        <a:latin typeface="+mn-ea"/>
                        <a:ea typeface="+mn-ea"/>
                      </a:endParaRPr>
                    </a:p>
                  </a:txBody>
                  <a:tcPr marL="9525" marR="9525" marT="9525" marB="0" anchor="ctr"/>
                </a:tc>
                <a:extLst>
                  <a:ext uri="{0D108BD9-81ED-4DB2-BD59-A6C34878D82A}">
                    <a16:rowId xmlns:a16="http://schemas.microsoft.com/office/drawing/2014/main" val="434228832"/>
                  </a:ext>
                </a:extLst>
              </a:tr>
              <a:tr h="370840">
                <a:tc vMerge="1">
                  <a:txBody>
                    <a:bodyPr/>
                    <a:lstStyle/>
                    <a:p>
                      <a:endParaRPr lang="zh-CN" altLang="en-US" dirty="0"/>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chemeClr val="tx1"/>
                          </a:solidFill>
                          <a:effectLst/>
                          <a:latin typeface="+mn-ea"/>
                          <a:ea typeface="+mn-ea"/>
                        </a:rPr>
                        <a:t>家居</a:t>
                      </a:r>
                      <a:r>
                        <a:rPr lang="en-US" altLang="zh-CN" sz="1400" b="0" i="0" u="none" strike="noStrike" dirty="0" smtClean="0">
                          <a:solidFill>
                            <a:schemeClr val="tx1"/>
                          </a:solidFill>
                          <a:effectLst/>
                          <a:latin typeface="+mn-ea"/>
                          <a:ea typeface="+mn-ea"/>
                        </a:rPr>
                        <a:t>##</a:t>
                      </a:r>
                      <a:r>
                        <a:rPr lang="zh-CN" altLang="en-US" sz="1400" b="0" i="0" u="none" strike="noStrike" dirty="0" smtClean="0">
                          <a:solidFill>
                            <a:schemeClr val="tx1"/>
                          </a:solidFill>
                          <a:effectLst/>
                          <a:latin typeface="+mn-ea"/>
                          <a:ea typeface="+mn-ea"/>
                        </a:rPr>
                        <a:t>鱼缸（</a:t>
                      </a:r>
                      <a:r>
                        <a:rPr lang="en-US" altLang="zh-CN" sz="1400" b="0" i="0" u="none" strike="noStrike" dirty="0" smtClean="0">
                          <a:solidFill>
                            <a:schemeClr val="tx1"/>
                          </a:solidFill>
                          <a:effectLst/>
                          <a:latin typeface="+mn-ea"/>
                          <a:ea typeface="+mn-ea"/>
                        </a:rPr>
                        <a:t>121/3557</a:t>
                      </a:r>
                      <a:r>
                        <a:rPr lang="zh-CN" altLang="en-US" sz="1400" b="0" i="0" u="none" strike="noStrike" dirty="0" smtClean="0">
                          <a:solidFill>
                            <a:schemeClr val="tx1"/>
                          </a:solidFill>
                          <a:effectLst/>
                          <a:latin typeface="+mn-ea"/>
                          <a:ea typeface="+mn-ea"/>
                        </a:rPr>
                        <a:t>）</a:t>
                      </a:r>
                    </a:p>
                    <a:p>
                      <a:pPr algn="l" fontAlgn="ctr"/>
                      <a:endParaRPr lang="zh-CN" altLang="en-US" sz="1400" b="0" i="0" u="none" strike="noStrike" dirty="0">
                        <a:solidFill>
                          <a:schemeClr val="tx1"/>
                        </a:solidFill>
                        <a:effectLst/>
                        <a:latin typeface="+mn-ea"/>
                        <a:ea typeface="+mn-ea"/>
                      </a:endParaRPr>
                    </a:p>
                  </a:txBody>
                  <a:tcPr marL="9525" marR="9525" marT="9525" marB="0" anchor="ctr"/>
                </a:tc>
                <a:tc>
                  <a:txBody>
                    <a:bodyPr/>
                    <a:lstStyle/>
                    <a:p>
                      <a:pPr algn="l" fontAlgn="ctr"/>
                      <a:endParaRPr lang="zh-CN" altLang="en-US" sz="1400" b="0" i="0" u="none" strike="noStrike" dirty="0">
                        <a:solidFill>
                          <a:schemeClr val="tx1"/>
                        </a:solidFill>
                        <a:effectLst/>
                        <a:latin typeface="+mn-ea"/>
                        <a:ea typeface="+mn-ea"/>
                      </a:endParaRPr>
                    </a:p>
                  </a:txBody>
                  <a:tcPr marL="9525" marR="9525" marT="9525" marB="0" anchor="ctr"/>
                </a:tc>
                <a:extLst>
                  <a:ext uri="{0D108BD9-81ED-4DB2-BD59-A6C34878D82A}">
                    <a16:rowId xmlns:a16="http://schemas.microsoft.com/office/drawing/2014/main" val="1190541670"/>
                  </a:ext>
                </a:extLst>
              </a:tr>
              <a:tr h="370840">
                <a:tc vMerge="1">
                  <a:txBody>
                    <a:bodyPr/>
                    <a:lstStyle/>
                    <a:p>
                      <a:endParaRPr lang="zh-CN" altLang="en-US" dirty="0"/>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chemeClr val="tx1"/>
                          </a:solidFill>
                          <a:effectLst/>
                          <a:latin typeface="+mn-ea"/>
                          <a:ea typeface="+mn-ea"/>
                        </a:rPr>
                        <a:t>家居</a:t>
                      </a:r>
                      <a:r>
                        <a:rPr lang="en-US" altLang="zh-CN" sz="1400" b="0" i="0" u="none" strike="noStrike" dirty="0" smtClean="0">
                          <a:solidFill>
                            <a:schemeClr val="tx1"/>
                          </a:solidFill>
                          <a:effectLst/>
                          <a:latin typeface="+mn-ea"/>
                          <a:ea typeface="+mn-ea"/>
                        </a:rPr>
                        <a:t>##</a:t>
                      </a:r>
                      <a:r>
                        <a:rPr lang="zh-CN" altLang="en-US" sz="1400" b="0" i="0" u="none" strike="noStrike" dirty="0" smtClean="0">
                          <a:solidFill>
                            <a:schemeClr val="tx1"/>
                          </a:solidFill>
                          <a:effectLst/>
                          <a:latin typeface="+mn-ea"/>
                          <a:ea typeface="+mn-ea"/>
                        </a:rPr>
                        <a:t>饮水机（</a:t>
                      </a:r>
                      <a:r>
                        <a:rPr lang="en-US" altLang="zh-CN" sz="1400" b="0" i="0" u="none" strike="noStrike" dirty="0" smtClean="0">
                          <a:solidFill>
                            <a:schemeClr val="tx1"/>
                          </a:solidFill>
                          <a:effectLst/>
                          <a:latin typeface="+mn-ea"/>
                          <a:ea typeface="+mn-ea"/>
                        </a:rPr>
                        <a:t>28/2297</a:t>
                      </a:r>
                      <a:r>
                        <a:rPr lang="zh-CN" altLang="en-US" sz="1400" b="0" i="0" u="none" strike="noStrike" dirty="0" smtClean="0">
                          <a:solidFill>
                            <a:schemeClr val="tx1"/>
                          </a:solidFill>
                          <a:effectLst/>
                          <a:latin typeface="+mn-ea"/>
                          <a:ea typeface="+mn-ea"/>
                        </a:rPr>
                        <a:t>）</a:t>
                      </a:r>
                    </a:p>
                    <a:p>
                      <a:pPr algn="l" fontAlgn="ctr"/>
                      <a:endParaRPr lang="zh-CN" altLang="en-US" sz="1400" b="0" i="0" u="none" strike="noStrike" dirty="0">
                        <a:solidFill>
                          <a:schemeClr val="tx1"/>
                        </a:solidFill>
                        <a:effectLst/>
                        <a:latin typeface="+mn-ea"/>
                        <a:ea typeface="+mn-ea"/>
                      </a:endParaRPr>
                    </a:p>
                  </a:txBody>
                  <a:tcPr marL="9525" marR="9525" marT="9525" marB="0" anchor="ctr"/>
                </a:tc>
                <a:tc>
                  <a:txBody>
                    <a:bodyPr/>
                    <a:lstStyle/>
                    <a:p>
                      <a:pPr algn="l" fontAlgn="ctr"/>
                      <a:endParaRPr lang="zh-CN" altLang="en-US" sz="1400" b="0" i="0" u="none" strike="noStrike" dirty="0">
                        <a:solidFill>
                          <a:schemeClr val="tx1"/>
                        </a:solidFill>
                        <a:effectLst/>
                        <a:latin typeface="+mn-ea"/>
                        <a:ea typeface="+mn-ea"/>
                      </a:endParaRPr>
                    </a:p>
                  </a:txBody>
                  <a:tcPr marL="9525" marR="9525" marT="9525" marB="0" anchor="ctr"/>
                </a:tc>
                <a:extLst>
                  <a:ext uri="{0D108BD9-81ED-4DB2-BD59-A6C34878D82A}">
                    <a16:rowId xmlns:a16="http://schemas.microsoft.com/office/drawing/2014/main" val="3017475465"/>
                  </a:ext>
                </a:extLst>
              </a:tr>
            </a:tbl>
          </a:graphicData>
        </a:graphic>
      </p:graphicFrame>
    </p:spTree>
    <p:extLst>
      <p:ext uri="{BB962C8B-B14F-4D97-AF65-F5344CB8AC3E}">
        <p14:creationId xmlns:p14="http://schemas.microsoft.com/office/powerpoint/2010/main" val="3856016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训练数据</a:t>
            </a:r>
            <a:r>
              <a:rPr lang="en-US" altLang="zh-CN" dirty="0" smtClean="0"/>
              <a:t>+CPV</a:t>
            </a:r>
            <a:endParaRPr lang="zh-CN" altLang="en-US" dirty="0"/>
          </a:p>
        </p:txBody>
      </p:sp>
      <p:sp>
        <p:nvSpPr>
          <p:cNvPr id="3" name="内容占位符 2"/>
          <p:cNvSpPr>
            <a:spLocks noGrp="1"/>
          </p:cNvSpPr>
          <p:nvPr>
            <p:ph idx="1"/>
          </p:nvPr>
        </p:nvSpPr>
        <p:spPr/>
        <p:txBody>
          <a:bodyPr/>
          <a:lstStyle/>
          <a:p>
            <a:r>
              <a:rPr lang="zh-CN" altLang="en-US" dirty="0"/>
              <a:t>对句子提取关键词（</a:t>
            </a:r>
            <a:r>
              <a:rPr lang="en-US" altLang="zh-CN" dirty="0" err="1"/>
              <a:t>tf-idf</a:t>
            </a:r>
            <a:r>
              <a:rPr lang="zh-CN" altLang="en-US" dirty="0"/>
              <a:t>）</a:t>
            </a:r>
            <a:endParaRPr lang="en-US" altLang="zh-CN" dirty="0"/>
          </a:p>
          <a:p>
            <a:r>
              <a:rPr lang="zh-CN" altLang="en-US" dirty="0"/>
              <a:t>智能家居场景对应下的商品</a:t>
            </a:r>
            <a:r>
              <a:rPr lang="zh-CN" altLang="en-US" dirty="0" smtClean="0"/>
              <a:t>的</a:t>
            </a:r>
            <a:r>
              <a:rPr lang="en-US" altLang="zh-CN" dirty="0" err="1" smtClean="0"/>
              <a:t>cpv</a:t>
            </a:r>
            <a:endParaRPr lang="en-US" altLang="zh-CN" dirty="0"/>
          </a:p>
          <a:p>
            <a:r>
              <a:rPr lang="zh-CN" altLang="en-US" dirty="0"/>
              <a:t>忽略低频词（</a:t>
            </a:r>
            <a:r>
              <a:rPr lang="en-US" altLang="zh-CN" dirty="0"/>
              <a:t>&lt;10</a:t>
            </a:r>
            <a:r>
              <a:rPr lang="zh-CN" altLang="en-US" dirty="0"/>
              <a:t>）</a:t>
            </a:r>
            <a:endParaRPr lang="en-US" altLang="zh-CN" dirty="0"/>
          </a:p>
          <a:p>
            <a:r>
              <a:rPr lang="zh-CN" altLang="en-US" dirty="0"/>
              <a:t>将关键词对应</a:t>
            </a:r>
            <a:r>
              <a:rPr lang="zh-CN" altLang="en-US" dirty="0" smtClean="0"/>
              <a:t>的</a:t>
            </a:r>
            <a:r>
              <a:rPr lang="en-US" altLang="zh-CN" dirty="0" err="1" smtClean="0"/>
              <a:t>cpv</a:t>
            </a:r>
            <a:r>
              <a:rPr lang="zh-CN" altLang="en-US" dirty="0"/>
              <a:t>加入输入</a:t>
            </a:r>
            <a:endParaRPr lang="en-US"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25227418"/>
              </p:ext>
            </p:extLst>
          </p:nvPr>
        </p:nvGraphicFramePr>
        <p:xfrm>
          <a:off x="1681269" y="4740520"/>
          <a:ext cx="8677756" cy="741680"/>
        </p:xfrm>
        <a:graphic>
          <a:graphicData uri="http://schemas.openxmlformats.org/drawingml/2006/table">
            <a:tbl>
              <a:tblPr firstRow="1" bandRow="1">
                <a:tableStyleId>{21E4AEA4-8DFA-4A89-87EB-49C32662AFE0}</a:tableStyleId>
              </a:tblPr>
              <a:tblGrid>
                <a:gridCol w="4338878">
                  <a:extLst>
                    <a:ext uri="{9D8B030D-6E8A-4147-A177-3AD203B41FA5}">
                      <a16:colId xmlns:a16="http://schemas.microsoft.com/office/drawing/2014/main" val="3650028503"/>
                    </a:ext>
                  </a:extLst>
                </a:gridCol>
                <a:gridCol w="4338878">
                  <a:extLst>
                    <a:ext uri="{9D8B030D-6E8A-4147-A177-3AD203B41FA5}">
                      <a16:colId xmlns:a16="http://schemas.microsoft.com/office/drawing/2014/main" val="1251623773"/>
                    </a:ext>
                  </a:extLst>
                </a:gridCol>
              </a:tblGrid>
              <a:tr h="370840">
                <a:tc>
                  <a:txBody>
                    <a:bodyPr/>
                    <a:lstStyle/>
                    <a:p>
                      <a:r>
                        <a:rPr lang="en-US" altLang="zh-CN" dirty="0" smtClean="0"/>
                        <a:t>Input </a:t>
                      </a:r>
                      <a:endParaRPr lang="zh-CN" altLang="en-US" dirty="0"/>
                    </a:p>
                  </a:txBody>
                  <a:tcPr/>
                </a:tc>
                <a:tc>
                  <a:txBody>
                    <a:bodyPr/>
                    <a:lstStyle/>
                    <a:p>
                      <a:r>
                        <a:rPr lang="en-US" altLang="zh-CN" dirty="0" err="1" smtClean="0"/>
                        <a:t>Input_expansion</a:t>
                      </a:r>
                      <a:endParaRPr lang="zh-CN" altLang="en-US" dirty="0"/>
                    </a:p>
                  </a:txBody>
                  <a:tcPr/>
                </a:tc>
                <a:extLst>
                  <a:ext uri="{0D108BD9-81ED-4DB2-BD59-A6C34878D82A}">
                    <a16:rowId xmlns:a16="http://schemas.microsoft.com/office/drawing/2014/main" val="1251108008"/>
                  </a:ext>
                </a:extLst>
              </a:tr>
              <a:tr h="370840">
                <a:tc>
                  <a:txBody>
                    <a:bodyPr/>
                    <a:lstStyle/>
                    <a:p>
                      <a:r>
                        <a:rPr lang="zh-CN" altLang="en-US" dirty="0" smtClean="0"/>
                        <a:t>商品名</a:t>
                      </a:r>
                      <a:endParaRPr lang="zh-CN" altLang="en-US" dirty="0"/>
                    </a:p>
                  </a:txBody>
                  <a:tcPr/>
                </a:tc>
                <a:tc>
                  <a:txBody>
                    <a:bodyPr/>
                    <a:lstStyle/>
                    <a:p>
                      <a:r>
                        <a:rPr lang="zh-CN" altLang="en-US" dirty="0" smtClean="0"/>
                        <a:t>商品名</a:t>
                      </a:r>
                      <a:r>
                        <a:rPr lang="en-US" altLang="zh-CN" dirty="0" smtClean="0"/>
                        <a:t>+</a:t>
                      </a:r>
                      <a:r>
                        <a:rPr lang="zh-CN" altLang="en-US" dirty="0" smtClean="0"/>
                        <a:t>关键词对应的相似度最高的</a:t>
                      </a:r>
                      <a:r>
                        <a:rPr lang="en-US" altLang="zh-CN" dirty="0" err="1" smtClean="0"/>
                        <a:t>pv</a:t>
                      </a:r>
                      <a:r>
                        <a:rPr lang="zh-CN" altLang="en-US" dirty="0" smtClean="0"/>
                        <a:t>值</a:t>
                      </a:r>
                      <a:endParaRPr lang="zh-CN" altLang="en-US" dirty="0"/>
                    </a:p>
                  </a:txBody>
                  <a:tcPr/>
                </a:tc>
                <a:extLst>
                  <a:ext uri="{0D108BD9-81ED-4DB2-BD59-A6C34878D82A}">
                    <a16:rowId xmlns:a16="http://schemas.microsoft.com/office/drawing/2014/main" val="403793625"/>
                  </a:ext>
                </a:extLst>
              </a:tr>
            </a:tbl>
          </a:graphicData>
        </a:graphic>
      </p:graphicFrame>
    </p:spTree>
    <p:extLst>
      <p:ext uri="{BB962C8B-B14F-4D97-AF65-F5344CB8AC3E}">
        <p14:creationId xmlns:p14="http://schemas.microsoft.com/office/powerpoint/2010/main" val="2656699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240434"/>
            <a:ext cx="10515600" cy="1325563"/>
          </a:xfrm>
        </p:spPr>
        <p:txBody>
          <a:bodyPr/>
          <a:lstStyle/>
          <a:p>
            <a:r>
              <a:rPr lang="zh-CN" altLang="en-US" dirty="0" smtClean="0"/>
              <a:t>基于</a:t>
            </a:r>
            <a:r>
              <a:rPr lang="en-US" altLang="zh-CN" dirty="0" smtClean="0"/>
              <a:t>title</a:t>
            </a:r>
            <a:r>
              <a:rPr lang="zh-CN" altLang="en-US" dirty="0" smtClean="0"/>
              <a:t>的</a:t>
            </a:r>
            <a:r>
              <a:rPr lang="en-US" altLang="zh-CN" dirty="0"/>
              <a:t>word embedding</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362817063"/>
              </p:ext>
            </p:extLst>
          </p:nvPr>
        </p:nvGraphicFramePr>
        <p:xfrm>
          <a:off x="838200" y="1385872"/>
          <a:ext cx="10515599" cy="4549140"/>
        </p:xfrm>
        <a:graphic>
          <a:graphicData uri="http://schemas.openxmlformats.org/drawingml/2006/table">
            <a:tbl>
              <a:tblPr firstRow="1" bandRow="1">
                <a:tableStyleId>{21E4AEA4-8DFA-4A89-87EB-49C32662AFE0}</a:tableStyleId>
              </a:tblPr>
              <a:tblGrid>
                <a:gridCol w="2944091">
                  <a:extLst>
                    <a:ext uri="{9D8B030D-6E8A-4147-A177-3AD203B41FA5}">
                      <a16:colId xmlns:a16="http://schemas.microsoft.com/office/drawing/2014/main" val="3642344125"/>
                    </a:ext>
                  </a:extLst>
                </a:gridCol>
                <a:gridCol w="1113905">
                  <a:extLst>
                    <a:ext uri="{9D8B030D-6E8A-4147-A177-3AD203B41FA5}">
                      <a16:colId xmlns:a16="http://schemas.microsoft.com/office/drawing/2014/main" val="1048000773"/>
                    </a:ext>
                  </a:extLst>
                </a:gridCol>
                <a:gridCol w="1463040">
                  <a:extLst>
                    <a:ext uri="{9D8B030D-6E8A-4147-A177-3AD203B41FA5}">
                      <a16:colId xmlns:a16="http://schemas.microsoft.com/office/drawing/2014/main" val="2538993769"/>
                    </a:ext>
                  </a:extLst>
                </a:gridCol>
                <a:gridCol w="4994563">
                  <a:extLst>
                    <a:ext uri="{9D8B030D-6E8A-4147-A177-3AD203B41FA5}">
                      <a16:colId xmlns:a16="http://schemas.microsoft.com/office/drawing/2014/main" val="2088091788"/>
                    </a:ext>
                  </a:extLst>
                </a:gridCol>
              </a:tblGrid>
              <a:tr h="370840">
                <a:tc>
                  <a:txBody>
                    <a:bodyPr/>
                    <a:lstStyle/>
                    <a:p>
                      <a:pPr marL="0" algn="ctr" defTabSz="914400" rtl="0" eaLnBrk="1" fontAlgn="ctr" latinLnBrk="0" hangingPunct="1"/>
                      <a:r>
                        <a:rPr lang="en-US" altLang="zh-CN" sz="1600" b="1" kern="1200" dirty="0" smtClean="0">
                          <a:solidFill>
                            <a:schemeClr val="lt1"/>
                          </a:solidFill>
                          <a:latin typeface="+mn-lt"/>
                          <a:ea typeface="+mn-ea"/>
                          <a:cs typeface="+mn-cs"/>
                        </a:rPr>
                        <a:t>Sentence </a:t>
                      </a:r>
                      <a:endParaRPr lang="zh-CN" altLang="en-US" sz="1600" b="1" kern="1200" dirty="0">
                        <a:solidFill>
                          <a:schemeClr val="lt1"/>
                        </a:solidFill>
                        <a:latin typeface="+mn-lt"/>
                        <a:ea typeface="+mn-ea"/>
                        <a:cs typeface="+mn-cs"/>
                      </a:endParaRPr>
                    </a:p>
                  </a:txBody>
                  <a:tcPr marL="9525" marR="9525" marT="9525" marB="0" anchor="ctr"/>
                </a:tc>
                <a:tc>
                  <a:txBody>
                    <a:bodyPr/>
                    <a:lstStyle/>
                    <a:p>
                      <a:pPr algn="l" fontAlgn="ctr"/>
                      <a:r>
                        <a:rPr lang="zh-CN" altLang="en-US" sz="1600" b="1" kern="1200" dirty="0" smtClean="0">
                          <a:solidFill>
                            <a:schemeClr val="lt1"/>
                          </a:solidFill>
                          <a:latin typeface="+mn-lt"/>
                          <a:ea typeface="+mn-ea"/>
                          <a:cs typeface="+mn-cs"/>
                        </a:rPr>
                        <a:t>商品名</a:t>
                      </a:r>
                      <a:endParaRPr lang="en-US" altLang="zh-CN" sz="1600" b="1" kern="1200" dirty="0">
                        <a:solidFill>
                          <a:schemeClr val="lt1"/>
                        </a:solidFill>
                        <a:latin typeface="+mn-lt"/>
                        <a:ea typeface="+mn-ea"/>
                        <a:cs typeface="+mn-cs"/>
                      </a:endParaRPr>
                    </a:p>
                  </a:txBody>
                  <a:tcPr marL="9525" marR="9525" marT="9525" marB="0" anchor="ctr"/>
                </a:tc>
                <a:tc>
                  <a:txBody>
                    <a:bodyPr/>
                    <a:lstStyle/>
                    <a:p>
                      <a:r>
                        <a:rPr lang="zh-CN" altLang="en-US" sz="1600" dirty="0" smtClean="0"/>
                        <a:t>商品名</a:t>
                      </a:r>
                      <a:r>
                        <a:rPr lang="en-US" altLang="zh-CN" sz="1600" dirty="0" smtClean="0"/>
                        <a:t>+</a:t>
                      </a:r>
                      <a:r>
                        <a:rPr lang="zh-CN" altLang="en-US" sz="1600" dirty="0" smtClean="0"/>
                        <a:t>关键词对应的</a:t>
                      </a:r>
                      <a:r>
                        <a:rPr lang="en-US" altLang="zh-CN" sz="1600" dirty="0" err="1" smtClean="0"/>
                        <a:t>cpv</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商品名</a:t>
                      </a:r>
                      <a:r>
                        <a:rPr lang="en-US" altLang="zh-CN" sz="1600" dirty="0" smtClean="0"/>
                        <a:t>+</a:t>
                      </a:r>
                      <a:r>
                        <a:rPr lang="zh-CN" altLang="en-US" sz="1600" dirty="0" smtClean="0"/>
                        <a:t>关键词对应的相似度最高的</a:t>
                      </a:r>
                      <a:r>
                        <a:rPr lang="en-US" altLang="zh-CN" sz="1600" dirty="0" err="1" smtClean="0"/>
                        <a:t>cpv</a:t>
                      </a:r>
                      <a:endParaRPr lang="zh-CN" altLang="en-US" sz="1600" dirty="0" smtClean="0"/>
                    </a:p>
                    <a:p>
                      <a:endParaRPr lang="zh-CN" altLang="en-US" sz="1600" dirty="0"/>
                    </a:p>
                  </a:txBody>
                  <a:tcPr/>
                </a:tc>
                <a:extLst>
                  <a:ext uri="{0D108BD9-81ED-4DB2-BD59-A6C34878D82A}">
                    <a16:rowId xmlns:a16="http://schemas.microsoft.com/office/drawing/2014/main" val="40086780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effectLst/>
                          <a:latin typeface="+mn-ea"/>
                          <a:ea typeface="+mn-ea"/>
                        </a:rPr>
                        <a:t>一盏美式乡村风格的落地灯，与怎样的现代家居风格搭配都不显得突兀。大方别致的造型、纯粹素静的色彩，结合颇具质感的实木材质和铁艺与布艺，它是融洽的。</a:t>
                      </a:r>
                      <a:endParaRPr lang="zh-CN" altLang="en-US" sz="1400" dirty="0">
                        <a:latin typeface="+mn-ea"/>
                        <a:ea typeface="+mn-ea"/>
                      </a:endParaRPr>
                    </a:p>
                  </a:txBody>
                  <a:tcPr/>
                </a:tc>
                <a:tc>
                  <a:txBody>
                    <a:bodyPr/>
                    <a:lstStyle/>
                    <a:p>
                      <a:pPr algn="l" fontAlgn="ctr"/>
                      <a:r>
                        <a:rPr lang="zh-CN" altLang="en-US" sz="1400" b="0" i="0" u="none" strike="noStrike" dirty="0" smtClean="0">
                          <a:solidFill>
                            <a:srgbClr val="000000"/>
                          </a:solidFill>
                          <a:effectLst/>
                          <a:latin typeface="+mn-ea"/>
                          <a:ea typeface="+mn-ea"/>
                        </a:rPr>
                        <a:t>家居</a:t>
                      </a:r>
                      <a:r>
                        <a:rPr lang="en-US" altLang="zh-CN" sz="1400" b="0" i="0" u="none" strike="noStrike" dirty="0" smtClean="0">
                          <a:solidFill>
                            <a:srgbClr val="000000"/>
                          </a:solidFill>
                          <a:effectLst/>
                          <a:latin typeface="+mn-ea"/>
                          <a:ea typeface="+mn-ea"/>
                        </a:rPr>
                        <a:t>,</a:t>
                      </a:r>
                      <a:r>
                        <a:rPr lang="zh-CN" altLang="en-US" sz="1400" b="0" i="0" u="none" strike="noStrike" dirty="0" smtClean="0">
                          <a:solidFill>
                            <a:srgbClr val="000000"/>
                          </a:solidFill>
                          <a:effectLst/>
                          <a:latin typeface="+mn-ea"/>
                          <a:ea typeface="+mn-ea"/>
                        </a:rPr>
                        <a:t>落地灯</a:t>
                      </a:r>
                      <a:endParaRPr lang="zh-CN" altLang="en-US" sz="1400" b="0" i="0" u="none" strike="noStrike" dirty="0">
                        <a:solidFill>
                          <a:srgbClr val="000000"/>
                        </a:solidFill>
                        <a:effectLst/>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effectLst/>
                          <a:latin typeface="+mn-ea"/>
                          <a:ea typeface="+mn-ea"/>
                        </a:rPr>
                        <a:t>家居</a:t>
                      </a:r>
                      <a:r>
                        <a:rPr lang="en-US" altLang="zh-CN" sz="1400" b="0" i="0" u="none" strike="noStrike" dirty="0" smtClean="0">
                          <a:solidFill>
                            <a:srgbClr val="000000"/>
                          </a:solidFill>
                          <a:effectLst/>
                          <a:latin typeface="+mn-ea"/>
                          <a:ea typeface="+mn-ea"/>
                        </a:rPr>
                        <a:t>,</a:t>
                      </a:r>
                      <a:r>
                        <a:rPr lang="zh-CN" altLang="en-US" sz="1400" b="0" i="0" u="none" strike="noStrike" dirty="0" smtClean="0">
                          <a:solidFill>
                            <a:srgbClr val="000000"/>
                          </a:solidFill>
                          <a:effectLst/>
                          <a:latin typeface="+mn-ea"/>
                          <a:ea typeface="+mn-ea"/>
                        </a:rPr>
                        <a:t>落地灯</a:t>
                      </a:r>
                      <a:r>
                        <a:rPr lang="en-US" altLang="zh-CN" sz="1400" b="0" i="0" u="none" strike="noStrike" dirty="0" smtClean="0">
                          <a:solidFill>
                            <a:srgbClr val="000000"/>
                          </a:solidFill>
                          <a:effectLst/>
                          <a:latin typeface="+mn-ea"/>
                          <a:ea typeface="+mn-ea"/>
                        </a:rPr>
                        <a:t>,</a:t>
                      </a:r>
                      <a:r>
                        <a:rPr lang="zh-CN" altLang="en-US" sz="1400" b="0" i="0" u="none" strike="noStrike" dirty="0" smtClean="0">
                          <a:solidFill>
                            <a:srgbClr val="000000"/>
                          </a:solidFill>
                          <a:effectLst/>
                          <a:latin typeface="+mn-ea"/>
                          <a:ea typeface="+mn-ea"/>
                        </a:rPr>
                        <a:t>风格</a:t>
                      </a:r>
                      <a:r>
                        <a:rPr lang="en-US" altLang="zh-CN" sz="1400" b="0" i="0" u="none" strike="noStrike" dirty="0" smtClean="0">
                          <a:solidFill>
                            <a:srgbClr val="000000"/>
                          </a:solidFill>
                          <a:effectLst/>
                          <a:latin typeface="+mn-ea"/>
                          <a:ea typeface="+mn-ea"/>
                        </a:rPr>
                        <a:t>,</a:t>
                      </a:r>
                      <a:r>
                        <a:rPr lang="zh-CN" altLang="en-US" sz="1400" b="0" i="0" u="none" strike="noStrike" dirty="0" smtClean="0">
                          <a:solidFill>
                            <a:srgbClr val="000000"/>
                          </a:solidFill>
                          <a:effectLst/>
                          <a:latin typeface="+mn-ea"/>
                          <a:ea typeface="+mn-ea"/>
                        </a:rPr>
                        <a:t>木材</a:t>
                      </a:r>
                    </a:p>
                    <a:p>
                      <a:endParaRPr lang="zh-CN" altLang="en-US" sz="1400" dirty="0">
                        <a:latin typeface="+mn-ea"/>
                        <a:ea typeface="+mn-ea"/>
                      </a:endParaRPr>
                    </a:p>
                  </a:txBody>
                  <a:tcPr/>
                </a:tc>
                <a:tc>
                  <a:txBody>
                    <a:bodyPr/>
                    <a:lstStyle/>
                    <a:p>
                      <a:pPr algn="l" fontAlgn="ctr"/>
                      <a:r>
                        <a:rPr lang="en-US" altLang="zh-CN" sz="1400" b="0" i="0" u="none" strike="noStrike" dirty="0">
                          <a:solidFill>
                            <a:srgbClr val="000000"/>
                          </a:solidFill>
                          <a:effectLst/>
                          <a:latin typeface="+mn-ea"/>
                          <a:ea typeface="+mn-ea"/>
                        </a:rPr>
                        <a:t>['</a:t>
                      </a:r>
                      <a:r>
                        <a:rPr lang="zh-CN" altLang="en-US" sz="1400" b="0" i="0" u="none" strike="noStrike" dirty="0">
                          <a:solidFill>
                            <a:srgbClr val="000000"/>
                          </a:solidFill>
                          <a:effectLst/>
                          <a:latin typeface="+mn-ea"/>
                          <a:ea typeface="+mn-ea"/>
                        </a:rPr>
                        <a:t>家居</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落地灯</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落地灯</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欧普</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铁艺</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立太</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布艺</a:t>
                      </a:r>
                      <a:r>
                        <a:rPr lang="en-US" altLang="zh-CN" sz="1400" b="0" i="0" u="none" strike="noStrike" dirty="0">
                          <a:solidFill>
                            <a:srgbClr val="000000"/>
                          </a:solidFill>
                          <a:effectLst/>
                          <a:latin typeface="+mn-ea"/>
                          <a:ea typeface="+mn-ea"/>
                        </a:rPr>
                        <a:t>', '</a:t>
                      </a:r>
                      <a:r>
                        <a:rPr lang="en-US" altLang="zh-CN" sz="1400" b="0" i="0" u="none" strike="noStrike" dirty="0" err="1">
                          <a:solidFill>
                            <a:srgbClr val="000000"/>
                          </a:solidFill>
                          <a:effectLst/>
                          <a:latin typeface="+mn-ea"/>
                          <a:ea typeface="+mn-ea"/>
                        </a:rPr>
                        <a:t>helookitty</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风格</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美式</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风格</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质感</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墨绿色</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别致</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复古蓝色</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融洽</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痴迷</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家居</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陶瓷白</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突兀</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杏仁色</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大方</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简约</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搭配</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款式</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乡村</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风格</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纯粹</a:t>
                      </a:r>
                      <a:r>
                        <a:rPr lang="en-US" altLang="zh-CN" sz="1400" b="0" i="0" u="none" strike="noStrike" dirty="0">
                          <a:solidFill>
                            <a:srgbClr val="000000"/>
                          </a:solidFill>
                          <a:effectLst/>
                          <a:latin typeface="+mn-ea"/>
                          <a:ea typeface="+mn-ea"/>
                        </a:rPr>
                        <a:t>', '4</a:t>
                      </a:r>
                      <a:r>
                        <a:rPr lang="zh-CN" altLang="en-US" sz="1400" b="0" i="0" u="none" strike="noStrike" dirty="0">
                          <a:solidFill>
                            <a:srgbClr val="000000"/>
                          </a:solidFill>
                          <a:effectLst/>
                          <a:latin typeface="+mn-ea"/>
                          <a:ea typeface="+mn-ea"/>
                        </a:rPr>
                        <a:t>年</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造型</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树脂</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木材</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色彩</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水粉</a:t>
                      </a:r>
                      <a:r>
                        <a:rPr lang="en-US" altLang="zh-CN" sz="1400" b="0" i="0" u="none" strike="noStrike" dirty="0">
                          <a:solidFill>
                            <a:srgbClr val="000000"/>
                          </a:solidFill>
                          <a:effectLst/>
                          <a:latin typeface="+mn-ea"/>
                          <a:ea typeface="+mn-ea"/>
                        </a:rPr>
                        <a:t>')]</a:t>
                      </a:r>
                    </a:p>
                  </a:txBody>
                  <a:tcPr marL="9525" marR="9525" marT="9525" marB="0" anchor="ctr"/>
                </a:tc>
                <a:extLst>
                  <a:ext uri="{0D108BD9-81ED-4DB2-BD59-A6C34878D82A}">
                    <a16:rowId xmlns:a16="http://schemas.microsoft.com/office/drawing/2014/main" val="8830572"/>
                  </a:ext>
                </a:extLst>
              </a:tr>
              <a:tr h="370840">
                <a:tc>
                  <a:txBody>
                    <a:bodyPr/>
                    <a:lstStyle/>
                    <a:p>
                      <a:pPr algn="l" fontAlgn="ctr"/>
                      <a:r>
                        <a:rPr lang="zh-CN" altLang="en-US" sz="1400" b="0" i="0" u="none" strike="noStrike" dirty="0" smtClean="0">
                          <a:solidFill>
                            <a:srgbClr val="000000"/>
                          </a:solidFill>
                          <a:effectLst/>
                          <a:latin typeface="+mn-ea"/>
                          <a:ea typeface="+mn-ea"/>
                        </a:rPr>
                        <a:t>棉麻的亲肤性和饱满的沙发坐垫、靠背，都是你追剧时最忠实的支持，实木的沙发框架和沙发脚，线条明了简约，兼顾牢固性和时尚感，舒适的家居时光，就靠它了。</a:t>
                      </a:r>
                      <a:endParaRPr lang="zh-CN" altLang="en-US" sz="1400" b="0" i="0" u="none" strike="noStrike" dirty="0">
                        <a:solidFill>
                          <a:srgbClr val="000000"/>
                        </a:solidFill>
                        <a:effectLst/>
                        <a:latin typeface="+mn-ea"/>
                        <a:ea typeface="+mn-ea"/>
                      </a:endParaRPr>
                    </a:p>
                  </a:txBody>
                  <a:tcPr marL="9525" marR="9525" marT="9525" marB="0" anchor="ctr"/>
                </a:tc>
                <a:tc>
                  <a:txBody>
                    <a:bodyPr/>
                    <a:lstStyle/>
                    <a:p>
                      <a:pPr algn="l" fontAlgn="ctr"/>
                      <a:r>
                        <a:rPr lang="zh-CN" altLang="en-US" sz="1400" b="0" i="0" u="none" strike="noStrike" dirty="0" smtClean="0">
                          <a:solidFill>
                            <a:srgbClr val="000000"/>
                          </a:solidFill>
                          <a:effectLst/>
                          <a:latin typeface="+mn-ea"/>
                          <a:ea typeface="+mn-ea"/>
                        </a:rPr>
                        <a:t>家居</a:t>
                      </a:r>
                      <a:r>
                        <a:rPr lang="en-US" altLang="zh-CN" sz="1400" b="0" i="0" u="none" strike="noStrike" dirty="0" smtClean="0">
                          <a:solidFill>
                            <a:srgbClr val="000000"/>
                          </a:solidFill>
                          <a:effectLst/>
                          <a:latin typeface="+mn-ea"/>
                          <a:ea typeface="+mn-ea"/>
                        </a:rPr>
                        <a:t>,</a:t>
                      </a:r>
                      <a:r>
                        <a:rPr lang="zh-CN" altLang="en-US" sz="1400" b="0" i="0" u="none" strike="noStrike" dirty="0" smtClean="0">
                          <a:solidFill>
                            <a:srgbClr val="000000"/>
                          </a:solidFill>
                          <a:effectLst/>
                          <a:latin typeface="+mn-ea"/>
                          <a:ea typeface="+mn-ea"/>
                        </a:rPr>
                        <a:t>坐垫</a:t>
                      </a:r>
                      <a:r>
                        <a:rPr lang="en-US" altLang="zh-CN" sz="1400" b="0" i="0" u="none" strike="noStrike" dirty="0" smtClean="0">
                          <a:solidFill>
                            <a:srgbClr val="000000"/>
                          </a:solidFill>
                          <a:effectLst/>
                          <a:latin typeface="+mn-ea"/>
                          <a:ea typeface="+mn-ea"/>
                        </a:rPr>
                        <a:t>,</a:t>
                      </a:r>
                      <a:r>
                        <a:rPr lang="zh-CN" altLang="en-US" sz="1400" b="0" i="0" u="none" strike="noStrike" dirty="0" smtClean="0">
                          <a:solidFill>
                            <a:srgbClr val="000000"/>
                          </a:solidFill>
                          <a:effectLst/>
                          <a:latin typeface="+mn-ea"/>
                          <a:ea typeface="+mn-ea"/>
                        </a:rPr>
                        <a:t>沙发</a:t>
                      </a:r>
                      <a:endParaRPr lang="zh-CN" altLang="en-US" sz="1400" b="0" i="0" u="none" strike="noStrike" dirty="0">
                        <a:solidFill>
                          <a:srgbClr val="000000"/>
                        </a:solidFill>
                        <a:effectLst/>
                        <a:latin typeface="+mn-ea"/>
                        <a:ea typeface="+mn-ea"/>
                      </a:endParaRPr>
                    </a:p>
                  </a:txBody>
                  <a:tcPr/>
                </a:tc>
                <a:tc>
                  <a:txBody>
                    <a:bodyPr/>
                    <a:lstStyle/>
                    <a:p>
                      <a:pPr algn="l" fontAlgn="ctr"/>
                      <a:r>
                        <a:rPr lang="zh-CN" altLang="en-US" sz="1400" b="0" i="0" u="none" strike="noStrike" dirty="0" smtClean="0">
                          <a:solidFill>
                            <a:srgbClr val="000000"/>
                          </a:solidFill>
                          <a:effectLst/>
                          <a:latin typeface="+mn-ea"/>
                          <a:ea typeface="+mn-ea"/>
                        </a:rPr>
                        <a:t>家居</a:t>
                      </a:r>
                      <a:r>
                        <a:rPr lang="en-US" altLang="zh-CN" sz="1400" b="0" i="0" u="none" strike="noStrike" dirty="0" smtClean="0">
                          <a:solidFill>
                            <a:srgbClr val="000000"/>
                          </a:solidFill>
                          <a:effectLst/>
                          <a:latin typeface="+mn-ea"/>
                          <a:ea typeface="+mn-ea"/>
                        </a:rPr>
                        <a:t>,</a:t>
                      </a:r>
                      <a:r>
                        <a:rPr lang="zh-CN" altLang="en-US" sz="1400" b="0" i="0" u="none" strike="noStrike" dirty="0" smtClean="0">
                          <a:solidFill>
                            <a:srgbClr val="000000"/>
                          </a:solidFill>
                          <a:effectLst/>
                          <a:latin typeface="+mn-ea"/>
                          <a:ea typeface="+mn-ea"/>
                        </a:rPr>
                        <a:t>坐垫</a:t>
                      </a:r>
                      <a:r>
                        <a:rPr lang="en-US" altLang="zh-CN" sz="1400" b="0" i="0" u="none" strike="noStrike" dirty="0" smtClean="0">
                          <a:solidFill>
                            <a:srgbClr val="000000"/>
                          </a:solidFill>
                          <a:effectLst/>
                          <a:latin typeface="+mn-ea"/>
                          <a:ea typeface="+mn-ea"/>
                        </a:rPr>
                        <a:t>,</a:t>
                      </a:r>
                      <a:r>
                        <a:rPr lang="zh-CN" altLang="en-US" sz="1400" b="0" i="0" u="none" strike="noStrike" dirty="0" smtClean="0">
                          <a:solidFill>
                            <a:srgbClr val="000000"/>
                          </a:solidFill>
                          <a:effectLst/>
                          <a:latin typeface="+mn-ea"/>
                          <a:ea typeface="+mn-ea"/>
                        </a:rPr>
                        <a:t>沙发</a:t>
                      </a:r>
                      <a:r>
                        <a:rPr lang="en-US" altLang="zh-CN" sz="1400" b="0" i="0" u="none" strike="noStrike" dirty="0" smtClean="0">
                          <a:solidFill>
                            <a:srgbClr val="000000"/>
                          </a:solidFill>
                          <a:effectLst/>
                          <a:latin typeface="+mn-ea"/>
                          <a:ea typeface="+mn-ea"/>
                        </a:rPr>
                        <a:t>,</a:t>
                      </a:r>
                      <a:r>
                        <a:rPr lang="zh-CN" altLang="en-US" sz="1400" b="0" i="0" u="none" strike="noStrike" dirty="0" smtClean="0">
                          <a:solidFill>
                            <a:srgbClr val="000000"/>
                          </a:solidFill>
                          <a:effectLst/>
                          <a:latin typeface="+mn-ea"/>
                          <a:ea typeface="+mn-ea"/>
                        </a:rPr>
                        <a:t>简约</a:t>
                      </a:r>
                      <a:endParaRPr lang="zh-CN" altLang="en-US" sz="1400" b="0" i="0" u="none" strike="noStrike" dirty="0">
                        <a:solidFill>
                          <a:srgbClr val="000000"/>
                        </a:solidFill>
                        <a:effectLst/>
                        <a:latin typeface="+mn-ea"/>
                        <a:ea typeface="+mn-ea"/>
                      </a:endParaRPr>
                    </a:p>
                  </a:txBody>
                  <a:tcPr marL="9525" marR="9525" marT="9525" marB="0" anchor="ctr"/>
                </a:tc>
                <a:tc>
                  <a:txBody>
                    <a:bodyPr/>
                    <a:lstStyle/>
                    <a:p>
                      <a:pPr algn="l" fontAlgn="ctr"/>
                      <a:r>
                        <a:rPr lang="en-US" altLang="zh-CN" sz="1400" b="0" i="0" u="none" strike="noStrike" dirty="0">
                          <a:solidFill>
                            <a:srgbClr val="000000"/>
                          </a:solidFill>
                          <a:effectLst/>
                          <a:latin typeface="+mn-ea"/>
                          <a:ea typeface="+mn-ea"/>
                        </a:rPr>
                        <a:t>['</a:t>
                      </a:r>
                      <a:r>
                        <a:rPr lang="zh-CN" altLang="en-US" sz="1400" b="0" i="0" u="none" strike="noStrike" dirty="0">
                          <a:solidFill>
                            <a:srgbClr val="000000"/>
                          </a:solidFill>
                          <a:effectLst/>
                          <a:latin typeface="+mn-ea"/>
                          <a:ea typeface="+mn-ea"/>
                        </a:rPr>
                        <a:t>家居</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坐垫</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沙发</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沙发</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纯棕</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棉麻</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花色</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实木</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立太</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坐垫</a:t>
                      </a:r>
                      <a:r>
                        <a:rPr lang="en-US" altLang="zh-CN" sz="1400" b="0" i="0" u="none" strike="noStrike" dirty="0">
                          <a:solidFill>
                            <a:srgbClr val="000000"/>
                          </a:solidFill>
                          <a:effectLst/>
                          <a:latin typeface="+mn-ea"/>
                          <a:ea typeface="+mn-ea"/>
                        </a:rPr>
                        <a:t>', '</a:t>
                      </a:r>
                      <a:r>
                        <a:rPr lang="en-US" altLang="zh-CN" sz="1400" b="0" i="0" u="none" strike="noStrike" dirty="0" err="1">
                          <a:solidFill>
                            <a:srgbClr val="000000"/>
                          </a:solidFill>
                          <a:effectLst/>
                          <a:latin typeface="+mn-ea"/>
                          <a:ea typeface="+mn-ea"/>
                        </a:rPr>
                        <a:t>helookitty</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简约</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靠背</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纯棕</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家居</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陶瓷白</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饱满</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桃花粉</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忠实</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油绿色</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兼顾</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蓝颜色</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牢固</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透明色</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时光</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微蓝</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线条</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暖白色</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舒适</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南极人</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时尚</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简约</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框架</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纯透明</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支持</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保修期</a:t>
                      </a:r>
                      <a:r>
                        <a:rPr lang="en-US" altLang="zh-CN" sz="1400" b="0" i="0" u="none" strike="noStrike" dirty="0">
                          <a:solidFill>
                            <a:srgbClr val="000000"/>
                          </a:solidFill>
                          <a:effectLst/>
                          <a:latin typeface="+mn-ea"/>
                          <a:ea typeface="+mn-ea"/>
                        </a:rPr>
                        <a:t>')]</a:t>
                      </a:r>
                    </a:p>
                  </a:txBody>
                  <a:tcPr marL="9525" marR="9525" marT="9525" marB="0" anchor="ctr"/>
                </a:tc>
                <a:extLst>
                  <a:ext uri="{0D108BD9-81ED-4DB2-BD59-A6C34878D82A}">
                    <a16:rowId xmlns:a16="http://schemas.microsoft.com/office/drawing/2014/main" val="905397046"/>
                  </a:ext>
                </a:extLst>
              </a:tr>
              <a:tr h="370840">
                <a:tc>
                  <a:txBody>
                    <a:bodyPr/>
                    <a:lstStyle/>
                    <a:p>
                      <a:pPr algn="l" fontAlgn="ctr"/>
                      <a:r>
                        <a:rPr lang="zh-CN" altLang="en-US" sz="1400" b="0" i="0" u="none" strike="noStrike" dirty="0" smtClean="0">
                          <a:solidFill>
                            <a:srgbClr val="000000"/>
                          </a:solidFill>
                          <a:effectLst/>
                          <a:latin typeface="+mn-ea"/>
                          <a:ea typeface="+mn-ea"/>
                        </a:rPr>
                        <a:t>一款好的闹钟，不止是给你一种功能。这是一款产品集温度、湿度、闹钟、重力感应小夜灯于一体的家居神器。</a:t>
                      </a:r>
                      <a:endParaRPr lang="zh-CN" altLang="en-US" sz="1400" b="0" i="0" u="none" strike="noStrike" dirty="0">
                        <a:solidFill>
                          <a:srgbClr val="000000"/>
                        </a:solidFill>
                        <a:effectLst/>
                        <a:latin typeface="+mn-ea"/>
                        <a:ea typeface="+mn-ea"/>
                      </a:endParaRPr>
                    </a:p>
                  </a:txBody>
                  <a:tcPr marL="9525" marR="9525" marT="9525" marB="0" anchor="ctr"/>
                </a:tc>
                <a:tc>
                  <a:txBody>
                    <a:bodyPr/>
                    <a:lstStyle/>
                    <a:p>
                      <a:pPr algn="l" fontAlgn="ctr"/>
                      <a:r>
                        <a:rPr lang="zh-CN" altLang="en-US" sz="1400" b="0" i="0" u="none" strike="noStrike" dirty="0" smtClean="0">
                          <a:solidFill>
                            <a:schemeClr val="tx1"/>
                          </a:solidFill>
                          <a:effectLst/>
                          <a:latin typeface="+mn-ea"/>
                          <a:ea typeface="+mn-ea"/>
                        </a:rPr>
                        <a:t>家居</a:t>
                      </a:r>
                      <a:r>
                        <a:rPr lang="en-US" altLang="zh-CN" sz="1400" b="0" i="0" u="none" strike="noStrike" dirty="0" smtClean="0">
                          <a:solidFill>
                            <a:schemeClr val="tx1"/>
                          </a:solidFill>
                          <a:effectLst/>
                          <a:latin typeface="+mn-ea"/>
                          <a:ea typeface="+mn-ea"/>
                        </a:rPr>
                        <a:t>,</a:t>
                      </a:r>
                      <a:r>
                        <a:rPr lang="zh-CN" altLang="en-US" sz="1400" b="0" i="0" u="none" strike="noStrike" dirty="0" smtClean="0">
                          <a:solidFill>
                            <a:schemeClr val="tx1"/>
                          </a:solidFill>
                          <a:effectLst/>
                          <a:latin typeface="+mn-ea"/>
                          <a:ea typeface="+mn-ea"/>
                        </a:rPr>
                        <a:t>闹钟</a:t>
                      </a:r>
                      <a:endParaRPr lang="zh-CN" altLang="en-US" sz="1400" b="0" i="0" u="none" strike="noStrike" dirty="0">
                        <a:solidFill>
                          <a:schemeClr val="tx1"/>
                        </a:solidFill>
                        <a:effectLst/>
                        <a:latin typeface="+mn-ea"/>
                        <a:ea typeface="+mn-ea"/>
                      </a:endParaRPr>
                    </a:p>
                  </a:txBody>
                  <a:tcPr/>
                </a:tc>
                <a:tc>
                  <a:txBody>
                    <a:bodyPr/>
                    <a:lstStyle/>
                    <a:p>
                      <a:pPr algn="l" fontAlgn="ctr"/>
                      <a:r>
                        <a:rPr lang="zh-CN" altLang="en-US" sz="1400" b="0" i="0" u="none" strike="noStrike" dirty="0" smtClean="0">
                          <a:solidFill>
                            <a:srgbClr val="000000"/>
                          </a:solidFill>
                          <a:effectLst/>
                          <a:latin typeface="+mn-ea"/>
                          <a:ea typeface="+mn-ea"/>
                        </a:rPr>
                        <a:t>家居</a:t>
                      </a:r>
                      <a:r>
                        <a:rPr lang="en-US" altLang="zh-CN" sz="1400" b="0" i="0" u="none" strike="noStrike" dirty="0" smtClean="0">
                          <a:solidFill>
                            <a:srgbClr val="000000"/>
                          </a:solidFill>
                          <a:effectLst/>
                          <a:latin typeface="+mn-ea"/>
                          <a:ea typeface="+mn-ea"/>
                        </a:rPr>
                        <a:t>,</a:t>
                      </a:r>
                      <a:r>
                        <a:rPr lang="zh-CN" altLang="en-US" sz="1400" b="0" i="0" u="none" strike="noStrike" dirty="0" smtClean="0">
                          <a:solidFill>
                            <a:srgbClr val="000000"/>
                          </a:solidFill>
                          <a:effectLst/>
                          <a:latin typeface="+mn-ea"/>
                          <a:ea typeface="+mn-ea"/>
                        </a:rPr>
                        <a:t>闹钟</a:t>
                      </a:r>
                      <a:r>
                        <a:rPr lang="en-US" altLang="zh-CN" sz="1400" b="0" i="0" u="none" strike="noStrike" dirty="0" smtClean="0">
                          <a:solidFill>
                            <a:srgbClr val="000000"/>
                          </a:solidFill>
                          <a:effectLst/>
                          <a:latin typeface="+mn-ea"/>
                          <a:ea typeface="+mn-ea"/>
                        </a:rPr>
                        <a:t>,</a:t>
                      </a:r>
                      <a:r>
                        <a:rPr lang="zh-CN" altLang="en-US" sz="1400" b="0" i="0" u="none" strike="noStrike" dirty="0" smtClean="0">
                          <a:solidFill>
                            <a:srgbClr val="000000"/>
                          </a:solidFill>
                          <a:effectLst/>
                          <a:latin typeface="+mn-ea"/>
                          <a:ea typeface="+mn-ea"/>
                        </a:rPr>
                        <a:t>一体</a:t>
                      </a:r>
                      <a:r>
                        <a:rPr lang="en-US" altLang="zh-CN" sz="1400" b="0" i="0" u="none" strike="noStrike" dirty="0" smtClean="0">
                          <a:solidFill>
                            <a:srgbClr val="000000"/>
                          </a:solidFill>
                          <a:effectLst/>
                          <a:latin typeface="+mn-ea"/>
                          <a:ea typeface="+mn-ea"/>
                        </a:rPr>
                        <a:t>,</a:t>
                      </a:r>
                      <a:r>
                        <a:rPr lang="zh-CN" altLang="en-US" sz="1400" b="0" i="0" u="none" strike="noStrike" dirty="0" smtClean="0">
                          <a:solidFill>
                            <a:srgbClr val="000000"/>
                          </a:solidFill>
                          <a:effectLst/>
                          <a:latin typeface="+mn-ea"/>
                          <a:ea typeface="+mn-ea"/>
                        </a:rPr>
                        <a:t>功能</a:t>
                      </a:r>
                      <a:endParaRPr lang="zh-CN" altLang="en-US" sz="1400" b="0" i="0" u="none" strike="noStrike" dirty="0">
                        <a:solidFill>
                          <a:srgbClr val="000000"/>
                        </a:solidFill>
                        <a:effectLst/>
                        <a:latin typeface="+mn-ea"/>
                        <a:ea typeface="+mn-ea"/>
                      </a:endParaRPr>
                    </a:p>
                  </a:txBody>
                  <a:tcPr marL="9525" marR="9525" marT="9525" marB="0" anchor="ctr"/>
                </a:tc>
                <a:tc>
                  <a:txBody>
                    <a:bodyPr/>
                    <a:lstStyle/>
                    <a:p>
                      <a:pPr algn="l" fontAlgn="ctr"/>
                      <a:r>
                        <a:rPr lang="en-US" altLang="zh-CN" sz="1400" b="0" i="0" u="none" strike="noStrike" dirty="0">
                          <a:solidFill>
                            <a:srgbClr val="000000"/>
                          </a:solidFill>
                          <a:effectLst/>
                          <a:latin typeface="+mn-ea"/>
                          <a:ea typeface="+mn-ea"/>
                        </a:rPr>
                        <a:t>['</a:t>
                      </a:r>
                      <a:r>
                        <a:rPr lang="zh-CN" altLang="en-US" sz="1400" b="0" i="0" u="none" strike="noStrike" dirty="0">
                          <a:solidFill>
                            <a:srgbClr val="000000"/>
                          </a:solidFill>
                          <a:effectLst/>
                          <a:latin typeface="+mn-ea"/>
                          <a:ea typeface="+mn-ea"/>
                        </a:rPr>
                        <a:t>家居</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闹钟</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闹钟</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实智</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小夜灯</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佰胜德</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神器</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艾斯凯</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家居</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陶瓷白</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感应</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实智</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湿度</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欧姆龙</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重力</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实智</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一体</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不止</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是</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温度</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欧姆龙</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功能</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产品</a:t>
                      </a:r>
                      <a:r>
                        <a:rPr lang="en-US" altLang="zh-CN" sz="1400" b="0" i="0" u="none" strike="noStrike" dirty="0">
                          <a:solidFill>
                            <a:srgbClr val="000000"/>
                          </a:solidFill>
                          <a:effectLst/>
                          <a:latin typeface="+mn-ea"/>
                          <a:ea typeface="+mn-ea"/>
                        </a:rPr>
                        <a:t>', '</a:t>
                      </a:r>
                      <a:r>
                        <a:rPr lang="zh-CN" altLang="en-US" sz="1400" b="0" i="0" u="none" strike="noStrike" dirty="0">
                          <a:solidFill>
                            <a:srgbClr val="000000"/>
                          </a:solidFill>
                          <a:effectLst/>
                          <a:latin typeface="+mn-ea"/>
                          <a:ea typeface="+mn-ea"/>
                        </a:rPr>
                        <a:t>暗黄</a:t>
                      </a:r>
                      <a:r>
                        <a:rPr lang="en-US" altLang="zh-CN" sz="1400" b="0" i="0" u="none" strike="noStrike" dirty="0">
                          <a:solidFill>
                            <a:srgbClr val="000000"/>
                          </a:solidFill>
                          <a:effectLst/>
                          <a:latin typeface="+mn-ea"/>
                          <a:ea typeface="+mn-ea"/>
                        </a:rPr>
                        <a:t>')]</a:t>
                      </a:r>
                    </a:p>
                  </a:txBody>
                  <a:tcPr marL="9525" marR="9525" marT="9525" marB="0" anchor="ctr"/>
                </a:tc>
                <a:extLst>
                  <a:ext uri="{0D108BD9-81ED-4DB2-BD59-A6C34878D82A}">
                    <a16:rowId xmlns:a16="http://schemas.microsoft.com/office/drawing/2014/main" val="3081584516"/>
                  </a:ext>
                </a:extLst>
              </a:tr>
              <a:tr h="370840">
                <a:tc>
                  <a:txBody>
                    <a:bodyPr/>
                    <a:lstStyle/>
                    <a:p>
                      <a:pPr algn="l" fontAlgn="ctr"/>
                      <a:r>
                        <a:rPr lang="zh-CN" altLang="en-US" sz="1400" b="0" i="0" u="none" strike="noStrike" dirty="0" smtClean="0">
                          <a:solidFill>
                            <a:srgbClr val="000000"/>
                          </a:solidFill>
                          <a:effectLst/>
                          <a:latin typeface="+mn-ea"/>
                          <a:ea typeface="+mn-ea"/>
                        </a:rPr>
                        <a:t>创意家居鱼缸摆件，鹿角造型底座</a:t>
                      </a:r>
                      <a:endParaRPr lang="zh-CN" altLang="en-US" sz="1400" b="0" i="0" u="none" strike="noStrike" dirty="0">
                        <a:solidFill>
                          <a:srgbClr val="000000"/>
                        </a:solidFill>
                        <a:effectLst/>
                        <a:latin typeface="+mn-ea"/>
                        <a:ea typeface="+mn-ea"/>
                      </a:endParaRPr>
                    </a:p>
                  </a:txBody>
                  <a:tcPr marL="9525" marR="9525" marT="9525" marB="0" anchor="ctr"/>
                </a:tc>
                <a:tc>
                  <a:txBody>
                    <a:bodyPr/>
                    <a:lstStyle/>
                    <a:p>
                      <a:pPr marL="0" algn="l" defTabSz="914400" rtl="0" eaLnBrk="1" fontAlgn="ctr" latinLnBrk="0" hangingPunct="1"/>
                      <a:r>
                        <a:rPr lang="zh-CN" altLang="en-US" sz="1400" b="0" i="0" u="none" strike="noStrike" kern="1200" dirty="0" smtClean="0">
                          <a:solidFill>
                            <a:schemeClr val="tx1"/>
                          </a:solidFill>
                          <a:effectLst/>
                          <a:latin typeface="+mn-ea"/>
                          <a:ea typeface="+mn-ea"/>
                          <a:cs typeface="+mn-cs"/>
                        </a:rPr>
                        <a:t> </a:t>
                      </a:r>
                      <a:r>
                        <a:rPr lang="zh-CN" altLang="en-US" sz="1400" b="0" i="0" u="none" strike="noStrike" kern="1200" dirty="0" smtClean="0">
                          <a:solidFill>
                            <a:schemeClr val="tx1"/>
                          </a:solidFill>
                          <a:effectLst/>
                          <a:latin typeface="+mn-ea"/>
                          <a:ea typeface="+mn-ea"/>
                          <a:cs typeface="+mn-cs"/>
                        </a:rPr>
                        <a:t>家居</a:t>
                      </a:r>
                      <a:r>
                        <a:rPr lang="en-US" altLang="zh-CN" sz="1400" b="0" i="0" u="none" strike="noStrike" kern="1200" dirty="0" smtClean="0">
                          <a:solidFill>
                            <a:schemeClr val="tx1"/>
                          </a:solidFill>
                          <a:effectLst/>
                          <a:latin typeface="+mn-ea"/>
                          <a:ea typeface="+mn-ea"/>
                          <a:cs typeface="+mn-cs"/>
                        </a:rPr>
                        <a:t>,</a:t>
                      </a:r>
                      <a:r>
                        <a:rPr lang="zh-CN" altLang="en-US" sz="1400" b="0" i="0" u="none" strike="noStrike" kern="1200" dirty="0" smtClean="0">
                          <a:solidFill>
                            <a:schemeClr val="tx1"/>
                          </a:solidFill>
                          <a:effectLst/>
                          <a:latin typeface="+mn-ea"/>
                          <a:ea typeface="+mn-ea"/>
                          <a:cs typeface="+mn-cs"/>
                        </a:rPr>
                        <a:t>鱼缸</a:t>
                      </a:r>
                      <a:endParaRPr lang="zh-CN" altLang="en-US" sz="1400" b="0" i="0" u="none" strike="noStrike" kern="1200" dirty="0">
                        <a:solidFill>
                          <a:schemeClr val="tx1"/>
                        </a:solidFill>
                        <a:effectLst/>
                        <a:latin typeface="+mn-ea"/>
                        <a:ea typeface="+mn-ea"/>
                        <a:cs typeface="+mn-cs"/>
                      </a:endParaRP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kern="1200" dirty="0" smtClean="0">
                          <a:solidFill>
                            <a:schemeClr val="tx1"/>
                          </a:solidFill>
                          <a:effectLst/>
                          <a:latin typeface="+mn-ea"/>
                          <a:ea typeface="+mn-ea"/>
                          <a:cs typeface="+mn-cs"/>
                        </a:rPr>
                        <a:t>家居</a:t>
                      </a:r>
                      <a:r>
                        <a:rPr lang="en-US" altLang="zh-CN" sz="1400" b="0" i="0" u="none" strike="noStrike" kern="1200" dirty="0" smtClean="0">
                          <a:solidFill>
                            <a:schemeClr val="tx1"/>
                          </a:solidFill>
                          <a:effectLst/>
                          <a:latin typeface="+mn-ea"/>
                          <a:ea typeface="+mn-ea"/>
                          <a:cs typeface="+mn-cs"/>
                        </a:rPr>
                        <a:t>,</a:t>
                      </a:r>
                      <a:r>
                        <a:rPr lang="zh-CN" altLang="en-US" sz="1400" b="0" i="0" u="none" strike="noStrike" kern="1200" dirty="0" smtClean="0">
                          <a:solidFill>
                            <a:schemeClr val="tx1"/>
                          </a:solidFill>
                          <a:effectLst/>
                          <a:latin typeface="+mn-ea"/>
                          <a:ea typeface="+mn-ea"/>
                          <a:cs typeface="+mn-cs"/>
                        </a:rPr>
                        <a:t>鱼缸</a:t>
                      </a:r>
                    </a:p>
                    <a:p>
                      <a:pPr algn="l" fontAlgn="ct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l" fontAlgn="ctr"/>
                      <a:r>
                        <a:rPr lang="en-US" altLang="zh-CN" sz="1400" b="0" i="0" u="none" strike="noStrike" dirty="0" smtClean="0">
                          <a:solidFill>
                            <a:srgbClr val="000000"/>
                          </a:solidFill>
                          <a:effectLst/>
                          <a:latin typeface="+mn-ea"/>
                          <a:ea typeface="+mn-ea"/>
                        </a:rPr>
                        <a:t>['</a:t>
                      </a:r>
                      <a:r>
                        <a:rPr lang="zh-CN" altLang="en-US" sz="1400" b="0" i="0" u="none" strike="noStrike" dirty="0" smtClean="0">
                          <a:solidFill>
                            <a:srgbClr val="000000"/>
                          </a:solidFill>
                          <a:effectLst/>
                          <a:latin typeface="+mn-ea"/>
                          <a:ea typeface="+mn-ea"/>
                        </a:rPr>
                        <a:t>家居</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鱼缸</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摆件</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树脂</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鱼缸</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超白</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底座</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树脂</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鹿角</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镀金色</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家居</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陶瓷白</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创意</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简约</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造型</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树脂</a:t>
                      </a:r>
                      <a:r>
                        <a:rPr lang="en-US" altLang="zh-CN" sz="1400" b="0" i="0" u="none" strike="noStrike" dirty="0" smtClean="0">
                          <a:solidFill>
                            <a:srgbClr val="000000"/>
                          </a:solidFill>
                          <a:effectLst/>
                          <a:latin typeface="+mn-ea"/>
                          <a:ea typeface="+mn-ea"/>
                        </a:rPr>
                        <a:t>')]</a:t>
                      </a:r>
                    </a:p>
                  </a:txBody>
                  <a:tcPr marL="9525" marR="9525" marT="9525" marB="0" anchor="ctr"/>
                </a:tc>
                <a:extLst>
                  <a:ext uri="{0D108BD9-81ED-4DB2-BD59-A6C34878D82A}">
                    <a16:rowId xmlns:a16="http://schemas.microsoft.com/office/drawing/2014/main" val="3701890061"/>
                  </a:ext>
                </a:extLst>
              </a:tr>
              <a:tr h="370840">
                <a:tc>
                  <a:txBody>
                    <a:bodyPr/>
                    <a:lstStyle/>
                    <a:p>
                      <a:pPr algn="l" fontAlgn="ctr"/>
                      <a:r>
                        <a:rPr lang="zh-CN" altLang="en-US" sz="1400" b="0" i="0" u="none" strike="noStrike" dirty="0" smtClean="0">
                          <a:solidFill>
                            <a:srgbClr val="000000"/>
                          </a:solidFill>
                          <a:effectLst/>
                          <a:latin typeface="+mn-ea"/>
                          <a:ea typeface="+mn-ea"/>
                        </a:rPr>
                        <a:t>给饮水机带个帽子，营造时尚美观家居氛围。</a:t>
                      </a:r>
                      <a:endParaRPr lang="zh-CN" altLang="en-US" sz="1400" b="0" i="0" u="none" strike="noStrike" dirty="0">
                        <a:solidFill>
                          <a:srgbClr val="000000"/>
                        </a:solidFill>
                        <a:effectLst/>
                        <a:latin typeface="+mn-ea"/>
                        <a:ea typeface="+mn-ea"/>
                      </a:endParaRPr>
                    </a:p>
                  </a:txBody>
                  <a:tcPr marL="9525" marR="9525" marT="9525" marB="0" anchor="ctr"/>
                </a:tc>
                <a:tc>
                  <a:txBody>
                    <a:bodyPr/>
                    <a:lstStyle/>
                    <a:p>
                      <a:pPr marL="0" algn="l" defTabSz="914400" rtl="0" eaLnBrk="1" fontAlgn="ctr" latinLnBrk="0" hangingPunct="1"/>
                      <a:r>
                        <a:rPr lang="zh-CN" altLang="en-US" sz="1400" b="0" i="0" u="none" strike="noStrike" kern="1200" dirty="0" smtClean="0">
                          <a:solidFill>
                            <a:schemeClr val="tx1"/>
                          </a:solidFill>
                          <a:effectLst/>
                          <a:latin typeface="+mn-ea"/>
                          <a:ea typeface="+mn-ea"/>
                          <a:cs typeface="+mn-cs"/>
                        </a:rPr>
                        <a:t> </a:t>
                      </a:r>
                      <a:r>
                        <a:rPr lang="zh-CN" altLang="en-US" sz="1400" b="0" i="0" u="none" strike="noStrike" kern="1200" dirty="0" smtClean="0">
                          <a:solidFill>
                            <a:schemeClr val="tx1"/>
                          </a:solidFill>
                          <a:effectLst/>
                          <a:latin typeface="+mn-ea"/>
                          <a:ea typeface="+mn-ea"/>
                          <a:cs typeface="+mn-cs"/>
                        </a:rPr>
                        <a:t>家居</a:t>
                      </a:r>
                      <a:r>
                        <a:rPr lang="en-US" altLang="zh-CN" sz="1400" b="0" i="0" u="none" strike="noStrike" kern="1200" dirty="0" smtClean="0">
                          <a:solidFill>
                            <a:schemeClr val="tx1"/>
                          </a:solidFill>
                          <a:effectLst/>
                          <a:latin typeface="+mn-ea"/>
                          <a:ea typeface="+mn-ea"/>
                          <a:cs typeface="+mn-cs"/>
                        </a:rPr>
                        <a:t>,</a:t>
                      </a:r>
                      <a:r>
                        <a:rPr lang="zh-CN" altLang="en-US" sz="1400" b="0" i="0" u="none" strike="noStrike" kern="1200" dirty="0" smtClean="0">
                          <a:solidFill>
                            <a:schemeClr val="tx1"/>
                          </a:solidFill>
                          <a:effectLst/>
                          <a:latin typeface="+mn-ea"/>
                          <a:ea typeface="+mn-ea"/>
                          <a:cs typeface="+mn-cs"/>
                        </a:rPr>
                        <a:t>饮水</a:t>
                      </a:r>
                      <a:r>
                        <a:rPr lang="zh-CN" altLang="en-US" sz="1400" b="0" i="0" u="none" strike="noStrike" kern="1200" dirty="0">
                          <a:solidFill>
                            <a:schemeClr val="tx1"/>
                          </a:solidFill>
                          <a:effectLst/>
                          <a:latin typeface="+mn-ea"/>
                          <a:ea typeface="+mn-ea"/>
                          <a:cs typeface="+mn-cs"/>
                        </a:rPr>
                        <a:t>机</a:t>
                      </a:r>
                    </a:p>
                  </a:txBody>
                  <a:tcPr marL="9525" marR="9525" marT="9525" marB="0" anchor="ctr"/>
                </a:tc>
                <a:tc>
                  <a:txBody>
                    <a:bodyPr/>
                    <a:lstStyle/>
                    <a:p>
                      <a:pPr algn="l" fontAlgn="ctr"/>
                      <a:r>
                        <a:rPr lang="zh-CN" altLang="en-US" sz="1400" b="0" i="0" u="none" strike="noStrike" dirty="0" smtClean="0">
                          <a:solidFill>
                            <a:srgbClr val="000000"/>
                          </a:solidFill>
                          <a:effectLst/>
                          <a:latin typeface="+mn-ea"/>
                          <a:ea typeface="+mn-ea"/>
                        </a:rPr>
                        <a:t>家居</a:t>
                      </a:r>
                      <a:r>
                        <a:rPr lang="en-US" altLang="zh-CN" sz="1400" b="0" i="0" u="none" strike="noStrike" dirty="0" smtClean="0">
                          <a:solidFill>
                            <a:srgbClr val="000000"/>
                          </a:solidFill>
                          <a:effectLst/>
                          <a:latin typeface="+mn-ea"/>
                          <a:ea typeface="+mn-ea"/>
                        </a:rPr>
                        <a:t>,</a:t>
                      </a:r>
                      <a:r>
                        <a:rPr lang="zh-CN" altLang="en-US" sz="1400" b="0" i="0" u="none" strike="noStrike" dirty="0" smtClean="0">
                          <a:solidFill>
                            <a:srgbClr val="000000"/>
                          </a:solidFill>
                          <a:effectLst/>
                          <a:latin typeface="+mn-ea"/>
                          <a:ea typeface="+mn-ea"/>
                        </a:rPr>
                        <a:t>饮水</a:t>
                      </a:r>
                      <a:r>
                        <a:rPr lang="zh-CN" altLang="en-US" sz="1400" b="0" i="0" u="none" strike="noStrike" dirty="0">
                          <a:solidFill>
                            <a:srgbClr val="000000"/>
                          </a:solidFill>
                          <a:effectLst/>
                          <a:latin typeface="+mn-ea"/>
                          <a:ea typeface="+mn-ea"/>
                        </a:rPr>
                        <a:t>机</a:t>
                      </a:r>
                    </a:p>
                  </a:txBody>
                  <a:tcPr marL="9525" marR="9525" marT="9525" marB="0" anchor="ctr"/>
                </a:tc>
                <a:tc>
                  <a:txBody>
                    <a:bodyPr/>
                    <a:lstStyle/>
                    <a:p>
                      <a:pPr algn="l" fontAlgn="ctr"/>
                      <a:r>
                        <a:rPr lang="en-US" altLang="zh-CN" sz="1400" b="0" i="0" u="none" strike="noStrike" dirty="0" smtClean="0">
                          <a:solidFill>
                            <a:srgbClr val="000000"/>
                          </a:solidFill>
                          <a:effectLst/>
                          <a:latin typeface="+mn-ea"/>
                          <a:ea typeface="+mn-ea"/>
                        </a:rPr>
                        <a:t>['</a:t>
                      </a:r>
                      <a:r>
                        <a:rPr lang="zh-CN" altLang="en-US" sz="1400" b="0" i="0" u="none" strike="noStrike" dirty="0" smtClean="0">
                          <a:solidFill>
                            <a:srgbClr val="000000"/>
                          </a:solidFill>
                          <a:effectLst/>
                          <a:latin typeface="+mn-ea"/>
                          <a:ea typeface="+mn-ea"/>
                        </a:rPr>
                        <a:t>家居</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饮水机</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饮水机</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志高</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家居</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陶瓷白</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美观</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树脂</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氛围</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七彩</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帽子</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太阳红色</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营造</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绯色</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时尚</a:t>
                      </a:r>
                      <a:r>
                        <a:rPr lang="en-US" altLang="zh-CN" sz="1400" b="0" i="0" u="none" strike="noStrike" dirty="0" smtClean="0">
                          <a:solidFill>
                            <a:srgbClr val="000000"/>
                          </a:solidFill>
                          <a:effectLst/>
                          <a:latin typeface="+mn-ea"/>
                          <a:ea typeface="+mn-ea"/>
                        </a:rPr>
                        <a:t>', '</a:t>
                      </a:r>
                      <a:r>
                        <a:rPr lang="zh-CN" altLang="en-US" sz="1400" b="0" i="0" u="none" strike="noStrike" dirty="0" smtClean="0">
                          <a:solidFill>
                            <a:srgbClr val="000000"/>
                          </a:solidFill>
                          <a:effectLst/>
                          <a:latin typeface="+mn-ea"/>
                          <a:ea typeface="+mn-ea"/>
                        </a:rPr>
                        <a:t>简约</a:t>
                      </a:r>
                      <a:r>
                        <a:rPr lang="en-US" altLang="zh-CN" sz="1400" b="0" i="0" u="none" strike="noStrike" dirty="0" smtClean="0">
                          <a:solidFill>
                            <a:srgbClr val="000000"/>
                          </a:solidFill>
                          <a:effectLst/>
                          <a:latin typeface="+mn-ea"/>
                          <a:ea typeface="+mn-ea"/>
                        </a:rPr>
                        <a:t>')]</a:t>
                      </a:r>
                      <a:endParaRPr lang="en-US" altLang="zh-CN" sz="14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1065994376"/>
                  </a:ext>
                </a:extLst>
              </a:tr>
            </a:tbl>
          </a:graphicData>
        </a:graphic>
      </p:graphicFrame>
      <p:sp>
        <p:nvSpPr>
          <p:cNvPr id="5" name="文本框 4"/>
          <p:cNvSpPr txBox="1"/>
          <p:nvPr/>
        </p:nvSpPr>
        <p:spPr>
          <a:xfrm>
            <a:off x="1715191" y="6062040"/>
            <a:ext cx="8761616" cy="646331"/>
          </a:xfrm>
          <a:prstGeom prst="rect">
            <a:avLst/>
          </a:prstGeom>
          <a:noFill/>
        </p:spPr>
        <p:txBody>
          <a:bodyPr wrap="square" rtlCol="0">
            <a:spAutoFit/>
          </a:bodyPr>
          <a:lstStyle/>
          <a:p>
            <a:r>
              <a:rPr lang="zh-CN" altLang="en-US" dirty="0" smtClean="0"/>
              <a:t>说明：</a:t>
            </a:r>
            <a:r>
              <a:rPr lang="en-US" altLang="zh-CN" dirty="0" smtClean="0"/>
              <a:t>1.</a:t>
            </a:r>
            <a:r>
              <a:rPr lang="zh-CN" altLang="en-US" dirty="0" smtClean="0"/>
              <a:t>表格后面两列是对输入的两种扩充，最后一列中</a:t>
            </a:r>
            <a:r>
              <a:rPr lang="en-US" altLang="zh-CN" dirty="0" smtClean="0"/>
              <a:t>(‘</a:t>
            </a:r>
            <a:r>
              <a:rPr lang="zh-CN" altLang="en-US" dirty="0" smtClean="0"/>
              <a:t>落地灯</a:t>
            </a:r>
            <a:r>
              <a:rPr lang="en-US" altLang="zh-CN" dirty="0" smtClean="0"/>
              <a:t>’, ‘</a:t>
            </a:r>
            <a:r>
              <a:rPr lang="zh-CN" altLang="en-US" dirty="0" smtClean="0"/>
              <a:t>欧普</a:t>
            </a:r>
            <a:r>
              <a:rPr lang="en-US" altLang="zh-CN" dirty="0" smtClean="0"/>
              <a:t>’),  </a:t>
            </a:r>
            <a:r>
              <a:rPr lang="zh-CN" altLang="en-US" dirty="0" smtClean="0"/>
              <a:t>对应</a:t>
            </a:r>
            <a:r>
              <a:rPr lang="zh-CN" altLang="en-US" dirty="0" smtClean="0"/>
              <a:t>的</a:t>
            </a:r>
            <a:r>
              <a:rPr lang="zh-CN" altLang="en-US" dirty="0" smtClean="0"/>
              <a:t>是</a:t>
            </a:r>
            <a:r>
              <a:rPr lang="en-US" altLang="zh-CN" dirty="0" smtClean="0"/>
              <a:t>	</a:t>
            </a:r>
            <a:r>
              <a:rPr lang="en-US" altLang="zh-CN" dirty="0" err="1" smtClean="0"/>
              <a:t>cpv</a:t>
            </a:r>
            <a:r>
              <a:rPr lang="zh-CN" altLang="en-US" dirty="0" smtClean="0"/>
              <a:t>中</a:t>
            </a:r>
            <a:r>
              <a:rPr lang="zh-CN" altLang="en-US" dirty="0" smtClean="0"/>
              <a:t>与落地灯相似度</a:t>
            </a:r>
            <a:r>
              <a:rPr lang="zh-CN" altLang="en-US" dirty="0" smtClean="0"/>
              <a:t>最高的值</a:t>
            </a:r>
            <a:r>
              <a:rPr lang="zh-CN" altLang="en-US" dirty="0" smtClean="0"/>
              <a:t>是欧普</a:t>
            </a:r>
            <a:endParaRPr lang="zh-CN" altLang="en-US" dirty="0"/>
          </a:p>
        </p:txBody>
      </p:sp>
    </p:spTree>
    <p:extLst>
      <p:ext uri="{BB962C8B-B14F-4D97-AF65-F5344CB8AC3E}">
        <p14:creationId xmlns:p14="http://schemas.microsoft.com/office/powerpoint/2010/main" val="22522460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14393</TotalTime>
  <Words>1802</Words>
  <Application>Microsoft Office PowerPoint</Application>
  <PresentationFormat>宽屏</PresentationFormat>
  <Paragraphs>161</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可解释推荐</vt:lpstr>
      <vt:lpstr>研究内容</vt:lpstr>
      <vt:lpstr>Chinese Poetry Generation with Planning based Neural Network（arXiv 2016) </vt:lpstr>
      <vt:lpstr>实验结果</vt:lpstr>
      <vt:lpstr>"Attention is all you need." Advances in Neural Information Processing Systems. 2017. </vt:lpstr>
      <vt:lpstr>实验结果</vt:lpstr>
      <vt:lpstr>实验结果</vt:lpstr>
      <vt:lpstr>训练数据+CPV</vt:lpstr>
      <vt:lpstr>基于title的word embedding</vt:lpstr>
      <vt:lpstr>实验结果</vt:lpstr>
      <vt:lpstr>实验结果</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KGR 基于知识图谱的推荐系统</dc:title>
  <dc:creator>林琛</dc:creator>
  <cp:lastModifiedBy>芃悠</cp:lastModifiedBy>
  <cp:revision>255</cp:revision>
  <dcterms:created xsi:type="dcterms:W3CDTF">2018-06-26T05:47:59Z</dcterms:created>
  <dcterms:modified xsi:type="dcterms:W3CDTF">2018-08-06T11:09:20Z</dcterms:modified>
</cp:coreProperties>
</file>