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471" r:id="rId2"/>
    <p:sldId id="261" r:id="rId3"/>
    <p:sldId id="262" r:id="rId4"/>
    <p:sldId id="257" r:id="rId5"/>
    <p:sldId id="263" r:id="rId6"/>
    <p:sldId id="474" r:id="rId7"/>
    <p:sldId id="469" r:id="rId8"/>
    <p:sldId id="475" r:id="rId9"/>
    <p:sldId id="473" r:id="rId10"/>
    <p:sldId id="470" r:id="rId11"/>
  </p:sldIdLst>
  <p:sldSz cx="12188825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22"/>
    <a:srgbClr val="FF9900"/>
    <a:srgbClr val="0371BF"/>
    <a:srgbClr val="FED3CC"/>
    <a:srgbClr val="FD8955"/>
    <a:srgbClr val="E16531"/>
    <a:srgbClr val="FCD5B5"/>
    <a:srgbClr val="FEEAE8"/>
    <a:srgbClr val="33C0F3"/>
    <a:srgbClr val="FDB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 autoAdjust="0"/>
    <p:restoredTop sz="95370" autoAdjust="0"/>
  </p:normalViewPr>
  <p:slideViewPr>
    <p:cSldViewPr snapToGrid="0" snapToObjects="1">
      <p:cViewPr varScale="1">
        <p:scale>
          <a:sx n="107" d="100"/>
          <a:sy n="107" d="100"/>
        </p:scale>
        <p:origin x="800" y="1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86FD8-379C-2D4F-B275-15DA417189ED}" type="doc">
      <dgm:prSet loTypeId="urn:microsoft.com/office/officeart/2005/8/layout/cycle7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3888AE-C1F2-FF46-9881-D650E4C3F876}">
      <dgm:prSet phldrT="[文本]" custT="1"/>
      <dgm:spPr/>
      <dgm:t>
        <a:bodyPr/>
        <a:lstStyle/>
        <a:p>
          <a:r>
            <a:rPr lang="en-US" altLang="zh-CN" sz="900" dirty="0"/>
            <a:t>Refine</a:t>
          </a:r>
          <a:endParaRPr lang="zh-CN" altLang="en-US" sz="900" dirty="0"/>
        </a:p>
      </dgm:t>
    </dgm:pt>
    <dgm:pt modelId="{D9731DE8-0E2F-CD4C-B596-E1212252B129}" type="parTrans" cxnId="{FB881A06-C60E-6B49-B454-68E1D0AC1398}">
      <dgm:prSet/>
      <dgm:spPr/>
      <dgm:t>
        <a:bodyPr/>
        <a:lstStyle/>
        <a:p>
          <a:endParaRPr lang="zh-CN" altLang="en-US"/>
        </a:p>
      </dgm:t>
    </dgm:pt>
    <dgm:pt modelId="{74FB3CBE-D810-F641-BA12-2A74E07038B8}" type="sibTrans" cxnId="{FB881A06-C60E-6B49-B454-68E1D0AC1398}">
      <dgm:prSet/>
      <dgm:spPr/>
      <dgm:t>
        <a:bodyPr/>
        <a:lstStyle/>
        <a:p>
          <a:endParaRPr lang="zh-CN" altLang="en-US"/>
        </a:p>
      </dgm:t>
    </dgm:pt>
    <dgm:pt modelId="{DE8DE19B-985D-3243-AAA3-38B902DAE892}">
      <dgm:prSet phldrT="[文本]" custT="1"/>
      <dgm:spPr/>
      <dgm:t>
        <a:bodyPr/>
        <a:lstStyle/>
        <a:p>
          <a:r>
            <a:rPr lang="en-US" altLang="zh-CN" sz="900" dirty="0"/>
            <a:t>Append</a:t>
          </a:r>
        </a:p>
        <a:p>
          <a:r>
            <a:rPr lang="en-US" altLang="zh-CN" sz="900" dirty="0"/>
            <a:t>/Delete</a:t>
          </a:r>
          <a:endParaRPr lang="zh-CN" altLang="en-US" sz="900" dirty="0"/>
        </a:p>
      </dgm:t>
    </dgm:pt>
    <dgm:pt modelId="{54C95AC7-81C8-8E45-B1BB-C1E52A994243}" type="parTrans" cxnId="{242420B7-AF77-1347-A484-9D404E2A5E5F}">
      <dgm:prSet/>
      <dgm:spPr/>
      <dgm:t>
        <a:bodyPr/>
        <a:lstStyle/>
        <a:p>
          <a:endParaRPr lang="zh-CN" altLang="en-US"/>
        </a:p>
      </dgm:t>
    </dgm:pt>
    <dgm:pt modelId="{D01F648A-B533-4640-961E-3DA3AD520C5E}" type="sibTrans" cxnId="{242420B7-AF77-1347-A484-9D404E2A5E5F}">
      <dgm:prSet/>
      <dgm:spPr/>
      <dgm:t>
        <a:bodyPr/>
        <a:lstStyle/>
        <a:p>
          <a:endParaRPr lang="zh-CN" altLang="en-US"/>
        </a:p>
      </dgm:t>
    </dgm:pt>
    <dgm:pt modelId="{BE13918C-2A7C-4649-8768-8773F6E53FE4}">
      <dgm:prSet phldrT="[文本]" custT="1"/>
      <dgm:spPr/>
      <dgm:t>
        <a:bodyPr/>
        <a:lstStyle/>
        <a:p>
          <a:r>
            <a:rPr lang="en-US" altLang="zh-CN" sz="900" dirty="0"/>
            <a:t>Rewrite</a:t>
          </a:r>
          <a:endParaRPr lang="zh-CN" altLang="en-US" sz="900" dirty="0"/>
        </a:p>
      </dgm:t>
    </dgm:pt>
    <dgm:pt modelId="{4502EFC2-B9A0-0946-8236-3051E49D5FB3}" type="parTrans" cxnId="{3E9E817A-02CC-CD46-8CD6-F0B3665BA26A}">
      <dgm:prSet/>
      <dgm:spPr/>
      <dgm:t>
        <a:bodyPr/>
        <a:lstStyle/>
        <a:p>
          <a:endParaRPr lang="zh-CN" altLang="en-US"/>
        </a:p>
      </dgm:t>
    </dgm:pt>
    <dgm:pt modelId="{FC0B386F-A33A-5848-89C5-EAE959CD4964}" type="sibTrans" cxnId="{3E9E817A-02CC-CD46-8CD6-F0B3665BA26A}">
      <dgm:prSet/>
      <dgm:spPr/>
      <dgm:t>
        <a:bodyPr/>
        <a:lstStyle/>
        <a:p>
          <a:endParaRPr lang="zh-CN" altLang="en-US"/>
        </a:p>
      </dgm:t>
    </dgm:pt>
    <dgm:pt modelId="{BE70A60D-492E-9345-9E3F-9BA70606E958}" type="pres">
      <dgm:prSet presAssocID="{C6586FD8-379C-2D4F-B275-15DA417189ED}" presName="Name0" presStyleCnt="0">
        <dgm:presLayoutVars>
          <dgm:dir/>
          <dgm:resizeHandles val="exact"/>
        </dgm:presLayoutVars>
      </dgm:prSet>
      <dgm:spPr/>
    </dgm:pt>
    <dgm:pt modelId="{FEAC4E63-2055-9B42-96D9-A3D10A34735A}" type="pres">
      <dgm:prSet presAssocID="{1E3888AE-C1F2-FF46-9881-D650E4C3F876}" presName="node" presStyleLbl="node1" presStyleIdx="0" presStyleCnt="3">
        <dgm:presLayoutVars>
          <dgm:bulletEnabled val="1"/>
        </dgm:presLayoutVars>
      </dgm:prSet>
      <dgm:spPr/>
    </dgm:pt>
    <dgm:pt modelId="{0DCFE21C-E315-2943-9A33-477DF89919B5}" type="pres">
      <dgm:prSet presAssocID="{74FB3CBE-D810-F641-BA12-2A74E07038B8}" presName="sibTrans" presStyleLbl="sibTrans2D1" presStyleIdx="0" presStyleCnt="3"/>
      <dgm:spPr/>
    </dgm:pt>
    <dgm:pt modelId="{67A69E74-4484-754A-8BB0-1E931678562F}" type="pres">
      <dgm:prSet presAssocID="{74FB3CBE-D810-F641-BA12-2A74E07038B8}" presName="connectorText" presStyleLbl="sibTrans2D1" presStyleIdx="0" presStyleCnt="3"/>
      <dgm:spPr/>
    </dgm:pt>
    <dgm:pt modelId="{F726D1FD-EAFC-9340-8BD2-2A705EA54577}" type="pres">
      <dgm:prSet presAssocID="{DE8DE19B-985D-3243-AAA3-38B902DAE892}" presName="node" presStyleLbl="node1" presStyleIdx="1" presStyleCnt="3">
        <dgm:presLayoutVars>
          <dgm:bulletEnabled val="1"/>
        </dgm:presLayoutVars>
      </dgm:prSet>
      <dgm:spPr/>
    </dgm:pt>
    <dgm:pt modelId="{41DA7108-B507-5C4C-A708-CE7BE7248103}" type="pres">
      <dgm:prSet presAssocID="{D01F648A-B533-4640-961E-3DA3AD520C5E}" presName="sibTrans" presStyleLbl="sibTrans2D1" presStyleIdx="1" presStyleCnt="3"/>
      <dgm:spPr/>
    </dgm:pt>
    <dgm:pt modelId="{4714D2DD-2F95-5647-9DB0-5AF27ECBC098}" type="pres">
      <dgm:prSet presAssocID="{D01F648A-B533-4640-961E-3DA3AD520C5E}" presName="connectorText" presStyleLbl="sibTrans2D1" presStyleIdx="1" presStyleCnt="3"/>
      <dgm:spPr/>
    </dgm:pt>
    <dgm:pt modelId="{F9CF01FF-5A40-4143-ADBC-85B1E2400338}" type="pres">
      <dgm:prSet presAssocID="{BE13918C-2A7C-4649-8768-8773F6E53FE4}" presName="node" presStyleLbl="node1" presStyleIdx="2" presStyleCnt="3">
        <dgm:presLayoutVars>
          <dgm:bulletEnabled val="1"/>
        </dgm:presLayoutVars>
      </dgm:prSet>
      <dgm:spPr/>
    </dgm:pt>
    <dgm:pt modelId="{03B9F591-46A9-2244-B0B8-1DA85A1146FA}" type="pres">
      <dgm:prSet presAssocID="{FC0B386F-A33A-5848-89C5-EAE959CD4964}" presName="sibTrans" presStyleLbl="sibTrans2D1" presStyleIdx="2" presStyleCnt="3"/>
      <dgm:spPr/>
    </dgm:pt>
    <dgm:pt modelId="{9AC4D623-B5D4-9D46-9141-332CD2CE01B2}" type="pres">
      <dgm:prSet presAssocID="{FC0B386F-A33A-5848-89C5-EAE959CD4964}" presName="connectorText" presStyleLbl="sibTrans2D1" presStyleIdx="2" presStyleCnt="3"/>
      <dgm:spPr/>
    </dgm:pt>
  </dgm:ptLst>
  <dgm:cxnLst>
    <dgm:cxn modelId="{FB881A06-C60E-6B49-B454-68E1D0AC1398}" srcId="{C6586FD8-379C-2D4F-B275-15DA417189ED}" destId="{1E3888AE-C1F2-FF46-9881-D650E4C3F876}" srcOrd="0" destOrd="0" parTransId="{D9731DE8-0E2F-CD4C-B596-E1212252B129}" sibTransId="{74FB3CBE-D810-F641-BA12-2A74E07038B8}"/>
    <dgm:cxn modelId="{F4F8B31B-661E-CC4A-B768-4EE889CAFA19}" type="presOf" srcId="{BE13918C-2A7C-4649-8768-8773F6E53FE4}" destId="{F9CF01FF-5A40-4143-ADBC-85B1E2400338}" srcOrd="0" destOrd="0" presId="urn:microsoft.com/office/officeart/2005/8/layout/cycle7"/>
    <dgm:cxn modelId="{5DEA0123-9D81-FB45-B219-64A735BB3313}" type="presOf" srcId="{D01F648A-B533-4640-961E-3DA3AD520C5E}" destId="{41DA7108-B507-5C4C-A708-CE7BE7248103}" srcOrd="0" destOrd="0" presId="urn:microsoft.com/office/officeart/2005/8/layout/cycle7"/>
    <dgm:cxn modelId="{0441DD37-FB44-4A4B-9595-A66F8DDA9FE1}" type="presOf" srcId="{1E3888AE-C1F2-FF46-9881-D650E4C3F876}" destId="{FEAC4E63-2055-9B42-96D9-A3D10A34735A}" srcOrd="0" destOrd="0" presId="urn:microsoft.com/office/officeart/2005/8/layout/cycle7"/>
    <dgm:cxn modelId="{641FD343-9884-8E41-8D03-A6DAB85BAF83}" type="presOf" srcId="{74FB3CBE-D810-F641-BA12-2A74E07038B8}" destId="{0DCFE21C-E315-2943-9A33-477DF89919B5}" srcOrd="0" destOrd="0" presId="urn:microsoft.com/office/officeart/2005/8/layout/cycle7"/>
    <dgm:cxn modelId="{3E9E817A-02CC-CD46-8CD6-F0B3665BA26A}" srcId="{C6586FD8-379C-2D4F-B275-15DA417189ED}" destId="{BE13918C-2A7C-4649-8768-8773F6E53FE4}" srcOrd="2" destOrd="0" parTransId="{4502EFC2-B9A0-0946-8236-3051E49D5FB3}" sibTransId="{FC0B386F-A33A-5848-89C5-EAE959CD4964}"/>
    <dgm:cxn modelId="{7F78C88F-C241-484B-BA0F-165DA729C9FE}" type="presOf" srcId="{D01F648A-B533-4640-961E-3DA3AD520C5E}" destId="{4714D2DD-2F95-5647-9DB0-5AF27ECBC098}" srcOrd="1" destOrd="0" presId="urn:microsoft.com/office/officeart/2005/8/layout/cycle7"/>
    <dgm:cxn modelId="{FB35E69F-D597-6940-9A6C-A97B923C7AA1}" type="presOf" srcId="{FC0B386F-A33A-5848-89C5-EAE959CD4964}" destId="{03B9F591-46A9-2244-B0B8-1DA85A1146FA}" srcOrd="0" destOrd="0" presId="urn:microsoft.com/office/officeart/2005/8/layout/cycle7"/>
    <dgm:cxn modelId="{242420B7-AF77-1347-A484-9D404E2A5E5F}" srcId="{C6586FD8-379C-2D4F-B275-15DA417189ED}" destId="{DE8DE19B-985D-3243-AAA3-38B902DAE892}" srcOrd="1" destOrd="0" parTransId="{54C95AC7-81C8-8E45-B1BB-C1E52A994243}" sibTransId="{D01F648A-B533-4640-961E-3DA3AD520C5E}"/>
    <dgm:cxn modelId="{0C7E2BB7-6811-B547-A78D-82D9052306CC}" type="presOf" srcId="{FC0B386F-A33A-5848-89C5-EAE959CD4964}" destId="{9AC4D623-B5D4-9D46-9141-332CD2CE01B2}" srcOrd="1" destOrd="0" presId="urn:microsoft.com/office/officeart/2005/8/layout/cycle7"/>
    <dgm:cxn modelId="{E64C8AC5-ADB2-E448-97A5-BAFCBE678279}" type="presOf" srcId="{74FB3CBE-D810-F641-BA12-2A74E07038B8}" destId="{67A69E74-4484-754A-8BB0-1E931678562F}" srcOrd="1" destOrd="0" presId="urn:microsoft.com/office/officeart/2005/8/layout/cycle7"/>
    <dgm:cxn modelId="{9C4571DB-6C93-DF4E-862C-337DBD631902}" type="presOf" srcId="{DE8DE19B-985D-3243-AAA3-38B902DAE892}" destId="{F726D1FD-EAFC-9340-8BD2-2A705EA54577}" srcOrd="0" destOrd="0" presId="urn:microsoft.com/office/officeart/2005/8/layout/cycle7"/>
    <dgm:cxn modelId="{B055C4DD-D424-904F-B864-5457B0E06103}" type="presOf" srcId="{C6586FD8-379C-2D4F-B275-15DA417189ED}" destId="{BE70A60D-492E-9345-9E3F-9BA70606E958}" srcOrd="0" destOrd="0" presId="urn:microsoft.com/office/officeart/2005/8/layout/cycle7"/>
    <dgm:cxn modelId="{608679DB-4E6B-DD43-8B5C-E57D3D20E776}" type="presParOf" srcId="{BE70A60D-492E-9345-9E3F-9BA70606E958}" destId="{FEAC4E63-2055-9B42-96D9-A3D10A34735A}" srcOrd="0" destOrd="0" presId="urn:microsoft.com/office/officeart/2005/8/layout/cycle7"/>
    <dgm:cxn modelId="{3BEEF542-8E06-0641-AD07-5E7CCC3319C2}" type="presParOf" srcId="{BE70A60D-492E-9345-9E3F-9BA70606E958}" destId="{0DCFE21C-E315-2943-9A33-477DF89919B5}" srcOrd="1" destOrd="0" presId="urn:microsoft.com/office/officeart/2005/8/layout/cycle7"/>
    <dgm:cxn modelId="{F5FCD8A9-1563-C948-9A05-DD86BA7B7E2E}" type="presParOf" srcId="{0DCFE21C-E315-2943-9A33-477DF89919B5}" destId="{67A69E74-4484-754A-8BB0-1E931678562F}" srcOrd="0" destOrd="0" presId="urn:microsoft.com/office/officeart/2005/8/layout/cycle7"/>
    <dgm:cxn modelId="{5C988E9C-7702-564E-B19E-E0960D67AD92}" type="presParOf" srcId="{BE70A60D-492E-9345-9E3F-9BA70606E958}" destId="{F726D1FD-EAFC-9340-8BD2-2A705EA54577}" srcOrd="2" destOrd="0" presId="urn:microsoft.com/office/officeart/2005/8/layout/cycle7"/>
    <dgm:cxn modelId="{DB336475-D0E7-1846-A0C8-AE9FB59DECD4}" type="presParOf" srcId="{BE70A60D-492E-9345-9E3F-9BA70606E958}" destId="{41DA7108-B507-5C4C-A708-CE7BE7248103}" srcOrd="3" destOrd="0" presId="urn:microsoft.com/office/officeart/2005/8/layout/cycle7"/>
    <dgm:cxn modelId="{64D65086-518C-3143-A705-4BAF38F1CC11}" type="presParOf" srcId="{41DA7108-B507-5C4C-A708-CE7BE7248103}" destId="{4714D2DD-2F95-5647-9DB0-5AF27ECBC098}" srcOrd="0" destOrd="0" presId="urn:microsoft.com/office/officeart/2005/8/layout/cycle7"/>
    <dgm:cxn modelId="{9A89A6BC-E7BE-4E42-BBCC-807B54142834}" type="presParOf" srcId="{BE70A60D-492E-9345-9E3F-9BA70606E958}" destId="{F9CF01FF-5A40-4143-ADBC-85B1E2400338}" srcOrd="4" destOrd="0" presId="urn:microsoft.com/office/officeart/2005/8/layout/cycle7"/>
    <dgm:cxn modelId="{9AE6D052-B8D5-514A-BBBC-DA11A68B2325}" type="presParOf" srcId="{BE70A60D-492E-9345-9E3F-9BA70606E958}" destId="{03B9F591-46A9-2244-B0B8-1DA85A1146FA}" srcOrd="5" destOrd="0" presId="urn:microsoft.com/office/officeart/2005/8/layout/cycle7"/>
    <dgm:cxn modelId="{7CEBC6B4-EC53-9D4F-A3FD-F911318181AE}" type="presParOf" srcId="{03B9F591-46A9-2244-B0B8-1DA85A1146FA}" destId="{9AC4D623-B5D4-9D46-9141-332CD2CE01B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C4E63-2055-9B42-96D9-A3D10A34735A}">
      <dsp:nvSpPr>
        <dsp:cNvPr id="0" name=""/>
        <dsp:cNvSpPr/>
      </dsp:nvSpPr>
      <dsp:spPr>
        <a:xfrm>
          <a:off x="584265" y="388520"/>
          <a:ext cx="706979" cy="353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Refine</a:t>
          </a:r>
          <a:endParaRPr lang="zh-CN" altLang="en-US" sz="900" kern="1200" dirty="0"/>
        </a:p>
      </dsp:txBody>
      <dsp:txXfrm>
        <a:off x="594618" y="398873"/>
        <a:ext cx="686273" cy="332783"/>
      </dsp:txXfrm>
    </dsp:sp>
    <dsp:sp modelId="{0DCFE21C-E315-2943-9A33-477DF89919B5}">
      <dsp:nvSpPr>
        <dsp:cNvPr id="0" name=""/>
        <dsp:cNvSpPr/>
      </dsp:nvSpPr>
      <dsp:spPr>
        <a:xfrm rot="3600000">
          <a:off x="1045428" y="1008929"/>
          <a:ext cx="368384" cy="1237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82544" y="1033673"/>
        <a:ext cx="294152" cy="74233"/>
      </dsp:txXfrm>
    </dsp:sp>
    <dsp:sp modelId="{F726D1FD-EAFC-9340-8BD2-2A705EA54577}">
      <dsp:nvSpPr>
        <dsp:cNvPr id="0" name=""/>
        <dsp:cNvSpPr/>
      </dsp:nvSpPr>
      <dsp:spPr>
        <a:xfrm>
          <a:off x="1167995" y="1399570"/>
          <a:ext cx="706979" cy="3534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Append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/Delete</a:t>
          </a:r>
          <a:endParaRPr lang="zh-CN" altLang="en-US" sz="900" kern="1200" dirty="0"/>
        </a:p>
      </dsp:txBody>
      <dsp:txXfrm>
        <a:off x="1178348" y="1409923"/>
        <a:ext cx="686273" cy="332783"/>
      </dsp:txXfrm>
    </dsp:sp>
    <dsp:sp modelId="{41DA7108-B507-5C4C-A708-CE7BE7248103}">
      <dsp:nvSpPr>
        <dsp:cNvPr id="0" name=""/>
        <dsp:cNvSpPr/>
      </dsp:nvSpPr>
      <dsp:spPr>
        <a:xfrm rot="10800000">
          <a:off x="753563" y="1514454"/>
          <a:ext cx="368384" cy="1237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790679" y="1539198"/>
        <a:ext cx="294152" cy="74233"/>
      </dsp:txXfrm>
    </dsp:sp>
    <dsp:sp modelId="{F9CF01FF-5A40-4143-ADBC-85B1E2400338}">
      <dsp:nvSpPr>
        <dsp:cNvPr id="0" name=""/>
        <dsp:cNvSpPr/>
      </dsp:nvSpPr>
      <dsp:spPr>
        <a:xfrm>
          <a:off x="535" y="1399570"/>
          <a:ext cx="706979" cy="3534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Rewrite</a:t>
          </a:r>
          <a:endParaRPr lang="zh-CN" altLang="en-US" sz="900" kern="1200" dirty="0"/>
        </a:p>
      </dsp:txBody>
      <dsp:txXfrm>
        <a:off x="10888" y="1409923"/>
        <a:ext cx="686273" cy="332783"/>
      </dsp:txXfrm>
    </dsp:sp>
    <dsp:sp modelId="{03B9F591-46A9-2244-B0B8-1DA85A1146FA}">
      <dsp:nvSpPr>
        <dsp:cNvPr id="0" name=""/>
        <dsp:cNvSpPr/>
      </dsp:nvSpPr>
      <dsp:spPr>
        <a:xfrm rot="18000000">
          <a:off x="461698" y="1008929"/>
          <a:ext cx="368384" cy="1237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814" y="1033673"/>
        <a:ext cx="294152" cy="7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F2EB-07B6-BD45-822E-268DAF65B4DB}" type="datetimeFigureOut">
              <a:rPr kumimoji="1" lang="zh-CN" altLang="en-US" smtClean="0"/>
              <a:t>2018/7/17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79405-88CC-E24E-9B6E-E1CF306888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54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chemeClr val="accent1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chemeClr val="accent1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chemeClr val="accent1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chemeClr val="accent1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67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8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0"/>
            <a:ext cx="10493557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5"/>
            <a:ext cx="10969943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579384" y="6444814"/>
            <a:ext cx="0" cy="361879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79386" y="6436951"/>
            <a:ext cx="609440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 defTabSz="609585"/>
            <a:fld id="{AC34B5D6-7FF6-4A48-98C2-EB5358C9AF25}" type="slidenum">
              <a:rPr lang="en-US" sz="1100">
                <a:solidFill>
                  <a:prstClr val="white"/>
                </a:solidFill>
                <a:latin typeface="News Gothic MT"/>
              </a:rPr>
              <a:pPr algn="ctr" defTabSz="609585"/>
              <a:t>‹#›</a:t>
            </a:fld>
            <a:endParaRPr lang="en-US" sz="1100" dirty="0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58177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09585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基于场景图谱的可解释推荐若干问题研究</a:t>
            </a:r>
            <a:br>
              <a:rPr kumimoji="1" lang="en-US" altLang="zh-CN" dirty="0"/>
            </a:br>
            <a:r>
              <a:rPr lang="zh-CN" altLang="en-US" dirty="0"/>
              <a:t>开题报告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林琛</a:t>
            </a:r>
            <a:endParaRPr lang="en-US" altLang="zh-CN" dirty="0"/>
          </a:p>
          <a:p>
            <a:r>
              <a:rPr lang="zh-CN" altLang="en-US"/>
              <a:t>厦门大学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77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94" y="67225"/>
            <a:ext cx="5432612" cy="469862"/>
          </a:xfrm>
          <a:prstGeom prst="rect">
            <a:avLst/>
          </a:prstGeom>
          <a:solidFill>
            <a:srgbClr val="FF66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期望产出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26C7D-5A37-DD42-A4DA-CA521C19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提交</a:t>
            </a:r>
            <a:r>
              <a:rPr kumimoji="1" lang="en-US" altLang="zh-CN" dirty="0"/>
              <a:t>AAAI</a:t>
            </a:r>
            <a:r>
              <a:rPr kumimoji="1" lang="zh-CN" altLang="en-US" dirty="0"/>
              <a:t>论文</a:t>
            </a:r>
            <a:r>
              <a:rPr kumimoji="1" lang="en-US" altLang="zh-CN" dirty="0"/>
              <a:t>1-2</a:t>
            </a:r>
            <a:r>
              <a:rPr kumimoji="1" lang="zh-CN" altLang="en-US" dirty="0"/>
              <a:t>篇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38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83DC3-6184-AD46-8D0D-15B83C9D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可解释推荐研究现状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24C0FB-51BC-E042-AFF4-09B299948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70" y="1826042"/>
            <a:ext cx="9498084" cy="4350205"/>
          </a:xfrm>
        </p:spPr>
      </p:pic>
    </p:spTree>
    <p:extLst>
      <p:ext uri="{BB962C8B-B14F-4D97-AF65-F5344CB8AC3E}">
        <p14:creationId xmlns:p14="http://schemas.microsoft.com/office/powerpoint/2010/main" val="105593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B4CE-916E-7E4C-AAB0-7F8F3C39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现有工作存在的不足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B1D1-C112-1241-AA64-B4804556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从数据源上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对评论的利用比较完全，对用户行为的深耕不够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局部和全局、动态和静态的结合少</a:t>
            </a:r>
            <a:endParaRPr kumimoji="1" lang="en-US" altLang="zh-CN" dirty="0"/>
          </a:p>
          <a:p>
            <a:r>
              <a:rPr kumimoji="1" lang="zh-CN" altLang="en-US" dirty="0"/>
              <a:t>从输出上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片段型、模板化、可视化输出多，自然语言的输出少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侧重对算法透明性的说明，少对推荐效果和效率、说服力的加强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9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对“场景”的解释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针对反映人群中共有需求的场景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基于提供了场景关键字的用户搜索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点击会话数据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提供一批跨类别的品类</a:t>
            </a:r>
            <a:r>
              <a:rPr kumimoji="1" lang="en-US" altLang="zh-CN" dirty="0"/>
              <a:t>+</a:t>
            </a:r>
            <a:r>
              <a:rPr kumimoji="1" lang="zh-CN" altLang="en-US" dirty="0"/>
              <a:t>关键特征描述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解释该场景下的用户需求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可以自然作为“包”推荐或“捆绑”推荐，“清单”推荐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对“推荐”的解释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B76003-D4F5-7E4B-8EB0-9F4C7BC07AD6}"/>
              </a:ext>
            </a:extLst>
          </p:cNvPr>
          <p:cNvSpPr txBox="1"/>
          <p:nvPr/>
        </p:nvSpPr>
        <p:spPr>
          <a:xfrm>
            <a:off x="8918369" y="1959429"/>
            <a:ext cx="266101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输入场景：“海边度假”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kumimoji="1" lang="zh-CN" altLang="en-US" dirty="0">
                <a:solidFill>
                  <a:srgbClr val="FF0000"/>
                </a:solidFill>
              </a:rPr>
              <a:t>超强防紫外线</a:t>
            </a:r>
            <a:r>
              <a:rPr kumimoji="1" lang="zh-CN" altLang="en-US" dirty="0"/>
              <a:t>防晒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比基尼</a:t>
            </a:r>
            <a:r>
              <a:rPr kumimoji="1" lang="zh-CN" altLang="en-US" dirty="0"/>
              <a:t>泳衣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/>
              <a:t>人字拖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/>
              <a:t>草帽</a:t>
            </a:r>
            <a:r>
              <a:rPr kumimoji="1" lang="en-US" altLang="zh-CN" dirty="0">
                <a:solidFill>
                  <a:srgbClr val="0070C0"/>
                </a:solidFill>
              </a:rPr>
              <a:t>/</a:t>
            </a:r>
            <a:r>
              <a:rPr kumimoji="1" lang="zh-CN" altLang="en-US" dirty="0">
                <a:solidFill>
                  <a:srgbClr val="0070C0"/>
                </a:solidFill>
              </a:rPr>
              <a:t>遮阳帽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太阳镜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8918369" y="4178136"/>
            <a:ext cx="266101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2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2DFB-A9FF-6A45-ACCA-6287AAC7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关键科学问题（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1D8C2-018C-D64E-A030-23A0BCD2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对“场景”的解释</a:t>
            </a:r>
            <a:endParaRPr kumimoji="1" lang="en-US" altLang="zh-CN" dirty="0"/>
          </a:p>
          <a:p>
            <a:pPr marL="1047736" lvl="1" indent="-514350"/>
            <a:r>
              <a:rPr kumimoji="1" lang="zh-CN" altLang="en-US" dirty="0"/>
              <a:t>用户搜索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点击会话数据的不确定性和动态性</a:t>
            </a:r>
            <a:endParaRPr kumimoji="1" lang="en-US" altLang="zh-CN" dirty="0"/>
          </a:p>
          <a:p>
            <a:pPr marL="1581123" lvl="2" indent="-514350"/>
            <a:r>
              <a:rPr kumimoji="1" lang="zh-CN" altLang="en-US" dirty="0"/>
              <a:t>尽管用户搜索的关键词提供了场景，但是由于用户的真实意图的不确定性和动态性，用户可能会进行多次搜索和点击，用到的搜索关键词是不精确、不一致的，后续的点击商品也是有噪音的</a:t>
            </a:r>
            <a:endParaRPr kumimoji="1" lang="en-US" altLang="zh-CN" dirty="0"/>
          </a:p>
          <a:p>
            <a:pPr marL="1047736" lvl="1" indent="-514350"/>
            <a:r>
              <a:rPr kumimoji="1" lang="zh-CN" altLang="en-US" dirty="0"/>
              <a:t>解释的准确性和完整性的平衡</a:t>
            </a:r>
            <a:endParaRPr kumimoji="1" lang="en-US" altLang="zh-CN" dirty="0"/>
          </a:p>
          <a:p>
            <a:pPr marL="1581123" lvl="2" indent="-514350"/>
            <a:r>
              <a:rPr kumimoji="1" lang="zh-CN" altLang="en-US" dirty="0"/>
              <a:t>在同一场景下，有关联的品类至少存在“替代”和“互补”两种关系。为了能够获得完整的解释一个场景的用户需求，应该包含跨类别互补品类；为了能够准确的解释一个场景的用户需求，应该使用品类</a:t>
            </a:r>
            <a:r>
              <a:rPr kumimoji="1" lang="en-US" altLang="zh-CN" dirty="0"/>
              <a:t>+</a:t>
            </a:r>
            <a:r>
              <a:rPr kumimoji="1" lang="zh-CN" altLang="en-US" dirty="0"/>
              <a:t>代表性特征的表达，以概括可替代品类。</a:t>
            </a:r>
          </a:p>
        </p:txBody>
      </p:sp>
    </p:spTree>
    <p:extLst>
      <p:ext uri="{BB962C8B-B14F-4D97-AF65-F5344CB8AC3E}">
        <p14:creationId xmlns:p14="http://schemas.microsoft.com/office/powerpoint/2010/main" val="259463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05DFB-AF79-8A4E-8CEF-C39924E7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关键科学问题（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7675-860B-BB4D-85B0-EF88E3C7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对“推荐”的解释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知识增强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如何应用场景和知识图谱（或者是场景下的知识图谱）做知识嵌入，增强解释的逻辑性。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自然语言生成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解释的说服力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如何生成有说服力的解释。特别是，有说服力本身是一个比较主观性的指标，获得大规模标注也比较困难，如何应用弱监督学习框架利用现有的训练语料。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62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7225"/>
            <a:ext cx="7772400" cy="469862"/>
          </a:xfrm>
          <a:prstGeom prst="rect">
            <a:avLst/>
          </a:prstGeom>
          <a:solidFill>
            <a:srgbClr val="FF66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研究目标及方案（</a:t>
            </a: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07EACCC-9FFF-7946-9784-15208E2C4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702226"/>
              </p:ext>
            </p:extLst>
          </p:nvPr>
        </p:nvGraphicFramePr>
        <p:xfrm>
          <a:off x="1378328" y="1504143"/>
          <a:ext cx="1875511" cy="214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6E2DEDB-420C-994A-A036-7813E446DABF}"/>
              </a:ext>
            </a:extLst>
          </p:cNvPr>
          <p:cNvSpPr txBox="1"/>
          <p:nvPr/>
        </p:nvSpPr>
        <p:spPr>
          <a:xfrm>
            <a:off x="1766092" y="1500120"/>
            <a:ext cx="10999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 keywords</a:t>
            </a:r>
          </a:p>
          <a:p>
            <a:r>
              <a:rPr kumimoji="1" lang="en-US" altLang="zh-CN" sz="900" dirty="0"/>
              <a:t>Click set</a:t>
            </a:r>
            <a:endParaRPr kumimoji="1" lang="zh-CN" altLang="en-US" sz="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D5B5DD-2E67-974F-9D3E-2739ACB172CF}"/>
              </a:ext>
            </a:extLst>
          </p:cNvPr>
          <p:cNvSpPr txBox="1"/>
          <p:nvPr/>
        </p:nvSpPr>
        <p:spPr>
          <a:xfrm>
            <a:off x="2405381" y="3276392"/>
            <a:ext cx="10999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 keywords</a:t>
            </a:r>
          </a:p>
          <a:p>
            <a:r>
              <a:rPr kumimoji="1" lang="en-US" altLang="zh-CN" sz="900" dirty="0"/>
              <a:t>Click set</a:t>
            </a:r>
            <a:endParaRPr kumimoji="1" lang="zh-CN" altLang="en-US" sz="9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5F66BE-47A4-3E45-98C6-2BCB9DE0F053}"/>
              </a:ext>
            </a:extLst>
          </p:cNvPr>
          <p:cNvSpPr txBox="1"/>
          <p:nvPr/>
        </p:nvSpPr>
        <p:spPr>
          <a:xfrm>
            <a:off x="1053877" y="3276392"/>
            <a:ext cx="10999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 keywords</a:t>
            </a:r>
          </a:p>
          <a:p>
            <a:r>
              <a:rPr kumimoji="1" lang="en-US" altLang="zh-CN" sz="900" dirty="0"/>
              <a:t>Click set</a:t>
            </a:r>
            <a:endParaRPr kumimoji="1" lang="zh-CN" altLang="en-US" sz="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E65FB9-0E84-8F47-A589-9C0DE2A0DD78}"/>
              </a:ext>
            </a:extLst>
          </p:cNvPr>
          <p:cNvSpPr txBox="1"/>
          <p:nvPr/>
        </p:nvSpPr>
        <p:spPr>
          <a:xfrm>
            <a:off x="964754" y="92425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typical user session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DD5F3C51-3D7B-9843-B632-AA71AE286225}"/>
              </a:ext>
            </a:extLst>
          </p:cNvPr>
          <p:cNvSpPr/>
          <p:nvPr/>
        </p:nvSpPr>
        <p:spPr>
          <a:xfrm>
            <a:off x="4132613" y="2185059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7660C-1B3C-6448-9BB1-E6BB88097E03}"/>
              </a:ext>
            </a:extLst>
          </p:cNvPr>
          <p:cNvSpPr txBox="1"/>
          <p:nvPr/>
        </p:nvSpPr>
        <p:spPr>
          <a:xfrm>
            <a:off x="6282920" y="924250"/>
            <a:ext cx="213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Association Graph</a:t>
            </a:r>
            <a:endParaRPr kumimoji="1" lang="zh-CN" altLang="en-US" dirty="0"/>
          </a:p>
        </p:txBody>
      </p:sp>
      <p:sp>
        <p:nvSpPr>
          <p:cNvPr id="10" name="正五边形 9">
            <a:extLst>
              <a:ext uri="{FF2B5EF4-FFF2-40B4-BE49-F238E27FC236}">
                <a16:creationId xmlns:a16="http://schemas.microsoft.com/office/drawing/2014/main" id="{EC1E7C1B-B9DF-8F40-87DA-4BB342792200}"/>
              </a:ext>
            </a:extLst>
          </p:cNvPr>
          <p:cNvSpPr/>
          <p:nvPr/>
        </p:nvSpPr>
        <p:spPr>
          <a:xfrm>
            <a:off x="6543304" y="1869452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正五边形 10">
            <a:extLst>
              <a:ext uri="{FF2B5EF4-FFF2-40B4-BE49-F238E27FC236}">
                <a16:creationId xmlns:a16="http://schemas.microsoft.com/office/drawing/2014/main" id="{7FEE7292-DECA-AF4B-9F41-250F641E28D1}"/>
              </a:ext>
            </a:extLst>
          </p:cNvPr>
          <p:cNvSpPr/>
          <p:nvPr/>
        </p:nvSpPr>
        <p:spPr>
          <a:xfrm>
            <a:off x="6745184" y="2261119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正五边形 11">
            <a:extLst>
              <a:ext uri="{FF2B5EF4-FFF2-40B4-BE49-F238E27FC236}">
                <a16:creationId xmlns:a16="http://schemas.microsoft.com/office/drawing/2014/main" id="{7A8C0212-9E49-CA4C-81B5-B5AD58D69656}"/>
              </a:ext>
            </a:extLst>
          </p:cNvPr>
          <p:cNvSpPr/>
          <p:nvPr/>
        </p:nvSpPr>
        <p:spPr>
          <a:xfrm>
            <a:off x="6347360" y="2662843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正五边形 12">
            <a:extLst>
              <a:ext uri="{FF2B5EF4-FFF2-40B4-BE49-F238E27FC236}">
                <a16:creationId xmlns:a16="http://schemas.microsoft.com/office/drawing/2014/main" id="{41946DA2-0B90-0842-9E93-DBEB9637CD8A}"/>
              </a:ext>
            </a:extLst>
          </p:cNvPr>
          <p:cNvSpPr/>
          <p:nvPr/>
        </p:nvSpPr>
        <p:spPr>
          <a:xfrm>
            <a:off x="6857999" y="2876600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同心圆 13">
            <a:extLst>
              <a:ext uri="{FF2B5EF4-FFF2-40B4-BE49-F238E27FC236}">
                <a16:creationId xmlns:a16="http://schemas.microsoft.com/office/drawing/2014/main" id="{D1B96018-3D63-C742-8E44-E8F70040D103}"/>
              </a:ext>
            </a:extLst>
          </p:cNvPr>
          <p:cNvSpPr/>
          <p:nvPr/>
        </p:nvSpPr>
        <p:spPr>
          <a:xfrm>
            <a:off x="7956468" y="1727634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>
            <a:extLst>
              <a:ext uri="{FF2B5EF4-FFF2-40B4-BE49-F238E27FC236}">
                <a16:creationId xmlns:a16="http://schemas.microsoft.com/office/drawing/2014/main" id="{E5C34C6F-398B-5D48-9EDE-565F184EC044}"/>
              </a:ext>
            </a:extLst>
          </p:cNvPr>
          <p:cNvSpPr/>
          <p:nvPr/>
        </p:nvSpPr>
        <p:spPr>
          <a:xfrm>
            <a:off x="7855528" y="2277584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>
            <a:extLst>
              <a:ext uri="{FF2B5EF4-FFF2-40B4-BE49-F238E27FC236}">
                <a16:creationId xmlns:a16="http://schemas.microsoft.com/office/drawing/2014/main" id="{6B29168F-EF6B-144B-899D-543F55575559}"/>
              </a:ext>
            </a:extLst>
          </p:cNvPr>
          <p:cNvSpPr/>
          <p:nvPr/>
        </p:nvSpPr>
        <p:spPr>
          <a:xfrm>
            <a:off x="8504038" y="2358978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同心圆 16">
            <a:extLst>
              <a:ext uri="{FF2B5EF4-FFF2-40B4-BE49-F238E27FC236}">
                <a16:creationId xmlns:a16="http://schemas.microsoft.com/office/drawing/2014/main" id="{A3BA9406-7914-FA46-A18E-FDA01EFBE561}"/>
              </a:ext>
            </a:extLst>
          </p:cNvPr>
          <p:cNvSpPr/>
          <p:nvPr/>
        </p:nvSpPr>
        <p:spPr>
          <a:xfrm>
            <a:off x="8403098" y="1853295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同心圆 17">
            <a:extLst>
              <a:ext uri="{FF2B5EF4-FFF2-40B4-BE49-F238E27FC236}">
                <a16:creationId xmlns:a16="http://schemas.microsoft.com/office/drawing/2014/main" id="{3B39A8FD-8D91-5440-8282-FD2FAD49E6B4}"/>
              </a:ext>
            </a:extLst>
          </p:cNvPr>
          <p:cNvSpPr/>
          <p:nvPr/>
        </p:nvSpPr>
        <p:spPr>
          <a:xfrm>
            <a:off x="8166038" y="2709207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同心圆 18">
            <a:extLst>
              <a:ext uri="{FF2B5EF4-FFF2-40B4-BE49-F238E27FC236}">
                <a16:creationId xmlns:a16="http://schemas.microsoft.com/office/drawing/2014/main" id="{1AC99F46-077D-AA42-822C-E9BE9FC6A83D}"/>
              </a:ext>
            </a:extLst>
          </p:cNvPr>
          <p:cNvSpPr/>
          <p:nvPr/>
        </p:nvSpPr>
        <p:spPr>
          <a:xfrm>
            <a:off x="8567036" y="3030040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545A06C-BDE2-CE42-90D4-26207F31F1D2}"/>
              </a:ext>
            </a:extLst>
          </p:cNvPr>
          <p:cNvCxnSpPr/>
          <p:nvPr/>
        </p:nvCxnSpPr>
        <p:spPr>
          <a:xfrm>
            <a:off x="7368638" y="1579408"/>
            <a:ext cx="0" cy="21850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1180640-624E-044B-9BB6-4674EF29F442}"/>
              </a:ext>
            </a:extLst>
          </p:cNvPr>
          <p:cNvCxnSpPr>
            <a:stCxn id="10" idx="5"/>
            <a:endCxn id="14" idx="2"/>
          </p:cNvCxnSpPr>
          <p:nvPr/>
        </p:nvCxnSpPr>
        <p:spPr>
          <a:xfrm flipV="1">
            <a:off x="6768935" y="1843532"/>
            <a:ext cx="1187533" cy="107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F91A965-3F68-514D-92AA-088C4B486B5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8158348" y="1843532"/>
            <a:ext cx="244750" cy="125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9A66EF3-007D-8241-AE38-A128C307903F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8338353" y="2051145"/>
            <a:ext cx="94310" cy="69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7928242-2868-B04F-8527-51DD742D9747}"/>
              </a:ext>
            </a:extLst>
          </p:cNvPr>
          <p:cNvCxnSpPr>
            <a:stCxn id="18" idx="7"/>
            <a:endCxn id="16" idx="4"/>
          </p:cNvCxnSpPr>
          <p:nvPr/>
        </p:nvCxnSpPr>
        <p:spPr>
          <a:xfrm flipV="1">
            <a:off x="8338353" y="2590774"/>
            <a:ext cx="266625" cy="15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FC4CF63-7B28-C844-9640-AA816A8C0788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>
            <a:off x="8432663" y="2051145"/>
            <a:ext cx="172315" cy="307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F323CF2-D981-8E46-89BB-8CAD18FF5140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8128783" y="1925484"/>
            <a:ext cx="138195" cy="78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EF72176-DCC1-2548-B9A2-58773CE220FE}"/>
              </a:ext>
            </a:extLst>
          </p:cNvPr>
          <p:cNvCxnSpPr>
            <a:stCxn id="16" idx="1"/>
            <a:endCxn id="14" idx="5"/>
          </p:cNvCxnSpPr>
          <p:nvPr/>
        </p:nvCxnSpPr>
        <p:spPr>
          <a:xfrm flipH="1" flipV="1">
            <a:off x="8128783" y="1925484"/>
            <a:ext cx="404820" cy="46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6AFA1C5-5905-4248-A8E2-CCD386E9BF2D}"/>
              </a:ext>
            </a:extLst>
          </p:cNvPr>
          <p:cNvSpPr txBox="1"/>
          <p:nvPr/>
        </p:nvSpPr>
        <p:spPr>
          <a:xfrm>
            <a:off x="5443908" y="3461058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 keywords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C543515-A1F6-8847-91E4-5EBAEC2DAAC6}"/>
              </a:ext>
            </a:extLst>
          </p:cNvPr>
          <p:cNvSpPr txBox="1"/>
          <p:nvPr/>
        </p:nvSpPr>
        <p:spPr>
          <a:xfrm>
            <a:off x="7350327" y="3461058"/>
            <a:ext cx="496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Click categories+ representative features(</a:t>
            </a:r>
            <a:r>
              <a:rPr kumimoji="1" lang="en-US" altLang="zh-CN" dirty="0" err="1"/>
              <a:t>pv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9" name="框架 38">
            <a:extLst>
              <a:ext uri="{FF2B5EF4-FFF2-40B4-BE49-F238E27FC236}">
                <a16:creationId xmlns:a16="http://schemas.microsoft.com/office/drawing/2014/main" id="{427395C1-D7F7-714C-B45C-696AE314144A}"/>
              </a:ext>
            </a:extLst>
          </p:cNvPr>
          <p:cNvSpPr/>
          <p:nvPr/>
        </p:nvSpPr>
        <p:spPr>
          <a:xfrm>
            <a:off x="3354750" y="5136246"/>
            <a:ext cx="685800" cy="388620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D46A7469-FE56-D54F-BB58-5D0BCAA27626}"/>
              </a:ext>
            </a:extLst>
          </p:cNvPr>
          <p:cNvCxnSpPr>
            <a:cxnSpLocks/>
          </p:cNvCxnSpPr>
          <p:nvPr/>
        </p:nvCxnSpPr>
        <p:spPr>
          <a:xfrm flipV="1">
            <a:off x="4132613" y="4805160"/>
            <a:ext cx="1211283" cy="468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39F866-4740-D34D-9DC3-E28C1BD8CD4C}"/>
              </a:ext>
            </a:extLst>
          </p:cNvPr>
          <p:cNvSpPr txBox="1"/>
          <p:nvPr/>
        </p:nvSpPr>
        <p:spPr>
          <a:xfrm>
            <a:off x="5464770" y="460031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Query graph, cover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719158-C521-0946-B900-D8262746CACB}"/>
              </a:ext>
            </a:extLst>
          </p:cNvPr>
          <p:cNvSpPr txBox="1"/>
          <p:nvPr/>
        </p:nvSpPr>
        <p:spPr>
          <a:xfrm>
            <a:off x="1913350" y="5830636"/>
            <a:ext cx="2688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Query graph, consistency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43" name="框架 42">
            <a:extLst>
              <a:ext uri="{FF2B5EF4-FFF2-40B4-BE49-F238E27FC236}">
                <a16:creationId xmlns:a16="http://schemas.microsoft.com/office/drawing/2014/main" id="{4C76AB02-9155-E543-AF4A-9DE22655762B}"/>
              </a:ext>
            </a:extLst>
          </p:cNvPr>
          <p:cNvSpPr/>
          <p:nvPr/>
        </p:nvSpPr>
        <p:spPr>
          <a:xfrm>
            <a:off x="4424613" y="5490873"/>
            <a:ext cx="2087880" cy="389492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43E9A93-EAED-1E44-8309-00FE79524DD4}"/>
                  </a:ext>
                </a:extLst>
              </p:cNvPr>
              <p:cNvSpPr/>
              <p:nvPr/>
            </p:nvSpPr>
            <p:spPr>
              <a:xfrm>
                <a:off x="877989" y="5136246"/>
                <a:ext cx="6092825" cy="7326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lvl="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43E9A93-EAED-1E44-8309-00FE79524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9" y="5136246"/>
                <a:ext cx="6092825" cy="732636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1434C107-6267-F64E-8E1B-8AFD15B5D3D0}"/>
              </a:ext>
            </a:extLst>
          </p:cNvPr>
          <p:cNvSpPr txBox="1"/>
          <p:nvPr/>
        </p:nvSpPr>
        <p:spPr>
          <a:xfrm>
            <a:off x="7855528" y="5089271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Robust programing?</a:t>
            </a:r>
            <a:endParaRPr kumimoji="1" lang="zh-CN" altLang="en-US" dirty="0"/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CA9FB5D9-338E-6E40-8363-1F4096AB38D8}"/>
              </a:ext>
            </a:extLst>
          </p:cNvPr>
          <p:cNvSpPr/>
          <p:nvPr/>
        </p:nvSpPr>
        <p:spPr>
          <a:xfrm>
            <a:off x="8917358" y="392011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1396E3-793B-9D44-820E-9FFBE8CF74C5}"/>
              </a:ext>
            </a:extLst>
          </p:cNvPr>
          <p:cNvSpPr txBox="1"/>
          <p:nvPr/>
        </p:nvSpPr>
        <p:spPr>
          <a:xfrm>
            <a:off x="3795794" y="1636264"/>
            <a:ext cx="208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Intent recognition</a:t>
            </a:r>
          </a:p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4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7225"/>
            <a:ext cx="7772400" cy="469862"/>
          </a:xfrm>
          <a:prstGeom prst="rect">
            <a:avLst/>
          </a:prstGeom>
          <a:solidFill>
            <a:srgbClr val="FF66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研究目标及方案（</a:t>
            </a: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sp>
        <p:nvSpPr>
          <p:cNvPr id="20" name="罐形 19">
            <a:extLst>
              <a:ext uri="{FF2B5EF4-FFF2-40B4-BE49-F238E27FC236}">
                <a16:creationId xmlns:a16="http://schemas.microsoft.com/office/drawing/2014/main" id="{19B3FA88-C6A4-0147-90E8-0F6CB4B1E042}"/>
              </a:ext>
            </a:extLst>
          </p:cNvPr>
          <p:cNvSpPr/>
          <p:nvPr/>
        </p:nvSpPr>
        <p:spPr>
          <a:xfrm>
            <a:off x="1341911" y="1935678"/>
            <a:ext cx="914400" cy="12161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8CDFCB-38F0-6A4D-86B5-7B9FF1A61924}"/>
              </a:ext>
            </a:extLst>
          </p:cNvPr>
          <p:cNvSpPr txBox="1"/>
          <p:nvPr/>
        </p:nvSpPr>
        <p:spPr>
          <a:xfrm>
            <a:off x="664864" y="11790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训练语料收集：</a:t>
            </a:r>
            <a:endParaRPr kumimoji="1" lang="en-US" altLang="zh-CN" dirty="0"/>
          </a:p>
          <a:p>
            <a:r>
              <a:rPr kumimoji="1" lang="zh-CN" altLang="en-US" dirty="0"/>
              <a:t>达人（清单）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导购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DF0C7529-7C96-B94E-9292-3FD2F17D932D}"/>
              </a:ext>
            </a:extLst>
          </p:cNvPr>
          <p:cNvSpPr/>
          <p:nvPr/>
        </p:nvSpPr>
        <p:spPr>
          <a:xfrm>
            <a:off x="6624768" y="212034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3F5A46-DFEE-5247-A46B-68E033580EF0}"/>
              </a:ext>
            </a:extLst>
          </p:cNvPr>
          <p:cNvCxnSpPr/>
          <p:nvPr/>
        </p:nvCxnSpPr>
        <p:spPr>
          <a:xfrm flipV="1">
            <a:off x="2850078" y="2120344"/>
            <a:ext cx="878774" cy="42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B95E84A-C9A0-664F-B1B9-F27A78061604}"/>
              </a:ext>
            </a:extLst>
          </p:cNvPr>
          <p:cNvCxnSpPr/>
          <p:nvPr/>
        </p:nvCxnSpPr>
        <p:spPr>
          <a:xfrm flipV="1">
            <a:off x="2933205" y="2543754"/>
            <a:ext cx="952995" cy="6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F44BBD4-4A73-D44F-ADAF-63A530D847D2}"/>
              </a:ext>
            </a:extLst>
          </p:cNvPr>
          <p:cNvCxnSpPr/>
          <p:nvPr/>
        </p:nvCxnSpPr>
        <p:spPr>
          <a:xfrm>
            <a:off x="2850078" y="2695699"/>
            <a:ext cx="878774" cy="28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869CD19-A844-C545-9005-83FD9B66B8E3}"/>
              </a:ext>
            </a:extLst>
          </p:cNvPr>
          <p:cNvSpPr txBox="1"/>
          <p:nvPr/>
        </p:nvSpPr>
        <p:spPr>
          <a:xfrm>
            <a:off x="2933205" y="316131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多种规则</a:t>
            </a:r>
            <a:r>
              <a:rPr kumimoji="1" lang="en-US" altLang="zh-CN" dirty="0"/>
              <a:t>/</a:t>
            </a:r>
            <a:r>
              <a:rPr kumimoji="1" lang="zh-CN" altLang="en-US" dirty="0"/>
              <a:t>特征</a:t>
            </a:r>
          </a:p>
        </p:txBody>
      </p:sp>
      <p:sp>
        <p:nvSpPr>
          <p:cNvPr id="50" name="罐形 49">
            <a:extLst>
              <a:ext uri="{FF2B5EF4-FFF2-40B4-BE49-F238E27FC236}">
                <a16:creationId xmlns:a16="http://schemas.microsoft.com/office/drawing/2014/main" id="{99462D84-0201-554E-B906-6C078E9583C3}"/>
              </a:ext>
            </a:extLst>
          </p:cNvPr>
          <p:cNvSpPr/>
          <p:nvPr/>
        </p:nvSpPr>
        <p:spPr>
          <a:xfrm>
            <a:off x="4719610" y="1935678"/>
            <a:ext cx="914400" cy="12161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ACF30B5-D754-A047-B9CA-4C3A530B5DB4}"/>
              </a:ext>
            </a:extLst>
          </p:cNvPr>
          <p:cNvSpPr txBox="1"/>
          <p:nvPr/>
        </p:nvSpPr>
        <p:spPr>
          <a:xfrm>
            <a:off x="4507396" y="11942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弱监督语料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295C0A1-042D-A345-BF50-214B1574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15" y="952960"/>
            <a:ext cx="3054332" cy="260793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040D28A7-B68D-5849-9205-B9E9EC37062B}"/>
              </a:ext>
            </a:extLst>
          </p:cNvPr>
          <p:cNvSpPr txBox="1"/>
          <p:nvPr/>
        </p:nvSpPr>
        <p:spPr>
          <a:xfrm>
            <a:off x="6078624" y="3022812"/>
            <a:ext cx="207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Generative model</a:t>
            </a:r>
          </a:p>
          <a:p>
            <a:r>
              <a:rPr kumimoji="1" lang="en-US" altLang="zh-CN" dirty="0"/>
              <a:t> with noisy labels</a:t>
            </a:r>
            <a:endParaRPr kumimoji="1" lang="zh-CN" altLang="en-US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A9CDEA5-C9CA-F049-98D2-600523E9E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" b="65175"/>
          <a:stretch/>
        </p:blipFill>
        <p:spPr>
          <a:xfrm>
            <a:off x="705385" y="4946545"/>
            <a:ext cx="11483440" cy="1584900"/>
          </a:xfrm>
          <a:prstGeom prst="rect">
            <a:avLst/>
          </a:prstGeom>
        </p:spPr>
      </p:pic>
      <p:sp>
        <p:nvSpPr>
          <p:cNvPr id="58" name="上箭头 57">
            <a:extLst>
              <a:ext uri="{FF2B5EF4-FFF2-40B4-BE49-F238E27FC236}">
                <a16:creationId xmlns:a16="http://schemas.microsoft.com/office/drawing/2014/main" id="{C2346AC9-AE1E-0240-A627-69722066048B}"/>
              </a:ext>
            </a:extLst>
          </p:cNvPr>
          <p:cNvSpPr/>
          <p:nvPr/>
        </p:nvSpPr>
        <p:spPr>
          <a:xfrm>
            <a:off x="4934494" y="3920082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AA3F91-AAB7-1440-AFAA-DB547C015724}"/>
              </a:ext>
            </a:extLst>
          </p:cNvPr>
          <p:cNvSpPr txBox="1"/>
          <p:nvPr/>
        </p:nvSpPr>
        <p:spPr>
          <a:xfrm>
            <a:off x="3886200" y="6461214"/>
            <a:ext cx="449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Illustrative knowledge graph embedding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11FF81-AAD9-2D44-9B8E-0BC33EEFF326}"/>
              </a:ext>
            </a:extLst>
          </p:cNvPr>
          <p:cNvSpPr txBox="1"/>
          <p:nvPr/>
        </p:nvSpPr>
        <p:spPr>
          <a:xfrm>
            <a:off x="2612571" y="4132613"/>
            <a:ext cx="207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Generative model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60F208C-D0ED-6D40-92F5-D68BA8997082}"/>
              </a:ext>
            </a:extLst>
          </p:cNvPr>
          <p:cNvSpPr txBox="1"/>
          <p:nvPr/>
        </p:nvSpPr>
        <p:spPr>
          <a:xfrm>
            <a:off x="9037122" y="3621309"/>
            <a:ext cx="262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Illustrative label 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8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94" y="67225"/>
            <a:ext cx="5432612" cy="469862"/>
          </a:xfrm>
          <a:prstGeom prst="rect">
            <a:avLst/>
          </a:prstGeom>
          <a:solidFill>
            <a:srgbClr val="FF66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研究计划（时间进度安排）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0D56B1-19B9-8F4A-A960-9794E0B5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94068"/>
              </p:ext>
            </p:extLst>
          </p:nvPr>
        </p:nvGraphicFramePr>
        <p:xfrm>
          <a:off x="1556459" y="1824775"/>
          <a:ext cx="9582597" cy="383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33">
                  <a:extLst>
                    <a:ext uri="{9D8B030D-6E8A-4147-A177-3AD203B41FA5}">
                      <a16:colId xmlns:a16="http://schemas.microsoft.com/office/drawing/2014/main" val="1547544014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2028205661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1587583807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1818150299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700315231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2972275798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2364464895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2985521036"/>
                    </a:ext>
                  </a:extLst>
                </a:gridCol>
                <a:gridCol w="1064733">
                  <a:extLst>
                    <a:ext uri="{9D8B030D-6E8A-4147-A177-3AD203B41FA5}">
                      <a16:colId xmlns:a16="http://schemas.microsoft.com/office/drawing/2014/main" val="783579375"/>
                    </a:ext>
                  </a:extLst>
                </a:gridCol>
              </a:tblGrid>
              <a:tr h="6386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81705"/>
                  </a:ext>
                </a:extLst>
              </a:tr>
              <a:tr h="63865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探索用户搜索</a:t>
                      </a:r>
                      <a:r>
                        <a:rPr lang="en-US" altLang="zh-CN" sz="1800" dirty="0"/>
                        <a:t>-</a:t>
                      </a:r>
                      <a:r>
                        <a:rPr lang="zh-CN" altLang="en-US" sz="1800" dirty="0"/>
                        <a:t>点击会话的意图分布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基于用户意图的搜索、点击过滤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构建关联品类图、特征</a:t>
                      </a:r>
                      <a:r>
                        <a:rPr lang="en-US" altLang="zh-CN" sz="1800" dirty="0"/>
                        <a:t>PV</a:t>
                      </a:r>
                      <a:r>
                        <a:rPr lang="zh-CN" altLang="en-US" sz="1800" dirty="0"/>
                        <a:t>抽取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Robust programing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对比实验、改进效果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对比实验、写论文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对比实验、写论文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对比实验、写论文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86050"/>
                  </a:ext>
                </a:extLst>
              </a:tr>
              <a:tr h="63865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有说服力文本训练数据收集、弱监督框架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弱监督学习效果改进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生成模型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Knowledge Graph Embedding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生成模型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对比实验、写论文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对比实验、写论文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对比实验、写论文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5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1612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Alibaba">
      <a:dk1>
        <a:sysClr val="windowText" lastClr="000000"/>
      </a:dk1>
      <a:lt1>
        <a:sysClr val="window" lastClr="FFFFFF"/>
      </a:lt1>
      <a:dk2>
        <a:srgbClr val="404040"/>
      </a:dk2>
      <a:lt2>
        <a:srgbClr val="808080"/>
      </a:lt2>
      <a:accent1>
        <a:srgbClr val="FC6422"/>
      </a:accent1>
      <a:accent2>
        <a:srgbClr val="E53641"/>
      </a:accent2>
      <a:accent3>
        <a:srgbClr val="FCE654"/>
      </a:accent3>
      <a:accent4>
        <a:srgbClr val="6AC637"/>
      </a:accent4>
      <a:accent5>
        <a:srgbClr val="178BA2"/>
      </a:accent5>
      <a:accent6>
        <a:srgbClr val="F79646"/>
      </a:accent6>
      <a:hlink>
        <a:srgbClr val="83BADB"/>
      </a:hlink>
      <a:folHlink>
        <a:srgbClr val="800080"/>
      </a:folHlink>
    </a:clrScheme>
    <a:fontScheme name="鼓舞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65395</TotalTime>
  <Words>695</Words>
  <Application>Microsoft Macintosh PowerPoint</Application>
  <PresentationFormat>自定义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News Gothic MT</vt:lpstr>
      <vt:lpstr>1_Office 主题</vt:lpstr>
      <vt:lpstr>基于场景图谱的可解释推荐若干问题研究 开题报告</vt:lpstr>
      <vt:lpstr>可解释推荐研究现状</vt:lpstr>
      <vt:lpstr>现有工作存在的不足</vt:lpstr>
      <vt:lpstr>研究内容</vt:lpstr>
      <vt:lpstr>关键科学问题（1）</vt:lpstr>
      <vt:lpstr>关键科学问题（2）</vt:lpstr>
      <vt:lpstr>PowerPoint 演示文稿</vt:lpstr>
      <vt:lpstr>PowerPoint 演示文稿</vt:lpstr>
      <vt:lpstr>PowerPoint 演示文稿</vt:lpstr>
      <vt:lpstr>PowerPoint 演示文稿</vt:lpstr>
    </vt:vector>
  </TitlesOfParts>
  <Company>阿里巴巴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东畅 刘</dc:creator>
  <cp:lastModifiedBy>Lin Chen</cp:lastModifiedBy>
  <cp:revision>3302</cp:revision>
  <dcterms:created xsi:type="dcterms:W3CDTF">2017-03-28T03:37:55Z</dcterms:created>
  <dcterms:modified xsi:type="dcterms:W3CDTF">2018-07-17T01:43:38Z</dcterms:modified>
</cp:coreProperties>
</file>