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45" r:id="rId3"/>
    <p:sldId id="346" r:id="rId4"/>
    <p:sldId id="353" r:id="rId5"/>
    <p:sldId id="354" r:id="rId6"/>
    <p:sldId id="348" r:id="rId7"/>
    <p:sldId id="355" r:id="rId8"/>
    <p:sldId id="356" r:id="rId9"/>
    <p:sldId id="344" r:id="rId10"/>
    <p:sldId id="350" r:id="rId11"/>
    <p:sldId id="357" r:id="rId12"/>
    <p:sldId id="35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琛" initials="林琛" lastIdx="1" clrIdx="0">
    <p:extLst>
      <p:ext uri="{19B8F6BF-5375-455C-9EA6-DF929625EA0E}">
        <p15:presenceInfo xmlns:p15="http://schemas.microsoft.com/office/powerpoint/2012/main" userId="林琛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9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6T14:48:25.289" idx="1">
    <p:pos x="4226" y="2729"/>
    <p:text>Question generation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42768-87B4-0848-839A-7520E10A0D89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38F0D-EB98-0C4C-8220-EFEC3A930B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71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可解释性推荐。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01AFE-BDE1-CC49-8B36-9DD304D3A2C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883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573C1-336E-0142-9B87-0D6FA3BA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BFC021-E203-2240-90AA-CE8401C65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3247B-2552-7E4E-9692-AECBAD3C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36534-E8E6-EC42-B2A2-247554F7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B3884-DA05-464D-A1B0-F3CE6E66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5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F6995-B622-7F4B-8582-C2691E2B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00C8C-4931-F54D-B9F4-D45DDEF7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0A6F9-6DF9-9A40-90E4-8AFC62A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0B64C-0E5A-0D48-A35D-3A950E91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28DB6-A8D2-2446-80D1-249AFCB0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36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EF08F-7A9C-9147-BC2C-EB5ED17C2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0DF80-68DA-9D41-861E-8EF21F929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29B9C-203C-7D4F-A4B7-8B3B7F30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4C0B1-EC27-DD43-A08D-290595C5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905B6-65DB-A048-A7D0-287A8E48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AFB14-AA9F-1944-9749-0432A14C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27183-3CA2-1F46-8030-A1F5E7CA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501CA-28B9-8A4B-88EB-8DBAEE28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1ABC-53B4-014B-9AF2-D81AA372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51611-D907-F940-8B61-4C8BF0DC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78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8BCBB-56F4-3C43-AB6F-A81DC3FF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70D72-FE23-B94C-8C58-94CD1DAF9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9EA0E-5815-614D-AF4E-E457DC86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B1E38-13FB-744B-AC86-800C8524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C1F8E-252E-A646-9DCF-15DD1632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53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5D58E-3BFA-4F44-8481-08F6B1EC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BAD88-1295-B140-A54B-68B0E0C38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8C800-37A2-9E44-9F06-39FD3F134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B564E-81D4-5541-A927-434C0196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D7EC6-A4F9-824F-9AF2-F72123A7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21626-8EBC-B040-AD2D-522006DB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90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D8251-D9F5-0247-81B3-598D4649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0C378-3336-1844-A0B5-FBE9B2221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DECAB3-4D24-B040-BE54-4ED92578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5AD894-8A12-5F41-89A6-7E1E812D5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46B275-E123-664D-B68E-94DD4C54D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33CD2A-2D31-8748-B8B2-434E592C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6631E2-643A-4A45-872C-D627FF4E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588B4-6D3D-6C4D-8091-EC39789E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88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B65B2-F68D-3149-BEDB-28ABCBAD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291E6B-122B-C843-9105-A200C9A2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BB1BB-7D8B-7647-A8DE-6BCBC14E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5432A8-CEC5-1B49-887A-97C53D0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9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4FAC10-2598-9F4D-856A-E6B8137E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4069E6-74A1-BE4E-ADD3-76AC9A85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7192C-6E10-5B41-B9A0-2D0A5A65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24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05B4-0B6E-3F4A-AD55-95CE7AC4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7DB90-7797-3743-8BDD-646F66F5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E94C4-964D-7D46-80CC-B6B29658A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07818-F038-8142-B631-8F4B30EC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C46D1-E2E9-5246-8C62-2A3D0183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FDD2A-7687-C74D-B928-CA14B5E4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4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8CE47-4885-9349-B8AB-883BA62F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46E928-94DD-0A4A-8106-4B11809C1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F428D-5F80-0142-88C4-2AD16496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B7FCF-BC97-034D-A9A8-76B8CDEF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499B7-AFEC-3F46-9C12-74846332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AE360-F7D0-ED48-BA53-23EB4BBC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74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DCC37-1842-F242-A64C-7F19F835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8827F-581E-0244-A596-6B459E67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C5C38-BE2D-644D-85EE-78F336EBE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CF63-5958-A345-A547-F329E7BA321E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7EF37-02C7-9748-BE3A-708FA424F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37062-8E29-6440-97B3-3259C4805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68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FC107-065A-6E45-8591-865C6AC80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KGR</a:t>
            </a:r>
            <a:br>
              <a:rPr kumimoji="1" lang="en-US" altLang="zh-CN" dirty="0"/>
            </a:br>
            <a:r>
              <a:rPr kumimoji="1" lang="zh-CN" altLang="en-US" dirty="0"/>
              <a:t>基于知识图谱的推荐系统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FEEE9-F884-C345-8048-36758D24E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立项报告（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林琛</a:t>
            </a:r>
            <a:endParaRPr kumimoji="1" lang="en-US" altLang="zh-CN" dirty="0"/>
          </a:p>
          <a:p>
            <a:r>
              <a:rPr kumimoji="1" lang="zh-CN" altLang="en-US" dirty="0"/>
              <a:t>厦门大学</a:t>
            </a:r>
          </a:p>
        </p:txBody>
      </p:sp>
    </p:spTree>
    <p:extLst>
      <p:ext uri="{BB962C8B-B14F-4D97-AF65-F5344CB8AC3E}">
        <p14:creationId xmlns:p14="http://schemas.microsoft.com/office/powerpoint/2010/main" val="61759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3B7C0-12AD-CD44-A565-3C6BE7DE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Explainable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</a:t>
            </a:r>
            <a:r>
              <a:rPr kumimoji="1" lang="zh-CN" altLang="en-US" dirty="0"/>
              <a:t>：问题定义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89780-D3CF-3D4A-A65D-6D305EDD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Input: purchase in a session</a:t>
            </a:r>
          </a:p>
          <a:p>
            <a:r>
              <a:rPr kumimoji="1" lang="en-US" altLang="zh-CN" dirty="0"/>
              <a:t>Output: natural language explanation</a:t>
            </a:r>
          </a:p>
          <a:p>
            <a:r>
              <a:rPr kumimoji="1" lang="en-US" altLang="zh-CN" dirty="0"/>
              <a:t>Example 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9C1A27-3A10-4041-B509-6F79737D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130" y="3845084"/>
            <a:ext cx="7416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4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93D79-358D-1146-80CC-129C6F7E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5F17B-8EED-1741-A0A0-EC4C8DC3B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Template Based</a:t>
            </a:r>
          </a:p>
          <a:p>
            <a:pPr lvl="1"/>
            <a:r>
              <a:rPr kumimoji="1" lang="en-US" altLang="zh-CN" dirty="0"/>
              <a:t>Select a set of high quality sentences</a:t>
            </a:r>
          </a:p>
          <a:p>
            <a:pPr lvl="2"/>
            <a:r>
              <a:rPr kumimoji="1" lang="en-US" altLang="zh-CN" dirty="0"/>
              <a:t>i.e. match to a set of items/categories</a:t>
            </a:r>
          </a:p>
          <a:p>
            <a:pPr lvl="2"/>
            <a:r>
              <a:rPr kumimoji="1" lang="en-US" altLang="zh-CN" dirty="0"/>
              <a:t>Persuasive, e.g. in a title, etc. </a:t>
            </a:r>
          </a:p>
          <a:p>
            <a:pPr lvl="1"/>
            <a:r>
              <a:rPr kumimoji="1" lang="en-US" altLang="zh-CN" dirty="0"/>
              <a:t>Learn a set of templates</a:t>
            </a:r>
          </a:p>
          <a:p>
            <a:pPr lvl="2"/>
            <a:r>
              <a:rPr kumimoji="1" lang="en-US" altLang="zh-CN" dirty="0"/>
              <a:t>Define slots including relations, adjectives or items</a:t>
            </a:r>
          </a:p>
          <a:p>
            <a:pPr lvl="2"/>
            <a:r>
              <a:rPr kumimoji="1" lang="en-US" altLang="zh-CN" dirty="0"/>
              <a:t>Probability distribution of slot values</a:t>
            </a:r>
          </a:p>
          <a:p>
            <a:pPr lvl="1"/>
            <a:r>
              <a:rPr kumimoji="1" lang="en-US" altLang="zh-CN" dirty="0"/>
              <a:t>For any session</a:t>
            </a:r>
          </a:p>
          <a:p>
            <a:pPr lvl="2"/>
            <a:r>
              <a:rPr kumimoji="1" lang="en-US" altLang="zh-CN" dirty="0"/>
              <a:t>Locate path in KG</a:t>
            </a:r>
          </a:p>
          <a:p>
            <a:pPr lvl="2"/>
            <a:r>
              <a:rPr kumimoji="1" lang="en-US" altLang="zh-CN" dirty="0"/>
              <a:t>Compress path-&gt; match best template</a:t>
            </a:r>
          </a:p>
        </p:txBody>
      </p:sp>
    </p:spTree>
    <p:extLst>
      <p:ext uri="{BB962C8B-B14F-4D97-AF65-F5344CB8AC3E}">
        <p14:creationId xmlns:p14="http://schemas.microsoft.com/office/powerpoint/2010/main" val="422320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67E2D-A235-2A48-B3A0-411464C0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Baseline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3A314-82B1-B341-AB4F-47A37AB7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Sentence Selection</a:t>
            </a:r>
          </a:p>
          <a:p>
            <a:pPr lvl="1"/>
            <a:r>
              <a:rPr kumimoji="1" lang="en-US" altLang="zh-CN" dirty="0"/>
              <a:t>Retrieve a sentence that covers at least one category/ item</a:t>
            </a:r>
          </a:p>
          <a:p>
            <a:pPr lvl="1"/>
            <a:r>
              <a:rPr kumimoji="1" lang="en-US" altLang="zh-CN" dirty="0"/>
              <a:t>Scoring: quality features including field, length, entropy, grammar etc.</a:t>
            </a:r>
          </a:p>
          <a:p>
            <a:r>
              <a:rPr kumimoji="1" lang="en-US" altLang="zh-CN" dirty="0"/>
              <a:t>Template extraction</a:t>
            </a:r>
          </a:p>
          <a:p>
            <a:pPr lvl="1"/>
            <a:r>
              <a:rPr kumimoji="1" lang="en-US" altLang="zh-CN" dirty="0"/>
              <a:t>Dependency parse tree</a:t>
            </a:r>
          </a:p>
          <a:p>
            <a:pPr lvl="1"/>
            <a:r>
              <a:rPr kumimoji="1" lang="en-US" altLang="zh-CN" dirty="0"/>
              <a:t>Frequent sub-tree</a:t>
            </a:r>
          </a:p>
          <a:p>
            <a:r>
              <a:rPr kumimoji="1" lang="en-US" altLang="zh-CN" dirty="0"/>
              <a:t>Template matching</a:t>
            </a:r>
          </a:p>
          <a:p>
            <a:pPr lvl="1"/>
            <a:r>
              <a:rPr kumimoji="1" lang="en-US" altLang="zh-CN" dirty="0"/>
              <a:t>Path location</a:t>
            </a:r>
          </a:p>
          <a:p>
            <a:pPr lvl="1"/>
            <a:r>
              <a:rPr kumimoji="1" lang="en-US" altLang="zh-CN" dirty="0"/>
              <a:t>Accessible to a set of template </a:t>
            </a:r>
          </a:p>
          <a:p>
            <a:pPr lvl="1"/>
            <a:r>
              <a:rPr kumimoji="1" lang="en-US" altLang="zh-CN" dirty="0"/>
              <a:t>Template ranking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51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1B856-D04D-3846-8F34-AB515EA9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3AF83-264F-6E4A-944F-709BD8C0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场景指示性商品抽取</a:t>
            </a:r>
            <a:endParaRPr kumimoji="1" lang="en-US" altLang="zh-CN" dirty="0"/>
          </a:p>
          <a:p>
            <a:r>
              <a:rPr kumimoji="1" lang="zh-CN" altLang="en-US" dirty="0"/>
              <a:t>可解释推荐</a:t>
            </a:r>
          </a:p>
        </p:txBody>
      </p:sp>
    </p:spTree>
    <p:extLst>
      <p:ext uri="{BB962C8B-B14F-4D97-AF65-F5344CB8AC3E}">
        <p14:creationId xmlns:p14="http://schemas.microsoft.com/office/powerpoint/2010/main" val="206914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07C57-6F25-A347-AD19-73F5A126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场景指示性商品：定义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518FE-A8FE-0E42-B83A-7B993E90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场景定义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scenario is a semantically coherent cluster of items that are related to a specific type of user needs</a:t>
            </a:r>
          </a:p>
          <a:p>
            <a:r>
              <a:rPr kumimoji="1" lang="zh-CN" altLang="en-US" dirty="0"/>
              <a:t>指示物定义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footprint of a scenario is a package of item categories which ``defines" a scenario</a:t>
            </a:r>
          </a:p>
          <a:p>
            <a:pPr lvl="2"/>
            <a:r>
              <a:rPr kumimoji="1" lang="en-US" altLang="zh-CN" dirty="0"/>
              <a:t>The item categories cover consistent user needs</a:t>
            </a:r>
          </a:p>
          <a:p>
            <a:pPr lvl="2"/>
            <a:r>
              <a:rPr kumimoji="1" lang="en-US" altLang="zh-CN" dirty="0"/>
              <a:t>The item categories are semantically correlated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02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332A4-567B-6A4D-B29F-6E9C476C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65EFE-A092-274B-9B4A-F538C2483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海边度假：泳衣</a:t>
            </a:r>
            <a:r>
              <a:rPr kumimoji="1" lang="en-US" altLang="zh-CN" dirty="0"/>
              <a:t>+</a:t>
            </a:r>
            <a:r>
              <a:rPr kumimoji="1" lang="zh-CN" altLang="en-US" dirty="0"/>
              <a:t>小白裙</a:t>
            </a:r>
            <a:r>
              <a:rPr kumimoji="1" lang="en-US" altLang="zh-CN" dirty="0"/>
              <a:t>+</a:t>
            </a:r>
            <a:r>
              <a:rPr kumimoji="1" lang="zh-CN" altLang="en-US" dirty="0"/>
              <a:t>草帽</a:t>
            </a:r>
            <a:r>
              <a:rPr kumimoji="1" lang="en-US" altLang="zh-CN" dirty="0"/>
              <a:t>+</a:t>
            </a:r>
            <a:r>
              <a:rPr kumimoji="1" lang="zh-CN" altLang="en-US" dirty="0"/>
              <a:t>防晒神器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相亲：连衣裙</a:t>
            </a:r>
            <a:r>
              <a:rPr kumimoji="1" lang="en-US" altLang="zh-CN" dirty="0"/>
              <a:t>+</a:t>
            </a:r>
            <a:r>
              <a:rPr kumimoji="1" lang="zh-CN" altLang="en-US" dirty="0"/>
              <a:t>斩男色</a:t>
            </a:r>
            <a:r>
              <a:rPr kumimoji="1" lang="en-US" altLang="zh-CN" dirty="0"/>
              <a:t>+</a:t>
            </a:r>
            <a:r>
              <a:rPr kumimoji="1" lang="zh-CN" altLang="en-US" dirty="0"/>
              <a:t>香水</a:t>
            </a:r>
            <a:r>
              <a:rPr kumimoji="1" lang="en-US" altLang="zh-CN" dirty="0"/>
              <a:t>……</a:t>
            </a:r>
          </a:p>
          <a:p>
            <a:pPr lvl="1"/>
            <a:r>
              <a:rPr kumimoji="1" lang="zh-CN" altLang="en-US" dirty="0"/>
              <a:t>健身房：运动衣</a:t>
            </a:r>
            <a:r>
              <a:rPr kumimoji="1" lang="en-US" altLang="zh-CN" dirty="0"/>
              <a:t>+</a:t>
            </a:r>
            <a:r>
              <a:rPr kumimoji="1" lang="zh-CN" altLang="en-US" dirty="0"/>
              <a:t>水壶</a:t>
            </a:r>
            <a:r>
              <a:rPr kumimoji="1" lang="en-US" altLang="zh-CN" dirty="0"/>
              <a:t>+</a:t>
            </a:r>
            <a:r>
              <a:rPr kumimoji="1" lang="zh-CN" altLang="en-US" dirty="0"/>
              <a:t>速干毛巾</a:t>
            </a:r>
            <a:r>
              <a:rPr kumimoji="1" lang="en-US" altLang="zh-CN" dirty="0"/>
              <a:t>……</a:t>
            </a:r>
          </a:p>
          <a:p>
            <a:r>
              <a:rPr kumimoji="1" lang="en-US" altLang="zh-CN" dirty="0"/>
              <a:t>Application</a:t>
            </a:r>
          </a:p>
          <a:p>
            <a:pPr lvl="1"/>
            <a:r>
              <a:rPr kumimoji="1" lang="zh-CN" altLang="en-US" dirty="0"/>
              <a:t>决定了入口的</a:t>
            </a:r>
            <a:r>
              <a:rPr kumimoji="1" lang="en-US" altLang="zh-CN" dirty="0"/>
              <a:t>layout</a:t>
            </a:r>
            <a:r>
              <a:rPr kumimoji="1" lang="zh-CN" altLang="en-US" dirty="0"/>
              <a:t>，无参数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以品类而不是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做最小单元，为个性化推荐留下余地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7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E1207-12DF-364D-AF9C-2D03B3F6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BA6689-1383-D349-9232-082867D531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zh-CN" dirty="0"/>
                  <a:t>Intuition</a:t>
                </a:r>
              </a:p>
              <a:p>
                <a:pPr lvl="1"/>
                <a:r>
                  <a:rPr kumimoji="1" lang="en-US" altLang="zh-CN" dirty="0"/>
                  <a:t>To ``</a:t>
                </a:r>
                <a:r>
                  <a:rPr kumimoji="1" lang="en-US" altLang="zh-CN" dirty="0" err="1"/>
                  <a:t>define”a</a:t>
                </a:r>
                <a:r>
                  <a:rPr kumimoji="1" lang="en-US" altLang="zh-CN" dirty="0"/>
                  <a:t> scenario, the set must be </a:t>
                </a:r>
              </a:p>
              <a:p>
                <a:pPr lvl="2"/>
                <a:r>
                  <a:rPr kumimoji="1" lang="en-US" altLang="zh-CN" dirty="0"/>
                  <a:t>Big enough, so that relevant user needs and semantics are covered in a scenario</a:t>
                </a:r>
              </a:p>
              <a:p>
                <a:pPr lvl="2"/>
                <a:r>
                  <a:rPr kumimoji="1" lang="en-US" altLang="zh-CN" dirty="0"/>
                  <a:t>Small enough, so that the scenario won’t be corrupted by irrelevant user needs or semantics </a:t>
                </a:r>
              </a:p>
              <a:p>
                <a:pPr lvl="1"/>
                <a:r>
                  <a:rPr kumimoji="1" lang="en-US" altLang="zh-CN" dirty="0"/>
                  <a:t>Source</a:t>
                </a:r>
              </a:p>
              <a:p>
                <a:pPr lvl="2"/>
                <a:r>
                  <a:rPr kumimoji="1" lang="en-US" altLang="zh-CN" dirty="0"/>
                  <a:t>Text: semantic representativeness</a:t>
                </a:r>
              </a:p>
              <a:p>
                <a:pPr lvl="2"/>
                <a:r>
                  <a:rPr kumimoji="1" lang="en-US" altLang="zh-CN" dirty="0"/>
                  <a:t>Query logs: user needs correlations</a:t>
                </a:r>
              </a:p>
              <a:p>
                <a:r>
                  <a:rPr kumimoji="1" lang="en-US" altLang="zh-CN" dirty="0"/>
                  <a:t>Model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altLang="zh-CN" dirty="0"/>
              </a:p>
              <a:p>
                <a:pPr marL="3657600" lvl="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pPr marL="3657600" lvl="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 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BA6689-1383-D349-9232-082867D531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 b="-1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框架 3">
            <a:extLst>
              <a:ext uri="{FF2B5EF4-FFF2-40B4-BE49-F238E27FC236}">
                <a16:creationId xmlns:a16="http://schemas.microsoft.com/office/drawing/2014/main" id="{D44D964A-7C55-7A49-A32C-AC6C22D2F17D}"/>
              </a:ext>
            </a:extLst>
          </p:cNvPr>
          <p:cNvSpPr/>
          <p:nvPr/>
        </p:nvSpPr>
        <p:spPr>
          <a:xfrm>
            <a:off x="5109210" y="4320540"/>
            <a:ext cx="685800" cy="38862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FF14B626-576E-9E47-89F1-69D8B0BC2F8F}"/>
              </a:ext>
            </a:extLst>
          </p:cNvPr>
          <p:cNvSpPr/>
          <p:nvPr/>
        </p:nvSpPr>
        <p:spPr>
          <a:xfrm>
            <a:off x="5970270" y="4320540"/>
            <a:ext cx="685800" cy="388620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C5C493C6-6EA3-C24B-B15A-9894EE1928C4}"/>
              </a:ext>
            </a:extLst>
          </p:cNvPr>
          <p:cNvCxnSpPr/>
          <p:nvPr/>
        </p:nvCxnSpPr>
        <p:spPr>
          <a:xfrm>
            <a:off x="6656070" y="4514850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72A233-A4A2-0142-A167-92C62E6109E4}"/>
              </a:ext>
            </a:extLst>
          </p:cNvPr>
          <p:cNvSpPr txBox="1"/>
          <p:nvPr/>
        </p:nvSpPr>
        <p:spPr>
          <a:xfrm>
            <a:off x="7738110" y="534924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Query graph, cover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4DD7AE5A-95EC-3243-BEEC-F464752B9870}"/>
              </a:ext>
            </a:extLst>
          </p:cNvPr>
          <p:cNvCxnSpPr>
            <a:cxnSpLocks/>
          </p:cNvCxnSpPr>
          <p:nvPr/>
        </p:nvCxnSpPr>
        <p:spPr>
          <a:xfrm flipV="1">
            <a:off x="5452110" y="4125595"/>
            <a:ext cx="355600" cy="184309"/>
          </a:xfrm>
          <a:prstGeom prst="bentConnector3">
            <a:avLst>
              <a:gd name="adj1" fmla="val -464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F3799D7-34CE-1B4B-8890-10E9DC49839A}"/>
              </a:ext>
            </a:extLst>
          </p:cNvPr>
          <p:cNvSpPr txBox="1"/>
          <p:nvPr/>
        </p:nvSpPr>
        <p:spPr>
          <a:xfrm>
            <a:off x="5916930" y="3854053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Text source, cover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59AA53-ED9B-364D-A100-5E83D0C331DC}"/>
              </a:ext>
            </a:extLst>
          </p:cNvPr>
          <p:cNvSpPr txBox="1"/>
          <p:nvPr/>
        </p:nvSpPr>
        <p:spPr>
          <a:xfrm>
            <a:off x="1191456" y="5395406"/>
            <a:ext cx="592181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Some sort of closeness measures on text and query graph</a:t>
            </a:r>
          </a:p>
          <a:p>
            <a:r>
              <a:rPr kumimoji="1" lang="en-US" altLang="zh-CN" dirty="0">
                <a:solidFill>
                  <a:srgbClr val="00B050"/>
                </a:solidFill>
              </a:rPr>
              <a:t>consistent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6" name="框架 15">
            <a:extLst>
              <a:ext uri="{FF2B5EF4-FFF2-40B4-BE49-F238E27FC236}">
                <a16:creationId xmlns:a16="http://schemas.microsoft.com/office/drawing/2014/main" id="{11B9C303-A499-604D-8698-A60B654C63A0}"/>
              </a:ext>
            </a:extLst>
          </p:cNvPr>
          <p:cNvSpPr/>
          <p:nvPr/>
        </p:nvSpPr>
        <p:spPr>
          <a:xfrm>
            <a:off x="4400550" y="4709160"/>
            <a:ext cx="2087880" cy="551020"/>
          </a:xfrm>
          <a:prstGeom prst="fram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9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DE756-8820-B047-9BFB-AC28FE62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Baseline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37E6F-1E08-9947-B2DD-F7119BF2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Sample a collection of query logs (not labelled)</a:t>
            </a:r>
          </a:p>
          <a:p>
            <a:pPr lvl="1"/>
            <a:r>
              <a:rPr kumimoji="1" lang="en-US" altLang="zh-CN" dirty="0"/>
              <a:t>Domain: </a:t>
            </a:r>
          </a:p>
          <a:p>
            <a:pPr lvl="1"/>
            <a:r>
              <a:rPr kumimoji="1" lang="en-US" altLang="zh-CN" dirty="0"/>
              <a:t>Sample rate:</a:t>
            </a:r>
          </a:p>
          <a:p>
            <a:pPr lvl="1"/>
            <a:r>
              <a:rPr kumimoji="1" lang="en-US" altLang="zh-CN" dirty="0"/>
              <a:t>Build correlation graph, edge weight = co-occurrence</a:t>
            </a:r>
          </a:p>
          <a:p>
            <a:r>
              <a:rPr kumimoji="1" lang="en-US" altLang="zh-CN" dirty="0"/>
              <a:t>Crawl a collection of blogs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淘攻略</a:t>
            </a:r>
            <a:endParaRPr kumimoji="1" lang="en-US" altLang="zh-CN" dirty="0"/>
          </a:p>
          <a:p>
            <a:r>
              <a:rPr kumimoji="1" lang="en-US" altLang="zh-CN" dirty="0"/>
              <a:t>Represent semantics: chi-square based on relevant/irrelevant blogs</a:t>
            </a:r>
          </a:p>
          <a:p>
            <a:r>
              <a:rPr kumimoji="1" lang="en-US" altLang="zh-CN" dirty="0"/>
              <a:t>Rank category (leaf) based on chi-square</a:t>
            </a:r>
          </a:p>
          <a:p>
            <a:r>
              <a:rPr kumimoji="1" lang="en-US" altLang="zh-CN" dirty="0"/>
              <a:t>Greedy Solution</a:t>
            </a:r>
          </a:p>
          <a:p>
            <a:pPr lvl="1"/>
            <a:r>
              <a:rPr kumimoji="1" lang="en-US" altLang="zh-CN" dirty="0"/>
              <a:t>Top down</a:t>
            </a:r>
          </a:p>
          <a:p>
            <a:pPr lvl="1"/>
            <a:r>
              <a:rPr kumimoji="1" lang="en-US" altLang="zh-CN" dirty="0"/>
              <a:t>If edge weight &gt; current mean, select</a:t>
            </a:r>
          </a:p>
          <a:p>
            <a:pPr lvl="1"/>
            <a:r>
              <a:rPr kumimoji="1" lang="en-US" altLang="zh-CN" dirty="0"/>
              <a:t>Until all documents are covered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90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6CAC7-DA2A-7346-9CC3-1CB43389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Future Extension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54A75-3A76-C042-9BC5-E17873FF1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目前因为</a:t>
            </a:r>
            <a:r>
              <a:rPr kumimoji="1" lang="en-US" altLang="zh-CN" dirty="0"/>
              <a:t>log</a:t>
            </a:r>
            <a:r>
              <a:rPr kumimoji="1" lang="zh-CN" altLang="en-US" dirty="0"/>
              <a:t>没有</a:t>
            </a:r>
            <a:r>
              <a:rPr kumimoji="1" lang="en-US" altLang="zh-CN" dirty="0"/>
              <a:t>scenario label</a:t>
            </a:r>
            <a:r>
              <a:rPr kumimoji="1" lang="zh-CN" altLang="en-US" dirty="0"/>
              <a:t>，所以目标函数里只考虑了</a:t>
            </a:r>
            <a:r>
              <a:rPr kumimoji="1" lang="en-US" altLang="zh-CN" dirty="0"/>
              <a:t>text cover</a:t>
            </a:r>
          </a:p>
          <a:p>
            <a:r>
              <a:rPr kumimoji="1" lang="zh-CN" altLang="en-US" dirty="0"/>
              <a:t>约束利用的是最简单的</a:t>
            </a:r>
            <a:r>
              <a:rPr kumimoji="1" lang="en-US" altLang="zh-CN" dirty="0"/>
              <a:t>measure</a:t>
            </a:r>
          </a:p>
          <a:p>
            <a:pPr lvl="1"/>
            <a:r>
              <a:rPr kumimoji="1" lang="zh-CN" altLang="en-US" dirty="0"/>
              <a:t>文本：</a:t>
            </a:r>
            <a:r>
              <a:rPr kumimoji="1" lang="en-US" altLang="zh-CN" dirty="0"/>
              <a:t>chi-square</a:t>
            </a:r>
          </a:p>
          <a:p>
            <a:pPr lvl="1"/>
            <a:r>
              <a:rPr kumimoji="1" lang="en-US" altLang="zh-CN" dirty="0"/>
              <a:t>Query: co-occurrence</a:t>
            </a:r>
          </a:p>
          <a:p>
            <a:pPr lvl="1"/>
            <a:r>
              <a:rPr kumimoji="1" lang="zh-CN" altLang="en-US" dirty="0"/>
              <a:t>可以扩展用</a:t>
            </a:r>
            <a:r>
              <a:rPr kumimoji="1" lang="en-US" altLang="zh-CN" dirty="0"/>
              <a:t>graph representation learning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r>
              <a:rPr kumimoji="1" lang="en-US" altLang="zh-CN" dirty="0"/>
              <a:t>Behavior: action</a:t>
            </a:r>
          </a:p>
          <a:p>
            <a:r>
              <a:rPr kumimoji="1" lang="en-US" altLang="zh-CN" dirty="0"/>
              <a:t>Time: </a:t>
            </a:r>
            <a:r>
              <a:rPr kumimoji="1" lang="en-US" altLang="zh-CN" dirty="0" err="1"/>
              <a:t>burstness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63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8F620-806E-7741-AA6F-DBC40BDF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0FDEF-1AC4-D340-8660-A12F6677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还不知道，先自己跑出来看看</a:t>
            </a:r>
          </a:p>
        </p:txBody>
      </p:sp>
    </p:spTree>
    <p:extLst>
      <p:ext uri="{BB962C8B-B14F-4D97-AF65-F5344CB8AC3E}">
        <p14:creationId xmlns:p14="http://schemas.microsoft.com/office/powerpoint/2010/main" val="305157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Explainable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</a:t>
            </a:r>
            <a:r>
              <a:rPr kumimoji="1" lang="zh-CN" altLang="en-US" dirty="0"/>
              <a:t>：定义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Problem1: Given a specific user-item recommendation, which path in KG explain the recommendation?</a:t>
            </a:r>
          </a:p>
          <a:p>
            <a:pPr lvl="1"/>
            <a:r>
              <a:rPr kumimoji="1" lang="en-US" altLang="zh-CN" dirty="0"/>
              <a:t>Input: user-item pair&lt;</a:t>
            </a:r>
            <a:r>
              <a:rPr kumimoji="1" lang="en-US" altLang="zh-CN" dirty="0" err="1"/>
              <a:t>u,i</a:t>
            </a:r>
            <a:r>
              <a:rPr kumimoji="1" lang="en-US" altLang="zh-CN" dirty="0"/>
              <a:t>&gt;, a knowledge base</a:t>
            </a:r>
          </a:p>
          <a:p>
            <a:pPr lvl="1"/>
            <a:r>
              <a:rPr kumimoji="1" lang="en-US" altLang="zh-CN" dirty="0"/>
              <a:t>Output: a path in KG.</a:t>
            </a:r>
          </a:p>
          <a:p>
            <a:pPr lvl="1"/>
            <a:r>
              <a:rPr kumimoji="1" lang="en-US" altLang="zh-CN" dirty="0"/>
              <a:t>Idea: deep match, attention on path to select the best path</a:t>
            </a:r>
          </a:p>
          <a:p>
            <a:r>
              <a:rPr kumimoji="1" lang="en-US" altLang="zh-CN" dirty="0"/>
              <a:t>Problem2: Given the path that best explain the recommendation, how to generation a natural sentence for the recommendation.</a:t>
            </a:r>
          </a:p>
          <a:p>
            <a:pPr lvl="1"/>
            <a:r>
              <a:rPr kumimoji="1" lang="en-US" altLang="zh-CN" dirty="0"/>
              <a:t>Input: a path in KG</a:t>
            </a:r>
          </a:p>
          <a:p>
            <a:pPr lvl="1"/>
            <a:r>
              <a:rPr kumimoji="1" lang="en-US" altLang="zh-CN" dirty="0"/>
              <a:t>Output: a sentence that best describes the path.</a:t>
            </a:r>
          </a:p>
          <a:p>
            <a:pPr lvl="1"/>
            <a:r>
              <a:rPr kumimoji="1" lang="en-US" altLang="zh-CN" dirty="0"/>
              <a:t>Idea: text generation model</a:t>
            </a:r>
          </a:p>
        </p:txBody>
      </p:sp>
    </p:spTree>
    <p:extLst>
      <p:ext uri="{BB962C8B-B14F-4D97-AF65-F5344CB8AC3E}">
        <p14:creationId xmlns:p14="http://schemas.microsoft.com/office/powerpoint/2010/main" val="136083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583</Words>
  <Application>Microsoft Macintosh PowerPoint</Application>
  <PresentationFormat>宽屏</PresentationFormat>
  <Paragraphs>100</Paragraphs>
  <Slides>12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KGR 基于知识图谱的推荐系统</vt:lpstr>
      <vt:lpstr>大纲</vt:lpstr>
      <vt:lpstr>场景指示性商品：定义</vt:lpstr>
      <vt:lpstr>研究意义</vt:lpstr>
      <vt:lpstr>模型</vt:lpstr>
      <vt:lpstr>Baseline</vt:lpstr>
      <vt:lpstr>Future Extension</vt:lpstr>
      <vt:lpstr>Evaluation</vt:lpstr>
      <vt:lpstr>Explainable recommendation：定义 </vt:lpstr>
      <vt:lpstr>Explainable Recommendation：问题定义</vt:lpstr>
      <vt:lpstr>Framework</vt:lpstr>
      <vt:lpstr>Baseline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KGR 基于知识图谱的推荐系统</dc:title>
  <dc:creator>林琛</dc:creator>
  <cp:lastModifiedBy>林琛</cp:lastModifiedBy>
  <cp:revision>13</cp:revision>
  <dcterms:created xsi:type="dcterms:W3CDTF">2018-06-26T05:47:59Z</dcterms:created>
  <dcterms:modified xsi:type="dcterms:W3CDTF">2018-06-27T03:28:02Z</dcterms:modified>
</cp:coreProperties>
</file>