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8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86FD8-379C-2D4F-B275-15DA417189ED}" type="doc">
      <dgm:prSet loTypeId="urn:microsoft.com/office/officeart/2005/8/layout/cycle7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E3888AE-C1F2-FF46-9881-D650E4C3F876}">
      <dgm:prSet phldrT="[文本]" custT="1"/>
      <dgm:spPr/>
      <dgm:t>
        <a:bodyPr/>
        <a:lstStyle/>
        <a:p>
          <a:r>
            <a:rPr lang="en-US" altLang="zh-CN" sz="900" dirty="0"/>
            <a:t>Refine</a:t>
          </a:r>
          <a:endParaRPr lang="zh-CN" altLang="en-US" sz="900" dirty="0"/>
        </a:p>
      </dgm:t>
    </dgm:pt>
    <dgm:pt modelId="{D9731DE8-0E2F-CD4C-B596-E1212252B129}" type="parTrans" cxnId="{FB881A06-C60E-6B49-B454-68E1D0AC1398}">
      <dgm:prSet/>
      <dgm:spPr/>
      <dgm:t>
        <a:bodyPr/>
        <a:lstStyle/>
        <a:p>
          <a:endParaRPr lang="zh-CN" altLang="en-US"/>
        </a:p>
      </dgm:t>
    </dgm:pt>
    <dgm:pt modelId="{74FB3CBE-D810-F641-BA12-2A74E07038B8}" type="sibTrans" cxnId="{FB881A06-C60E-6B49-B454-68E1D0AC1398}">
      <dgm:prSet/>
      <dgm:spPr/>
      <dgm:t>
        <a:bodyPr/>
        <a:lstStyle/>
        <a:p>
          <a:endParaRPr lang="zh-CN" altLang="en-US"/>
        </a:p>
      </dgm:t>
    </dgm:pt>
    <dgm:pt modelId="{DE8DE19B-985D-3243-AAA3-38B902DAE892}">
      <dgm:prSet phldrT="[文本]" custT="1"/>
      <dgm:spPr/>
      <dgm:t>
        <a:bodyPr/>
        <a:lstStyle/>
        <a:p>
          <a:r>
            <a:rPr lang="en-US" altLang="zh-CN" sz="900" dirty="0"/>
            <a:t>Append</a:t>
          </a:r>
        </a:p>
        <a:p>
          <a:r>
            <a:rPr lang="en-US" altLang="zh-CN" sz="900" dirty="0"/>
            <a:t>/Delete</a:t>
          </a:r>
          <a:endParaRPr lang="zh-CN" altLang="en-US" sz="900" dirty="0"/>
        </a:p>
      </dgm:t>
    </dgm:pt>
    <dgm:pt modelId="{54C95AC7-81C8-8E45-B1BB-C1E52A994243}" type="parTrans" cxnId="{242420B7-AF77-1347-A484-9D404E2A5E5F}">
      <dgm:prSet/>
      <dgm:spPr/>
      <dgm:t>
        <a:bodyPr/>
        <a:lstStyle/>
        <a:p>
          <a:endParaRPr lang="zh-CN" altLang="en-US"/>
        </a:p>
      </dgm:t>
    </dgm:pt>
    <dgm:pt modelId="{D01F648A-B533-4640-961E-3DA3AD520C5E}" type="sibTrans" cxnId="{242420B7-AF77-1347-A484-9D404E2A5E5F}">
      <dgm:prSet/>
      <dgm:spPr/>
      <dgm:t>
        <a:bodyPr/>
        <a:lstStyle/>
        <a:p>
          <a:endParaRPr lang="zh-CN" altLang="en-US"/>
        </a:p>
      </dgm:t>
    </dgm:pt>
    <dgm:pt modelId="{BE13918C-2A7C-4649-8768-8773F6E53FE4}">
      <dgm:prSet phldrT="[文本]" custT="1"/>
      <dgm:spPr/>
      <dgm:t>
        <a:bodyPr/>
        <a:lstStyle/>
        <a:p>
          <a:r>
            <a:rPr lang="en-US" altLang="zh-CN" sz="900" dirty="0"/>
            <a:t>Rewrite</a:t>
          </a:r>
          <a:endParaRPr lang="zh-CN" altLang="en-US" sz="900" dirty="0"/>
        </a:p>
      </dgm:t>
    </dgm:pt>
    <dgm:pt modelId="{4502EFC2-B9A0-0946-8236-3051E49D5FB3}" type="parTrans" cxnId="{3E9E817A-02CC-CD46-8CD6-F0B3665BA26A}">
      <dgm:prSet/>
      <dgm:spPr/>
      <dgm:t>
        <a:bodyPr/>
        <a:lstStyle/>
        <a:p>
          <a:endParaRPr lang="zh-CN" altLang="en-US"/>
        </a:p>
      </dgm:t>
    </dgm:pt>
    <dgm:pt modelId="{FC0B386F-A33A-5848-89C5-EAE959CD4964}" type="sibTrans" cxnId="{3E9E817A-02CC-CD46-8CD6-F0B3665BA26A}">
      <dgm:prSet/>
      <dgm:spPr/>
      <dgm:t>
        <a:bodyPr/>
        <a:lstStyle/>
        <a:p>
          <a:endParaRPr lang="zh-CN" altLang="en-US"/>
        </a:p>
      </dgm:t>
    </dgm:pt>
    <dgm:pt modelId="{BE70A60D-492E-9345-9E3F-9BA70606E958}" type="pres">
      <dgm:prSet presAssocID="{C6586FD8-379C-2D4F-B275-15DA417189E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AC4E63-2055-9B42-96D9-A3D10A34735A}" type="pres">
      <dgm:prSet presAssocID="{1E3888AE-C1F2-FF46-9881-D650E4C3F8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CFE21C-E315-2943-9A33-477DF89919B5}" type="pres">
      <dgm:prSet presAssocID="{74FB3CBE-D810-F641-BA12-2A74E07038B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67A69E74-4484-754A-8BB0-1E931678562F}" type="pres">
      <dgm:prSet presAssocID="{74FB3CBE-D810-F641-BA12-2A74E07038B8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F726D1FD-EAFC-9340-8BD2-2A705EA54577}" type="pres">
      <dgm:prSet presAssocID="{DE8DE19B-985D-3243-AAA3-38B902DAE89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DA7108-B507-5C4C-A708-CE7BE7248103}" type="pres">
      <dgm:prSet presAssocID="{D01F648A-B533-4640-961E-3DA3AD520C5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4714D2DD-2F95-5647-9DB0-5AF27ECBC098}" type="pres">
      <dgm:prSet presAssocID="{D01F648A-B533-4640-961E-3DA3AD520C5E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F9CF01FF-5A40-4143-ADBC-85B1E2400338}" type="pres">
      <dgm:prSet presAssocID="{BE13918C-2A7C-4649-8768-8773F6E53FE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B9F591-46A9-2244-B0B8-1DA85A1146FA}" type="pres">
      <dgm:prSet presAssocID="{FC0B386F-A33A-5848-89C5-EAE959CD4964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AC4D623-B5D4-9D46-9141-332CD2CE01B2}" type="pres">
      <dgm:prSet presAssocID="{FC0B386F-A33A-5848-89C5-EAE959CD4964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3E9E817A-02CC-CD46-8CD6-F0B3665BA26A}" srcId="{C6586FD8-379C-2D4F-B275-15DA417189ED}" destId="{BE13918C-2A7C-4649-8768-8773F6E53FE4}" srcOrd="2" destOrd="0" parTransId="{4502EFC2-B9A0-0946-8236-3051E49D5FB3}" sibTransId="{FC0B386F-A33A-5848-89C5-EAE959CD4964}"/>
    <dgm:cxn modelId="{1662D428-4DE0-4B02-AD88-658822AE32B5}" type="presOf" srcId="{74FB3CBE-D810-F641-BA12-2A74E07038B8}" destId="{67A69E74-4484-754A-8BB0-1E931678562F}" srcOrd="1" destOrd="0" presId="urn:microsoft.com/office/officeart/2005/8/layout/cycle7"/>
    <dgm:cxn modelId="{0B3A8C62-E934-468A-97B6-058F20BA8B88}" type="presOf" srcId="{D01F648A-B533-4640-961E-3DA3AD520C5E}" destId="{4714D2DD-2F95-5647-9DB0-5AF27ECBC098}" srcOrd="1" destOrd="0" presId="urn:microsoft.com/office/officeart/2005/8/layout/cycle7"/>
    <dgm:cxn modelId="{A3360319-78B3-464F-A709-BC1AE3E2A9E4}" type="presOf" srcId="{74FB3CBE-D810-F641-BA12-2A74E07038B8}" destId="{0DCFE21C-E315-2943-9A33-477DF89919B5}" srcOrd="0" destOrd="0" presId="urn:microsoft.com/office/officeart/2005/8/layout/cycle7"/>
    <dgm:cxn modelId="{88EF74C8-22E3-47D1-B914-0B80B138015C}" type="presOf" srcId="{D01F648A-B533-4640-961E-3DA3AD520C5E}" destId="{41DA7108-B507-5C4C-A708-CE7BE7248103}" srcOrd="0" destOrd="0" presId="urn:microsoft.com/office/officeart/2005/8/layout/cycle7"/>
    <dgm:cxn modelId="{E480735C-E2D5-49C7-82B9-0716025C71BE}" type="presOf" srcId="{1E3888AE-C1F2-FF46-9881-D650E4C3F876}" destId="{FEAC4E63-2055-9B42-96D9-A3D10A34735A}" srcOrd="0" destOrd="0" presId="urn:microsoft.com/office/officeart/2005/8/layout/cycle7"/>
    <dgm:cxn modelId="{AC42466A-18D0-400A-8442-61C6E49021C1}" type="presOf" srcId="{C6586FD8-379C-2D4F-B275-15DA417189ED}" destId="{BE70A60D-492E-9345-9E3F-9BA70606E958}" srcOrd="0" destOrd="0" presId="urn:microsoft.com/office/officeart/2005/8/layout/cycle7"/>
    <dgm:cxn modelId="{242420B7-AF77-1347-A484-9D404E2A5E5F}" srcId="{C6586FD8-379C-2D4F-B275-15DA417189ED}" destId="{DE8DE19B-985D-3243-AAA3-38B902DAE892}" srcOrd="1" destOrd="0" parTransId="{54C95AC7-81C8-8E45-B1BB-C1E52A994243}" sibTransId="{D01F648A-B533-4640-961E-3DA3AD520C5E}"/>
    <dgm:cxn modelId="{778E0118-8762-4505-BBF5-B342CB11621F}" type="presOf" srcId="{FC0B386F-A33A-5848-89C5-EAE959CD4964}" destId="{9AC4D623-B5D4-9D46-9141-332CD2CE01B2}" srcOrd="1" destOrd="0" presId="urn:microsoft.com/office/officeart/2005/8/layout/cycle7"/>
    <dgm:cxn modelId="{7E95BB02-DC05-470E-81C4-35951475DE71}" type="presOf" srcId="{FC0B386F-A33A-5848-89C5-EAE959CD4964}" destId="{03B9F591-46A9-2244-B0B8-1DA85A1146FA}" srcOrd="0" destOrd="0" presId="urn:microsoft.com/office/officeart/2005/8/layout/cycle7"/>
    <dgm:cxn modelId="{FB881A06-C60E-6B49-B454-68E1D0AC1398}" srcId="{C6586FD8-379C-2D4F-B275-15DA417189ED}" destId="{1E3888AE-C1F2-FF46-9881-D650E4C3F876}" srcOrd="0" destOrd="0" parTransId="{D9731DE8-0E2F-CD4C-B596-E1212252B129}" sibTransId="{74FB3CBE-D810-F641-BA12-2A74E07038B8}"/>
    <dgm:cxn modelId="{5947F8BE-B1D4-4653-A363-073A3E9BA9A4}" type="presOf" srcId="{BE13918C-2A7C-4649-8768-8773F6E53FE4}" destId="{F9CF01FF-5A40-4143-ADBC-85B1E2400338}" srcOrd="0" destOrd="0" presId="urn:microsoft.com/office/officeart/2005/8/layout/cycle7"/>
    <dgm:cxn modelId="{AEE23DB2-7EB9-4F45-A95D-4B36E8E48DC0}" type="presOf" srcId="{DE8DE19B-985D-3243-AAA3-38B902DAE892}" destId="{F726D1FD-EAFC-9340-8BD2-2A705EA54577}" srcOrd="0" destOrd="0" presId="urn:microsoft.com/office/officeart/2005/8/layout/cycle7"/>
    <dgm:cxn modelId="{037C9BAC-EA34-4128-BDAB-72941595D97C}" type="presParOf" srcId="{BE70A60D-492E-9345-9E3F-9BA70606E958}" destId="{FEAC4E63-2055-9B42-96D9-A3D10A34735A}" srcOrd="0" destOrd="0" presId="urn:microsoft.com/office/officeart/2005/8/layout/cycle7"/>
    <dgm:cxn modelId="{1CF1C54D-A4CA-4FE7-8027-EFE18668BD0D}" type="presParOf" srcId="{BE70A60D-492E-9345-9E3F-9BA70606E958}" destId="{0DCFE21C-E315-2943-9A33-477DF89919B5}" srcOrd="1" destOrd="0" presId="urn:microsoft.com/office/officeart/2005/8/layout/cycle7"/>
    <dgm:cxn modelId="{32D95008-E2B8-4317-BDB4-00FC291C7A97}" type="presParOf" srcId="{0DCFE21C-E315-2943-9A33-477DF89919B5}" destId="{67A69E74-4484-754A-8BB0-1E931678562F}" srcOrd="0" destOrd="0" presId="urn:microsoft.com/office/officeart/2005/8/layout/cycle7"/>
    <dgm:cxn modelId="{20141ED2-DDFE-482E-A662-31E8B13B833B}" type="presParOf" srcId="{BE70A60D-492E-9345-9E3F-9BA70606E958}" destId="{F726D1FD-EAFC-9340-8BD2-2A705EA54577}" srcOrd="2" destOrd="0" presId="urn:microsoft.com/office/officeart/2005/8/layout/cycle7"/>
    <dgm:cxn modelId="{6FE2EAFF-CB19-4A01-B4D4-EE5363CBEE5E}" type="presParOf" srcId="{BE70A60D-492E-9345-9E3F-9BA70606E958}" destId="{41DA7108-B507-5C4C-A708-CE7BE7248103}" srcOrd="3" destOrd="0" presId="urn:microsoft.com/office/officeart/2005/8/layout/cycle7"/>
    <dgm:cxn modelId="{DA522EBF-D300-4E7A-B1D4-B0A01DE35CAD}" type="presParOf" srcId="{41DA7108-B507-5C4C-A708-CE7BE7248103}" destId="{4714D2DD-2F95-5647-9DB0-5AF27ECBC098}" srcOrd="0" destOrd="0" presId="urn:microsoft.com/office/officeart/2005/8/layout/cycle7"/>
    <dgm:cxn modelId="{56B2E143-B9CB-40B5-A1F2-97E21D506407}" type="presParOf" srcId="{BE70A60D-492E-9345-9E3F-9BA70606E958}" destId="{F9CF01FF-5A40-4143-ADBC-85B1E2400338}" srcOrd="4" destOrd="0" presId="urn:microsoft.com/office/officeart/2005/8/layout/cycle7"/>
    <dgm:cxn modelId="{9B782526-E4B8-431C-9DAA-5B257901E5C3}" type="presParOf" srcId="{BE70A60D-492E-9345-9E3F-9BA70606E958}" destId="{03B9F591-46A9-2244-B0B8-1DA85A1146FA}" srcOrd="5" destOrd="0" presId="urn:microsoft.com/office/officeart/2005/8/layout/cycle7"/>
    <dgm:cxn modelId="{44957AD5-8EDA-4634-80B9-98539F421F08}" type="presParOf" srcId="{03B9F591-46A9-2244-B0B8-1DA85A1146FA}" destId="{9AC4D623-B5D4-9D46-9141-332CD2CE01B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C4E63-2055-9B42-96D9-A3D10A34735A}">
      <dsp:nvSpPr>
        <dsp:cNvPr id="0" name=""/>
        <dsp:cNvSpPr/>
      </dsp:nvSpPr>
      <dsp:spPr>
        <a:xfrm>
          <a:off x="584265" y="388520"/>
          <a:ext cx="706979" cy="3534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/>
            <a:t>Refine</a:t>
          </a:r>
          <a:endParaRPr lang="zh-CN" altLang="en-US" sz="900" kern="1200" dirty="0"/>
        </a:p>
      </dsp:txBody>
      <dsp:txXfrm>
        <a:off x="594618" y="398873"/>
        <a:ext cx="686273" cy="332783"/>
      </dsp:txXfrm>
    </dsp:sp>
    <dsp:sp modelId="{0DCFE21C-E315-2943-9A33-477DF89919B5}">
      <dsp:nvSpPr>
        <dsp:cNvPr id="0" name=""/>
        <dsp:cNvSpPr/>
      </dsp:nvSpPr>
      <dsp:spPr>
        <a:xfrm rot="3600000">
          <a:off x="1045428" y="1008929"/>
          <a:ext cx="368384" cy="12372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82544" y="1033673"/>
        <a:ext cx="294152" cy="74233"/>
      </dsp:txXfrm>
    </dsp:sp>
    <dsp:sp modelId="{F726D1FD-EAFC-9340-8BD2-2A705EA54577}">
      <dsp:nvSpPr>
        <dsp:cNvPr id="0" name=""/>
        <dsp:cNvSpPr/>
      </dsp:nvSpPr>
      <dsp:spPr>
        <a:xfrm>
          <a:off x="1167995" y="1399570"/>
          <a:ext cx="706979" cy="3534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/>
            <a:t>Append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/>
            <a:t>/Delete</a:t>
          </a:r>
          <a:endParaRPr lang="zh-CN" altLang="en-US" sz="900" kern="1200" dirty="0"/>
        </a:p>
      </dsp:txBody>
      <dsp:txXfrm>
        <a:off x="1178348" y="1409923"/>
        <a:ext cx="686273" cy="332783"/>
      </dsp:txXfrm>
    </dsp:sp>
    <dsp:sp modelId="{41DA7108-B507-5C4C-A708-CE7BE7248103}">
      <dsp:nvSpPr>
        <dsp:cNvPr id="0" name=""/>
        <dsp:cNvSpPr/>
      </dsp:nvSpPr>
      <dsp:spPr>
        <a:xfrm rot="10800000">
          <a:off x="753563" y="1514454"/>
          <a:ext cx="368384" cy="12372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790679" y="1539198"/>
        <a:ext cx="294152" cy="74233"/>
      </dsp:txXfrm>
    </dsp:sp>
    <dsp:sp modelId="{F9CF01FF-5A40-4143-ADBC-85B1E2400338}">
      <dsp:nvSpPr>
        <dsp:cNvPr id="0" name=""/>
        <dsp:cNvSpPr/>
      </dsp:nvSpPr>
      <dsp:spPr>
        <a:xfrm>
          <a:off x="535" y="1399570"/>
          <a:ext cx="706979" cy="3534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/>
            <a:t>Rewrite</a:t>
          </a:r>
          <a:endParaRPr lang="zh-CN" altLang="en-US" sz="900" kern="1200" dirty="0"/>
        </a:p>
      </dsp:txBody>
      <dsp:txXfrm>
        <a:off x="10888" y="1409923"/>
        <a:ext cx="686273" cy="332783"/>
      </dsp:txXfrm>
    </dsp:sp>
    <dsp:sp modelId="{03B9F591-46A9-2244-B0B8-1DA85A1146FA}">
      <dsp:nvSpPr>
        <dsp:cNvPr id="0" name=""/>
        <dsp:cNvSpPr/>
      </dsp:nvSpPr>
      <dsp:spPr>
        <a:xfrm rot="18000000">
          <a:off x="461698" y="1008929"/>
          <a:ext cx="368384" cy="12372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814" y="1033673"/>
        <a:ext cx="294152" cy="74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A589-74AF-472A-AFC5-1D17A469279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443B-2F25-48D4-97C1-870EC56A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6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A589-74AF-472A-AFC5-1D17A469279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443B-2F25-48D4-97C1-870EC56A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6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A589-74AF-472A-AFC5-1D17A469279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443B-2F25-48D4-97C1-870EC56A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14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A589-74AF-472A-AFC5-1D17A469279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443B-2F25-48D4-97C1-870EC56A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6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A589-74AF-472A-AFC5-1D17A469279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443B-2F25-48D4-97C1-870EC56A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3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A589-74AF-472A-AFC5-1D17A469279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443B-2F25-48D4-97C1-870EC56A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96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A589-74AF-472A-AFC5-1D17A469279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443B-2F25-48D4-97C1-870EC56A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2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A589-74AF-472A-AFC5-1D17A469279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443B-2F25-48D4-97C1-870EC56A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1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A589-74AF-472A-AFC5-1D17A469279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443B-2F25-48D4-97C1-870EC56A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4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A589-74AF-472A-AFC5-1D17A469279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443B-2F25-48D4-97C1-870EC56A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9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A589-74AF-472A-AFC5-1D17A469279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443B-2F25-48D4-97C1-870EC56A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8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1A589-74AF-472A-AFC5-1D17A469279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9443B-2F25-48D4-97C1-870EC56A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4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NUL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F06B48-2AB3-664B-A261-1DA7F608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B0803A5-D354-9745-827A-FC52B4D1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对“场景”的解释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针对反映人群中共有需求的场景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基于提供了场景关键字的用户搜索</a:t>
            </a:r>
            <a:r>
              <a:rPr kumimoji="1" lang="en-US" altLang="zh-CN" dirty="0"/>
              <a:t>-</a:t>
            </a:r>
            <a:r>
              <a:rPr kumimoji="1" lang="zh-CN" altLang="en-US" dirty="0"/>
              <a:t>点击会话数据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提供一批跨类别的品类</a:t>
            </a:r>
            <a:r>
              <a:rPr kumimoji="1" lang="en-US" altLang="zh-CN" dirty="0"/>
              <a:t>+</a:t>
            </a:r>
            <a:r>
              <a:rPr kumimoji="1" lang="zh-CN" altLang="en-US" dirty="0"/>
              <a:t>关键特征描述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解释该场景下的用户需求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可以自然作为“包”推荐或“捆绑”推荐，“清单”</a:t>
            </a:r>
            <a:r>
              <a:rPr kumimoji="1" lang="zh-CN" altLang="en-US" dirty="0" smtClean="0"/>
              <a:t>推荐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1B76003-D4F5-7E4B-8EB0-9F4C7BC07AD6}"/>
              </a:ext>
            </a:extLst>
          </p:cNvPr>
          <p:cNvSpPr txBox="1"/>
          <p:nvPr/>
        </p:nvSpPr>
        <p:spPr>
          <a:xfrm>
            <a:off x="8919957" y="1959429"/>
            <a:ext cx="266101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例：</a:t>
            </a:r>
            <a:endParaRPr kumimoji="1" lang="en-US" altLang="zh-CN" dirty="0"/>
          </a:p>
          <a:p>
            <a:r>
              <a:rPr kumimoji="1" lang="zh-CN" altLang="en-US" dirty="0"/>
              <a:t>输入场景：“海边度假”</a:t>
            </a:r>
            <a:endParaRPr kumimoji="1" lang="en-US" altLang="zh-CN" dirty="0"/>
          </a:p>
          <a:p>
            <a:r>
              <a:rPr kumimoji="1" lang="zh-CN" altLang="en-US" dirty="0"/>
              <a:t>输出：</a:t>
            </a:r>
            <a:r>
              <a:rPr kumimoji="1" lang="zh-CN" altLang="en-US" dirty="0">
                <a:solidFill>
                  <a:srgbClr val="FF0000"/>
                </a:solidFill>
              </a:rPr>
              <a:t>超强防紫外线</a:t>
            </a:r>
            <a:r>
              <a:rPr kumimoji="1" lang="zh-CN" altLang="en-US" dirty="0"/>
              <a:t>防</a:t>
            </a:r>
            <a:r>
              <a:rPr kumimoji="1" lang="zh-CN" altLang="en-US" dirty="0" smtClean="0"/>
              <a:t>晒膏</a:t>
            </a:r>
            <a:r>
              <a:rPr kumimoji="1" lang="en-US" altLang="zh-CN" dirty="0" smtClean="0">
                <a:solidFill>
                  <a:srgbClr val="0070C0"/>
                </a:solidFill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</a:rPr>
              <a:t>比基尼</a:t>
            </a:r>
            <a:r>
              <a:rPr kumimoji="1" lang="zh-CN" altLang="en-US" dirty="0"/>
              <a:t>泳衣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/>
              <a:t>人字拖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/>
              <a:t>草帽</a:t>
            </a:r>
            <a:r>
              <a:rPr kumimoji="1" lang="en-US" altLang="zh-CN" dirty="0">
                <a:solidFill>
                  <a:srgbClr val="0070C0"/>
                </a:solidFill>
              </a:rPr>
              <a:t>/</a:t>
            </a:r>
            <a:r>
              <a:rPr kumimoji="1" lang="zh-CN" altLang="en-US" dirty="0">
                <a:solidFill>
                  <a:srgbClr val="0070C0"/>
                </a:solidFill>
              </a:rPr>
              <a:t>遮阳帽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>
                <a:solidFill>
                  <a:schemeClr val="tx1"/>
                </a:solidFill>
              </a:rPr>
              <a:t>太阳镜</a:t>
            </a:r>
          </a:p>
        </p:txBody>
      </p:sp>
    </p:spTree>
    <p:extLst>
      <p:ext uri="{BB962C8B-B14F-4D97-AF65-F5344CB8AC3E}">
        <p14:creationId xmlns:p14="http://schemas.microsoft.com/office/powerpoint/2010/main" val="117845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E02DFB-A9FF-6A45-ACCA-6287AAC7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关键问题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511D8C2-018C-D64E-A030-23A0BCD26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对“场景”的解释</a:t>
            </a:r>
            <a:endParaRPr kumimoji="1" lang="en-US" altLang="zh-CN" dirty="0"/>
          </a:p>
          <a:p>
            <a:pPr marL="1047736" lvl="1" indent="-514350"/>
            <a:r>
              <a:rPr kumimoji="1" lang="zh-CN" altLang="en-US" dirty="0"/>
              <a:t>用户搜索</a:t>
            </a:r>
            <a:r>
              <a:rPr kumimoji="1" lang="en-US" altLang="zh-CN" dirty="0"/>
              <a:t>-</a:t>
            </a:r>
            <a:r>
              <a:rPr kumimoji="1" lang="zh-CN" altLang="en-US" dirty="0"/>
              <a:t>点击会话数据的不确定性和动态性</a:t>
            </a:r>
            <a:endParaRPr kumimoji="1" lang="en-US" altLang="zh-CN" dirty="0"/>
          </a:p>
          <a:p>
            <a:pPr marL="1581123" lvl="2" indent="-514350"/>
            <a:r>
              <a:rPr kumimoji="1" lang="zh-CN" altLang="en-US" dirty="0"/>
              <a:t>尽管用户搜索的关键词提供了场景，但是由于用户的真实意图的不确定性和动态性，用户可能会进行多次搜索和点击，用到的搜索关键词是不精确、不一致的，后续的点击商品也是有噪音的</a:t>
            </a:r>
            <a:endParaRPr kumimoji="1" lang="en-US" altLang="zh-CN" dirty="0"/>
          </a:p>
          <a:p>
            <a:pPr marL="1047736" lvl="1" indent="-514350"/>
            <a:r>
              <a:rPr kumimoji="1" lang="zh-CN" altLang="en-US" dirty="0"/>
              <a:t>解释的准确性和完整性的平衡</a:t>
            </a:r>
            <a:endParaRPr kumimoji="1" lang="en-US" altLang="zh-CN" dirty="0"/>
          </a:p>
          <a:p>
            <a:pPr marL="1581123" lvl="2" indent="-514350"/>
            <a:r>
              <a:rPr kumimoji="1" lang="zh-CN" altLang="en-US" dirty="0"/>
              <a:t>在同一场景下，有关联的品类至少存在“替代”和“互补”两种关系。为了能够获得完整的解释一个场景的用户需求，应该包含跨类别互补品类；为了能够准确的解释一个场景的用户需求，应该使用品类</a:t>
            </a:r>
            <a:r>
              <a:rPr kumimoji="1" lang="en-US" altLang="zh-CN" dirty="0"/>
              <a:t>+</a:t>
            </a:r>
            <a:r>
              <a:rPr kumimoji="1" lang="zh-CN" altLang="en-US" dirty="0"/>
              <a:t>代表性特征的表达，以概括可替代品类。</a:t>
            </a:r>
          </a:p>
        </p:txBody>
      </p:sp>
    </p:spTree>
    <p:extLst>
      <p:ext uri="{BB962C8B-B14F-4D97-AF65-F5344CB8AC3E}">
        <p14:creationId xmlns:p14="http://schemas.microsoft.com/office/powerpoint/2010/main" val="62838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xmlns="" id="{107EACCC-9FFF-7946-9784-15208E2C4930}"/>
              </a:ext>
            </a:extLst>
          </p:cNvPr>
          <p:cNvGraphicFramePr/>
          <p:nvPr>
            <p:extLst/>
          </p:nvPr>
        </p:nvGraphicFramePr>
        <p:xfrm>
          <a:off x="1379917" y="1504144"/>
          <a:ext cx="1875511" cy="214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6E2DEDB-420C-994A-A036-7813E446DABF}"/>
              </a:ext>
            </a:extLst>
          </p:cNvPr>
          <p:cNvSpPr txBox="1"/>
          <p:nvPr/>
        </p:nvSpPr>
        <p:spPr>
          <a:xfrm>
            <a:off x="1767681" y="1500120"/>
            <a:ext cx="97654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900" dirty="0"/>
              <a:t>Search keywords</a:t>
            </a:r>
          </a:p>
          <a:p>
            <a:r>
              <a:rPr kumimoji="1" lang="en-US" altLang="zh-CN" sz="900" dirty="0"/>
              <a:t>Click set</a:t>
            </a:r>
            <a:endParaRPr kumimoji="1" lang="zh-CN" altLang="en-US" sz="9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7D5B5DD-2E67-974F-9D3E-2739ACB172CF}"/>
              </a:ext>
            </a:extLst>
          </p:cNvPr>
          <p:cNvSpPr txBox="1"/>
          <p:nvPr/>
        </p:nvSpPr>
        <p:spPr>
          <a:xfrm>
            <a:off x="2480279" y="3282623"/>
            <a:ext cx="97654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900" dirty="0"/>
              <a:t>Search keywords</a:t>
            </a:r>
          </a:p>
          <a:p>
            <a:r>
              <a:rPr kumimoji="1" lang="en-US" altLang="zh-CN" sz="900" dirty="0"/>
              <a:t>Click set</a:t>
            </a:r>
            <a:endParaRPr kumimoji="1" lang="zh-CN" altLang="en-US" sz="9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F5F66BE-47A4-3E45-98C6-2BCB9DE0F053}"/>
              </a:ext>
            </a:extLst>
          </p:cNvPr>
          <p:cNvSpPr txBox="1"/>
          <p:nvPr/>
        </p:nvSpPr>
        <p:spPr>
          <a:xfrm>
            <a:off x="1231859" y="3282623"/>
            <a:ext cx="97654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900" dirty="0"/>
              <a:t>Search keywords</a:t>
            </a:r>
          </a:p>
          <a:p>
            <a:r>
              <a:rPr kumimoji="1" lang="en-US" altLang="zh-CN" sz="900" dirty="0"/>
              <a:t>Click set</a:t>
            </a:r>
            <a:endParaRPr kumimoji="1" lang="zh-CN" altLang="en-US" sz="9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3E65FB9-0E84-8F47-A589-9C0DE2A0DD78}"/>
              </a:ext>
            </a:extLst>
          </p:cNvPr>
          <p:cNvSpPr txBox="1"/>
          <p:nvPr/>
        </p:nvSpPr>
        <p:spPr>
          <a:xfrm>
            <a:off x="966342" y="924250"/>
            <a:ext cx="218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 typical user session</a:t>
            </a:r>
            <a:endParaRPr kumimoji="1" lang="zh-CN" altLang="en-US" dirty="0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xmlns="" id="{DD5F3C51-3D7B-9843-B632-AA71AE286225}"/>
              </a:ext>
            </a:extLst>
          </p:cNvPr>
          <p:cNvSpPr/>
          <p:nvPr/>
        </p:nvSpPr>
        <p:spPr>
          <a:xfrm>
            <a:off x="4134201" y="2185059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567660C-1B3C-6448-9BB1-E6BB88097E03}"/>
              </a:ext>
            </a:extLst>
          </p:cNvPr>
          <p:cNvSpPr txBox="1"/>
          <p:nvPr/>
        </p:nvSpPr>
        <p:spPr>
          <a:xfrm>
            <a:off x="6284509" y="924250"/>
            <a:ext cx="18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Association Graph</a:t>
            </a:r>
            <a:endParaRPr kumimoji="1" lang="zh-CN" altLang="en-US" dirty="0"/>
          </a:p>
        </p:txBody>
      </p:sp>
      <p:sp>
        <p:nvSpPr>
          <p:cNvPr id="10" name="正五边形 9">
            <a:extLst>
              <a:ext uri="{FF2B5EF4-FFF2-40B4-BE49-F238E27FC236}">
                <a16:creationId xmlns:a16="http://schemas.microsoft.com/office/drawing/2014/main" xmlns="" id="{EC1E7C1B-B9DF-8F40-87DA-4BB342792200}"/>
              </a:ext>
            </a:extLst>
          </p:cNvPr>
          <p:cNvSpPr/>
          <p:nvPr/>
        </p:nvSpPr>
        <p:spPr>
          <a:xfrm>
            <a:off x="6544893" y="1869453"/>
            <a:ext cx="225631" cy="213757"/>
          </a:xfrm>
          <a:prstGeom prst="pent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正五边形 10">
            <a:extLst>
              <a:ext uri="{FF2B5EF4-FFF2-40B4-BE49-F238E27FC236}">
                <a16:creationId xmlns:a16="http://schemas.microsoft.com/office/drawing/2014/main" xmlns="" id="{7FEE7292-DECA-AF4B-9F41-250F641E28D1}"/>
              </a:ext>
            </a:extLst>
          </p:cNvPr>
          <p:cNvSpPr/>
          <p:nvPr/>
        </p:nvSpPr>
        <p:spPr>
          <a:xfrm>
            <a:off x="6746773" y="2261120"/>
            <a:ext cx="225631" cy="213757"/>
          </a:xfrm>
          <a:prstGeom prst="pent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正五边形 11">
            <a:extLst>
              <a:ext uri="{FF2B5EF4-FFF2-40B4-BE49-F238E27FC236}">
                <a16:creationId xmlns:a16="http://schemas.microsoft.com/office/drawing/2014/main" xmlns="" id="{7A8C0212-9E49-CA4C-81B5-B5AD58D69656}"/>
              </a:ext>
            </a:extLst>
          </p:cNvPr>
          <p:cNvSpPr/>
          <p:nvPr/>
        </p:nvSpPr>
        <p:spPr>
          <a:xfrm>
            <a:off x="6348949" y="2662844"/>
            <a:ext cx="225631" cy="213757"/>
          </a:xfrm>
          <a:prstGeom prst="pent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正五边形 12">
            <a:extLst>
              <a:ext uri="{FF2B5EF4-FFF2-40B4-BE49-F238E27FC236}">
                <a16:creationId xmlns:a16="http://schemas.microsoft.com/office/drawing/2014/main" xmlns="" id="{41946DA2-0B90-0842-9E93-DBEB9637CD8A}"/>
              </a:ext>
            </a:extLst>
          </p:cNvPr>
          <p:cNvSpPr/>
          <p:nvPr/>
        </p:nvSpPr>
        <p:spPr>
          <a:xfrm>
            <a:off x="6859588" y="2876601"/>
            <a:ext cx="225631" cy="213757"/>
          </a:xfrm>
          <a:prstGeom prst="pentag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同心圆 13">
            <a:extLst>
              <a:ext uri="{FF2B5EF4-FFF2-40B4-BE49-F238E27FC236}">
                <a16:creationId xmlns:a16="http://schemas.microsoft.com/office/drawing/2014/main" xmlns="" id="{D1B96018-3D63-C742-8E44-E8F70040D103}"/>
              </a:ext>
            </a:extLst>
          </p:cNvPr>
          <p:cNvSpPr/>
          <p:nvPr/>
        </p:nvSpPr>
        <p:spPr>
          <a:xfrm>
            <a:off x="7958056" y="1727634"/>
            <a:ext cx="201880" cy="231796"/>
          </a:xfrm>
          <a:prstGeom prst="donu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同心圆 14">
            <a:extLst>
              <a:ext uri="{FF2B5EF4-FFF2-40B4-BE49-F238E27FC236}">
                <a16:creationId xmlns:a16="http://schemas.microsoft.com/office/drawing/2014/main" xmlns="" id="{E5C34C6F-398B-5D48-9EDE-565F184EC044}"/>
              </a:ext>
            </a:extLst>
          </p:cNvPr>
          <p:cNvSpPr/>
          <p:nvPr/>
        </p:nvSpPr>
        <p:spPr>
          <a:xfrm>
            <a:off x="7857116" y="2277584"/>
            <a:ext cx="201880" cy="231796"/>
          </a:xfrm>
          <a:prstGeom prst="donu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同心圆 15">
            <a:extLst>
              <a:ext uri="{FF2B5EF4-FFF2-40B4-BE49-F238E27FC236}">
                <a16:creationId xmlns:a16="http://schemas.microsoft.com/office/drawing/2014/main" xmlns="" id="{6B29168F-EF6B-144B-899D-543F55575559}"/>
              </a:ext>
            </a:extLst>
          </p:cNvPr>
          <p:cNvSpPr/>
          <p:nvPr/>
        </p:nvSpPr>
        <p:spPr>
          <a:xfrm>
            <a:off x="8505626" y="2358978"/>
            <a:ext cx="201880" cy="231796"/>
          </a:xfrm>
          <a:prstGeom prst="donu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同心圆 16">
            <a:extLst>
              <a:ext uri="{FF2B5EF4-FFF2-40B4-BE49-F238E27FC236}">
                <a16:creationId xmlns:a16="http://schemas.microsoft.com/office/drawing/2014/main" xmlns="" id="{A3BA9406-7914-FA46-A18E-FDA01EFBE561}"/>
              </a:ext>
            </a:extLst>
          </p:cNvPr>
          <p:cNvSpPr/>
          <p:nvPr/>
        </p:nvSpPr>
        <p:spPr>
          <a:xfrm>
            <a:off x="8404686" y="1853295"/>
            <a:ext cx="201880" cy="231796"/>
          </a:xfrm>
          <a:prstGeom prst="donu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同心圆 17">
            <a:extLst>
              <a:ext uri="{FF2B5EF4-FFF2-40B4-BE49-F238E27FC236}">
                <a16:creationId xmlns:a16="http://schemas.microsoft.com/office/drawing/2014/main" xmlns="" id="{3B39A8FD-8D91-5440-8282-FD2FAD49E6B4}"/>
              </a:ext>
            </a:extLst>
          </p:cNvPr>
          <p:cNvSpPr/>
          <p:nvPr/>
        </p:nvSpPr>
        <p:spPr>
          <a:xfrm>
            <a:off x="8167626" y="2709207"/>
            <a:ext cx="201880" cy="231796"/>
          </a:xfrm>
          <a:prstGeom prst="donu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同心圆 18">
            <a:extLst>
              <a:ext uri="{FF2B5EF4-FFF2-40B4-BE49-F238E27FC236}">
                <a16:creationId xmlns:a16="http://schemas.microsoft.com/office/drawing/2014/main" xmlns="" id="{1AC99F46-077D-AA42-822C-E9BE9FC6A83D}"/>
              </a:ext>
            </a:extLst>
          </p:cNvPr>
          <p:cNvSpPr/>
          <p:nvPr/>
        </p:nvSpPr>
        <p:spPr>
          <a:xfrm>
            <a:off x="8568624" y="3030040"/>
            <a:ext cx="201880" cy="231796"/>
          </a:xfrm>
          <a:prstGeom prst="donu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xmlns="" id="{8545A06C-BDE2-CE42-90D4-26207F31F1D2}"/>
              </a:ext>
            </a:extLst>
          </p:cNvPr>
          <p:cNvCxnSpPr/>
          <p:nvPr/>
        </p:nvCxnSpPr>
        <p:spPr>
          <a:xfrm>
            <a:off x="7370226" y="1579408"/>
            <a:ext cx="0" cy="218507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xmlns="" id="{C1180640-624E-044B-9BB6-4674EF29F442}"/>
              </a:ext>
            </a:extLst>
          </p:cNvPr>
          <p:cNvCxnSpPr>
            <a:stCxn id="10" idx="5"/>
            <a:endCxn id="14" idx="2"/>
          </p:cNvCxnSpPr>
          <p:nvPr/>
        </p:nvCxnSpPr>
        <p:spPr>
          <a:xfrm flipV="1">
            <a:off x="6770524" y="1843532"/>
            <a:ext cx="1187533" cy="107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xmlns="" id="{BF91A965-3F68-514D-92AA-088C4B486B59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>
            <a:off x="8159936" y="1843533"/>
            <a:ext cx="244750" cy="125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xmlns="" id="{09A66EF3-007D-8241-AE38-A128C307903F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8339941" y="2051145"/>
            <a:ext cx="94310" cy="69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xmlns="" id="{67928242-2868-B04F-8527-51DD742D9747}"/>
              </a:ext>
            </a:extLst>
          </p:cNvPr>
          <p:cNvCxnSpPr>
            <a:stCxn id="18" idx="7"/>
            <a:endCxn id="16" idx="4"/>
          </p:cNvCxnSpPr>
          <p:nvPr/>
        </p:nvCxnSpPr>
        <p:spPr>
          <a:xfrm flipV="1">
            <a:off x="8339942" y="2590775"/>
            <a:ext cx="266625" cy="152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xmlns="" id="{4FC4CF63-7B28-C844-9640-AA816A8C0788}"/>
              </a:ext>
            </a:extLst>
          </p:cNvPr>
          <p:cNvCxnSpPr>
            <a:stCxn id="17" idx="3"/>
            <a:endCxn id="16" idx="0"/>
          </p:cNvCxnSpPr>
          <p:nvPr/>
        </p:nvCxnSpPr>
        <p:spPr>
          <a:xfrm>
            <a:off x="8434252" y="2051146"/>
            <a:ext cx="172315" cy="3078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xmlns="" id="{9F323CF2-D981-8E46-89BB-8CAD18FF5140}"/>
              </a:ext>
            </a:extLst>
          </p:cNvPr>
          <p:cNvCxnSpPr>
            <a:stCxn id="14" idx="5"/>
            <a:endCxn id="18" idx="0"/>
          </p:cNvCxnSpPr>
          <p:nvPr/>
        </p:nvCxnSpPr>
        <p:spPr>
          <a:xfrm>
            <a:off x="8130372" y="1925485"/>
            <a:ext cx="138195" cy="783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xmlns="" id="{9EF72176-DCC1-2548-B9A2-58773CE220FE}"/>
              </a:ext>
            </a:extLst>
          </p:cNvPr>
          <p:cNvCxnSpPr>
            <a:stCxn id="16" idx="1"/>
            <a:endCxn id="14" idx="5"/>
          </p:cNvCxnSpPr>
          <p:nvPr/>
        </p:nvCxnSpPr>
        <p:spPr>
          <a:xfrm flipH="1" flipV="1">
            <a:off x="8130371" y="1925484"/>
            <a:ext cx="404820" cy="46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36AFA1C5-5905-4248-A8E2-CCD386E9BF2D}"/>
              </a:ext>
            </a:extLst>
          </p:cNvPr>
          <p:cNvSpPr txBox="1"/>
          <p:nvPr/>
        </p:nvSpPr>
        <p:spPr>
          <a:xfrm>
            <a:off x="5445497" y="3461058"/>
            <a:ext cx="170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Query keywords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4C543515-A1F6-8847-91E4-5EBAEC2DAAC6}"/>
              </a:ext>
            </a:extLst>
          </p:cNvPr>
          <p:cNvSpPr txBox="1"/>
          <p:nvPr/>
        </p:nvSpPr>
        <p:spPr>
          <a:xfrm>
            <a:off x="7351916" y="3461058"/>
            <a:ext cx="43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Click categories+ representative features(</a:t>
            </a:r>
            <a:r>
              <a:rPr kumimoji="1" lang="en-US" altLang="zh-CN" dirty="0" err="1"/>
              <a:t>pv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9" name="框架 38">
            <a:extLst>
              <a:ext uri="{FF2B5EF4-FFF2-40B4-BE49-F238E27FC236}">
                <a16:creationId xmlns:a16="http://schemas.microsoft.com/office/drawing/2014/main" xmlns="" id="{427395C1-D7F7-714C-B45C-696AE314144A}"/>
              </a:ext>
            </a:extLst>
          </p:cNvPr>
          <p:cNvSpPr/>
          <p:nvPr/>
        </p:nvSpPr>
        <p:spPr>
          <a:xfrm>
            <a:off x="3356338" y="5136246"/>
            <a:ext cx="685800" cy="388620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xmlns="" id="{D46A7469-FE56-D54F-BB58-5D0BCAA27626}"/>
              </a:ext>
            </a:extLst>
          </p:cNvPr>
          <p:cNvCxnSpPr>
            <a:cxnSpLocks/>
          </p:cNvCxnSpPr>
          <p:nvPr/>
        </p:nvCxnSpPr>
        <p:spPr>
          <a:xfrm flipV="1">
            <a:off x="4134202" y="4805161"/>
            <a:ext cx="1211283" cy="468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F039F866-4740-D34D-9DC3-E28C1BD8CD4C}"/>
              </a:ext>
            </a:extLst>
          </p:cNvPr>
          <p:cNvSpPr txBox="1"/>
          <p:nvPr/>
        </p:nvSpPr>
        <p:spPr>
          <a:xfrm>
            <a:off x="5466358" y="4600315"/>
            <a:ext cx="19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Query graph, cover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15719158-C521-0946-B900-D8262746CACB}"/>
              </a:ext>
            </a:extLst>
          </p:cNvPr>
          <p:cNvSpPr txBox="1"/>
          <p:nvPr/>
        </p:nvSpPr>
        <p:spPr>
          <a:xfrm>
            <a:off x="1914939" y="5830636"/>
            <a:ext cx="25481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Query graph, consistency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43" name="框架 42">
            <a:extLst>
              <a:ext uri="{FF2B5EF4-FFF2-40B4-BE49-F238E27FC236}">
                <a16:creationId xmlns:a16="http://schemas.microsoft.com/office/drawing/2014/main" xmlns="" id="{4C76AB02-9155-E543-AF4A-9DE22655762B}"/>
              </a:ext>
            </a:extLst>
          </p:cNvPr>
          <p:cNvSpPr/>
          <p:nvPr/>
        </p:nvSpPr>
        <p:spPr>
          <a:xfrm>
            <a:off x="4426201" y="5490873"/>
            <a:ext cx="2087880" cy="389492"/>
          </a:xfrm>
          <a:prstGeom prst="fram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xmlns="" id="{743E9A93-EAED-1E44-8309-00FE79524DD4}"/>
                  </a:ext>
                </a:extLst>
              </p:cNvPr>
              <p:cNvSpPr/>
              <p:nvPr/>
            </p:nvSpPr>
            <p:spPr>
              <a:xfrm>
                <a:off x="879578" y="5136246"/>
                <a:ext cx="6092825" cy="7326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zh-CN" dirty="0"/>
              </a:p>
              <a:p>
                <a:pPr lvl="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43E9A93-EAED-1E44-8309-00FE79524D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89" y="5136246"/>
                <a:ext cx="6092825" cy="732636"/>
              </a:xfrm>
              <a:prstGeom prst="rect">
                <a:avLst/>
              </a:prstGeom>
              <a:blipFill>
                <a:blip r:embed="rId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1434C107-6267-F64E-8E1B-8AFD15B5D3D0}"/>
              </a:ext>
            </a:extLst>
          </p:cNvPr>
          <p:cNvSpPr txBox="1"/>
          <p:nvPr/>
        </p:nvSpPr>
        <p:spPr>
          <a:xfrm>
            <a:off x="7857117" y="5089271"/>
            <a:ext cx="207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Robust programing?</a:t>
            </a:r>
            <a:endParaRPr kumimoji="1" lang="zh-CN" altLang="en-US" dirty="0"/>
          </a:p>
        </p:txBody>
      </p:sp>
      <p:sp>
        <p:nvSpPr>
          <p:cNvPr id="47" name="下箭头 46">
            <a:extLst>
              <a:ext uri="{FF2B5EF4-FFF2-40B4-BE49-F238E27FC236}">
                <a16:creationId xmlns:a16="http://schemas.microsoft.com/office/drawing/2014/main" xmlns="" id="{CA9FB5D9-338E-6E40-8363-1F4096AB38D8}"/>
              </a:ext>
            </a:extLst>
          </p:cNvPr>
          <p:cNvSpPr/>
          <p:nvPr/>
        </p:nvSpPr>
        <p:spPr>
          <a:xfrm>
            <a:off x="8918946" y="3920116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0D1396E3-793B-9D44-820E-9FFBE8CF74C5}"/>
              </a:ext>
            </a:extLst>
          </p:cNvPr>
          <p:cNvSpPr txBox="1"/>
          <p:nvPr/>
        </p:nvSpPr>
        <p:spPr>
          <a:xfrm>
            <a:off x="3797383" y="1636265"/>
            <a:ext cx="1868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Intent recognition</a:t>
            </a:r>
          </a:p>
          <a:p>
            <a:r>
              <a:rPr kumimoji="1" lang="en-US" altLang="zh-CN" dirty="0"/>
              <a:t>filter</a:t>
            </a:r>
            <a:endParaRPr kumimoji="1" lang="zh-CN" altLang="en-US" dirty="0"/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xmlns="" id="{78E02DFB-A9FF-6A45-ACCA-6287AAC77CD5}"/>
              </a:ext>
            </a:extLst>
          </p:cNvPr>
          <p:cNvSpPr txBox="1">
            <a:spLocks/>
          </p:cNvSpPr>
          <p:nvPr/>
        </p:nvSpPr>
        <p:spPr>
          <a:xfrm>
            <a:off x="838200" y="12818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 smtClean="0"/>
              <a:t>研究目标和方案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885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24" y="932171"/>
            <a:ext cx="4276725" cy="5724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854" y="932171"/>
            <a:ext cx="3952875" cy="3190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82929" y="3303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特征提取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756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182929" y="3303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+mj-ea"/>
                <a:ea typeface="+mj-ea"/>
              </a:rPr>
              <a:t>特征提取</a:t>
            </a:r>
            <a:endParaRPr lang="zh-CN" altLang="en-US" sz="3200" dirty="0"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98504"/>
              </p:ext>
            </p:extLst>
          </p:nvPr>
        </p:nvGraphicFramePr>
        <p:xfrm>
          <a:off x="3661623" y="2155383"/>
          <a:ext cx="81280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1-189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1-153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1-3836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1-479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1-479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1.7285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0.8253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1.5394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10.7740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12.1920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13.0331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1-1775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标准差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0.3943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0.4247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4.4771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0.2787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0.5351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4.5407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6633" y="1393693"/>
            <a:ext cx="34749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S1: Queries per Session</a:t>
            </a:r>
          </a:p>
          <a:p>
            <a:r>
              <a:rPr lang="en-US" altLang="zh-CN" dirty="0" smtClean="0"/>
              <a:t>S2: Level1 Categories per Session</a:t>
            </a:r>
          </a:p>
          <a:p>
            <a:r>
              <a:rPr lang="en-US" altLang="zh-CN" dirty="0" smtClean="0"/>
              <a:t>S3: </a:t>
            </a:r>
            <a:r>
              <a:rPr lang="en-US" altLang="zh-CN" dirty="0"/>
              <a:t>Leaf Categories per </a:t>
            </a:r>
            <a:r>
              <a:rPr lang="en-US" altLang="zh-CN" dirty="0" smtClean="0"/>
              <a:t>Session</a:t>
            </a:r>
          </a:p>
          <a:p>
            <a:r>
              <a:rPr lang="en-US" altLang="zh-CN" dirty="0" smtClean="0"/>
              <a:t>S4: </a:t>
            </a:r>
            <a:r>
              <a:rPr lang="en-US" altLang="zh-CN" dirty="0"/>
              <a:t>Clicks per </a:t>
            </a:r>
            <a:r>
              <a:rPr lang="en-US" altLang="zh-CN" dirty="0" smtClean="0"/>
              <a:t>Session</a:t>
            </a:r>
          </a:p>
          <a:p>
            <a:r>
              <a:rPr lang="en-US" altLang="zh-CN" dirty="0" smtClean="0"/>
              <a:t>Q1: </a:t>
            </a:r>
            <a:r>
              <a:rPr lang="en-US" altLang="zh-CN" dirty="0"/>
              <a:t>Query Length (mean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Q2: </a:t>
            </a:r>
            <a:r>
              <a:rPr lang="en-US" altLang="zh-CN" dirty="0"/>
              <a:t>Initial Query </a:t>
            </a:r>
            <a:r>
              <a:rPr lang="en-US" altLang="zh-CN" dirty="0" smtClean="0"/>
              <a:t>Length</a:t>
            </a:r>
          </a:p>
          <a:p>
            <a:r>
              <a:rPr lang="en-US" altLang="zh-CN" dirty="0" smtClean="0"/>
              <a:t>Q3: </a:t>
            </a:r>
            <a:r>
              <a:rPr lang="en-US" altLang="zh-CN" dirty="0"/>
              <a:t>Consecutive Queries Similarity </a:t>
            </a:r>
          </a:p>
          <a:p>
            <a:r>
              <a:rPr lang="en-US" altLang="zh-CN" dirty="0" smtClean="0"/>
              <a:t>Q4: </a:t>
            </a:r>
            <a:r>
              <a:rPr lang="en-US" altLang="zh-CN" dirty="0" err="1"/>
              <a:t>Head&amp;Tail</a:t>
            </a:r>
            <a:r>
              <a:rPr lang="en-US" altLang="zh-CN" dirty="0"/>
              <a:t> Queries </a:t>
            </a:r>
            <a:r>
              <a:rPr lang="en-US" altLang="zh-CN" dirty="0" smtClean="0"/>
              <a:t>Similarity</a:t>
            </a:r>
          </a:p>
          <a:p>
            <a:r>
              <a:rPr lang="en-US" altLang="zh-CN" dirty="0" smtClean="0"/>
              <a:t>C1: </a:t>
            </a:r>
            <a:r>
              <a:rPr lang="en-US" altLang="zh-CN" dirty="0"/>
              <a:t>Search Depth per </a:t>
            </a:r>
            <a:r>
              <a:rPr lang="en-US" altLang="zh-CN" dirty="0" smtClean="0"/>
              <a:t>Query</a:t>
            </a:r>
          </a:p>
          <a:p>
            <a:r>
              <a:rPr lang="en-US" altLang="zh-CN" dirty="0" smtClean="0"/>
              <a:t>C3: </a:t>
            </a:r>
            <a:r>
              <a:rPr lang="en-US" altLang="zh-CN" dirty="0"/>
              <a:t>Clicks per </a:t>
            </a:r>
            <a:r>
              <a:rPr lang="en-US" altLang="zh-CN" dirty="0" smtClean="0"/>
              <a:t>Query</a:t>
            </a:r>
          </a:p>
          <a:p>
            <a:r>
              <a:rPr lang="en-US" altLang="zh-CN" dirty="0" smtClean="0"/>
              <a:t>C4: </a:t>
            </a:r>
            <a:r>
              <a:rPr lang="en-US" altLang="zh-CN" dirty="0"/>
              <a:t>Level1 Categories per </a:t>
            </a:r>
            <a:r>
              <a:rPr lang="en-US" altLang="zh-CN" dirty="0" smtClean="0"/>
              <a:t>Query</a:t>
            </a:r>
          </a:p>
          <a:p>
            <a:r>
              <a:rPr lang="en-US" altLang="zh-CN" dirty="0" smtClean="0"/>
              <a:t>C5: </a:t>
            </a:r>
            <a:r>
              <a:rPr lang="en-US" altLang="zh-CN" dirty="0"/>
              <a:t>Leaf Categories per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0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3582" y="559558"/>
            <a:ext cx="1015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特征值未进行归一化的结果：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928687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2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3582" y="559558"/>
            <a:ext cx="1015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特征值未进行归一化的结果：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928687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3582" y="559558"/>
            <a:ext cx="1015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特征值未进行归一化的结果：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15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53918" y="764275"/>
            <a:ext cx="88841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格式：</a:t>
            </a:r>
            <a:r>
              <a:rPr lang="en-US" altLang="zh-CN" dirty="0" smtClean="0">
                <a:latin typeface="+mn-ea"/>
              </a:rPr>
              <a:t>keyword|page|item|level1</a:t>
            </a:r>
            <a:r>
              <a:rPr lang="en-US" altLang="zh-CN" dirty="0">
                <a:latin typeface="+mn-ea"/>
              </a:rPr>
              <a:t>|</a:t>
            </a:r>
            <a:r>
              <a:rPr lang="en-US" altLang="zh-CN" dirty="0" smtClean="0">
                <a:latin typeface="+mn-ea"/>
              </a:rPr>
              <a:t>leaf</a:t>
            </a: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簇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矿棉板吊顶板</a:t>
            </a:r>
            <a:r>
              <a:rPr lang="en-US" altLang="zh-CN" dirty="0" smtClean="0">
                <a:latin typeface="+mn-ea"/>
              </a:rPr>
              <a:t>600×600| 1| 1| 1| 1</a:t>
            </a: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/>
              <a:t>女士大码雪纺衫</a:t>
            </a:r>
            <a:r>
              <a:rPr lang="en-US" altLang="zh-CN" dirty="0" smtClean="0"/>
              <a:t>;</a:t>
            </a:r>
            <a:r>
              <a:rPr lang="zh-CN" altLang="en-US" dirty="0" smtClean="0"/>
              <a:t>女士夏季大码套装 胖妹妹 洋气</a:t>
            </a:r>
            <a:r>
              <a:rPr lang="en-US" altLang="zh-CN" dirty="0" smtClean="0"/>
              <a:t>| 1,1,2,4,8,10,10,12;4,5,5,5,6| 8;5| 1| 3;1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女子休闲裤</a:t>
            </a:r>
            <a:r>
              <a:rPr lang="en-US" altLang="zh-CN" dirty="0" smtClean="0"/>
              <a:t>;2018</a:t>
            </a:r>
            <a:r>
              <a:rPr lang="zh-CN" altLang="en-US" dirty="0" smtClean="0"/>
              <a:t>新款女子大衫</a:t>
            </a:r>
            <a:r>
              <a:rPr lang="en-US" altLang="zh-CN" dirty="0" smtClean="0"/>
              <a:t>| 2;1| 1;1| 2| 1;1</a:t>
            </a:r>
          </a:p>
        </p:txBody>
      </p:sp>
    </p:spTree>
    <p:extLst>
      <p:ext uri="{BB962C8B-B14F-4D97-AF65-F5344CB8AC3E}">
        <p14:creationId xmlns:p14="http://schemas.microsoft.com/office/powerpoint/2010/main" val="352030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459</Words>
  <Application>Microsoft Office PowerPoint</Application>
  <PresentationFormat>宽屏</PresentationFormat>
  <Paragraphs>105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Cambria Math</vt:lpstr>
      <vt:lpstr>Office 主题</vt:lpstr>
      <vt:lpstr>研究内容</vt:lpstr>
      <vt:lpstr>关键问题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霁景</dc:creator>
  <cp:lastModifiedBy>霁景</cp:lastModifiedBy>
  <cp:revision>15</cp:revision>
  <dcterms:created xsi:type="dcterms:W3CDTF">2018-07-18T00:41:53Z</dcterms:created>
  <dcterms:modified xsi:type="dcterms:W3CDTF">2018-07-18T05:54:36Z</dcterms:modified>
</cp:coreProperties>
</file>