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6" r:id="rId6"/>
    <p:sldId id="265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599"/>
  </p:normalViewPr>
  <p:slideViewPr>
    <p:cSldViewPr snapToGrid="0">
      <p:cViewPr varScale="1">
        <p:scale>
          <a:sx n="74" d="100"/>
          <a:sy n="74" d="100"/>
        </p:scale>
        <p:origin x="654" y="72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601-0FAC-448D-BDBC-C0F1E6B3DADA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6170-92EA-405B-B535-505B0F719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053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601-0FAC-448D-BDBC-C0F1E6B3DADA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6170-92EA-405B-B535-505B0F719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253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601-0FAC-448D-BDBC-C0F1E6B3DADA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6170-92EA-405B-B535-505B0F719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045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601-0FAC-448D-BDBC-C0F1E6B3DADA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6170-92EA-405B-B535-505B0F719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510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601-0FAC-448D-BDBC-C0F1E6B3DADA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6170-92EA-405B-B535-505B0F719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66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601-0FAC-448D-BDBC-C0F1E6B3DADA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6170-92EA-405B-B535-505B0F719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776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601-0FAC-448D-BDBC-C0F1E6B3DADA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6170-92EA-405B-B535-505B0F719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601-0FAC-448D-BDBC-C0F1E6B3DADA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6170-92EA-405B-B535-505B0F719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42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601-0FAC-448D-BDBC-C0F1E6B3DADA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6170-92EA-405B-B535-505B0F719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44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601-0FAC-448D-BDBC-C0F1E6B3DADA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6170-92EA-405B-B535-505B0F719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586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601-0FAC-448D-BDBC-C0F1E6B3DADA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6170-92EA-405B-B535-505B0F719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55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9F601-0FAC-448D-BDBC-C0F1E6B3DADA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26170-92EA-405B-B535-505B0F719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54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737822" y="171997"/>
            <a:ext cx="4716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场景指示性商品类别提取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65021" y="1250789"/>
            <a:ext cx="1007520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n-ea"/>
              </a:rPr>
              <a:t>初步数据统计：</a:t>
            </a:r>
            <a:endParaRPr lang="en-US" altLang="zh-CN" sz="2400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处理后的</a:t>
            </a:r>
            <a:r>
              <a:rPr lang="en-US" altLang="zh-CN" dirty="0" smtClean="0">
                <a:latin typeface="+mn-ea"/>
              </a:rPr>
              <a:t>session</a:t>
            </a:r>
            <a:r>
              <a:rPr lang="zh-CN" altLang="en-US" dirty="0" smtClean="0">
                <a:latin typeface="+mn-ea"/>
              </a:rPr>
              <a:t>总数：</a:t>
            </a:r>
            <a:r>
              <a:rPr lang="en-US" altLang="zh-CN" b="1" dirty="0" smtClean="0">
                <a:latin typeface="+mn-ea"/>
              </a:rPr>
              <a:t>638,836,932	</a:t>
            </a:r>
            <a:r>
              <a:rPr lang="zh-CN" altLang="en-US" dirty="0" smtClean="0">
                <a:latin typeface="+mn-ea"/>
              </a:rPr>
              <a:t>（</a:t>
            </a:r>
            <a:r>
              <a:rPr lang="en-US" altLang="zh-CN" dirty="0" smtClean="0">
                <a:latin typeface="+mn-ea"/>
              </a:rPr>
              <a:t>note:</a:t>
            </a:r>
            <a:r>
              <a:rPr lang="zh-CN" altLang="en-US" dirty="0" smtClean="0">
                <a:latin typeface="+mn-ea"/>
              </a:rPr>
              <a:t>暂时以一天作为分隔）</a:t>
            </a:r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搜索次数</a:t>
            </a:r>
            <a:r>
              <a:rPr lang="en-US" altLang="zh-CN" dirty="0" smtClean="0">
                <a:latin typeface="+mn-ea"/>
              </a:rPr>
              <a:t>=1</a:t>
            </a:r>
            <a:r>
              <a:rPr lang="zh-CN" altLang="en-US" dirty="0" smtClean="0">
                <a:latin typeface="+mn-ea"/>
              </a:rPr>
              <a:t>，点击叶子节点</a:t>
            </a:r>
            <a:r>
              <a:rPr lang="en-US" altLang="zh-CN" dirty="0" smtClean="0">
                <a:latin typeface="+mn-ea"/>
              </a:rPr>
              <a:t>=1</a:t>
            </a:r>
            <a:r>
              <a:rPr lang="zh-CN" altLang="en-US" dirty="0" smtClean="0">
                <a:latin typeface="+mn-ea"/>
              </a:rPr>
              <a:t>：</a:t>
            </a:r>
            <a:r>
              <a:rPr lang="en-US" altLang="zh-CN" b="1" dirty="0" smtClean="0">
                <a:latin typeface="+mn-ea"/>
              </a:rPr>
              <a:t>34.151%	</a:t>
            </a:r>
            <a:r>
              <a:rPr lang="zh-CN" altLang="en-US" dirty="0" smtClean="0">
                <a:latin typeface="+mn-ea"/>
              </a:rPr>
              <a:t>（需考察</a:t>
            </a:r>
            <a:r>
              <a:rPr lang="en-US" altLang="zh-CN" dirty="0" smtClean="0">
                <a:latin typeface="+mn-ea"/>
              </a:rPr>
              <a:t>click item set</a:t>
            </a:r>
            <a:r>
              <a:rPr lang="zh-CN" altLang="en-US" dirty="0" smtClean="0">
                <a:latin typeface="+mn-ea"/>
              </a:rPr>
              <a:t>）</a:t>
            </a:r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搜索次数</a:t>
            </a:r>
            <a:r>
              <a:rPr lang="en-US" altLang="zh-CN" dirty="0" smtClean="0">
                <a:latin typeface="+mn-ea"/>
              </a:rPr>
              <a:t>&gt;1</a:t>
            </a:r>
            <a:r>
              <a:rPr lang="zh-CN" altLang="en-US" dirty="0" smtClean="0">
                <a:latin typeface="+mn-ea"/>
              </a:rPr>
              <a:t>，点击叶子节点</a:t>
            </a:r>
            <a:r>
              <a:rPr lang="en-US" altLang="zh-CN" dirty="0" smtClean="0">
                <a:latin typeface="+mn-ea"/>
              </a:rPr>
              <a:t>=1</a:t>
            </a:r>
            <a:r>
              <a:rPr lang="zh-CN" altLang="en-US" dirty="0" smtClean="0">
                <a:latin typeface="+mn-ea"/>
              </a:rPr>
              <a:t>：</a:t>
            </a:r>
            <a:r>
              <a:rPr lang="en-US" altLang="zh-CN" b="1" dirty="0" smtClean="0">
                <a:latin typeface="+mn-ea"/>
              </a:rPr>
              <a:t>8.1763%</a:t>
            </a:r>
          </a:p>
          <a:p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搜索次数</a:t>
            </a:r>
            <a:r>
              <a:rPr lang="en-US" altLang="zh-CN" dirty="0" smtClean="0">
                <a:latin typeface="+mn-ea"/>
              </a:rPr>
              <a:t>=1</a:t>
            </a:r>
            <a:r>
              <a:rPr lang="zh-CN" altLang="en-US" dirty="0" smtClean="0">
                <a:latin typeface="+mn-ea"/>
              </a:rPr>
              <a:t>，点击大类</a:t>
            </a:r>
            <a:r>
              <a:rPr lang="en-US" altLang="zh-CN" dirty="0" smtClean="0">
                <a:latin typeface="+mn-ea"/>
              </a:rPr>
              <a:t>=1</a:t>
            </a:r>
            <a:r>
              <a:rPr lang="zh-CN" altLang="en-US" dirty="0" smtClean="0">
                <a:latin typeface="+mn-ea"/>
              </a:rPr>
              <a:t>，点击叶子节点</a:t>
            </a:r>
            <a:r>
              <a:rPr lang="en-US" altLang="zh-CN" dirty="0" smtClean="0">
                <a:latin typeface="+mn-ea"/>
              </a:rPr>
              <a:t>&gt;1</a:t>
            </a:r>
            <a:r>
              <a:rPr lang="zh-CN" altLang="en-US" dirty="0" smtClean="0">
                <a:latin typeface="+mn-ea"/>
              </a:rPr>
              <a:t>：</a:t>
            </a:r>
            <a:r>
              <a:rPr lang="en-US" altLang="zh-CN" b="1" dirty="0" smtClean="0">
                <a:latin typeface="+mn-ea"/>
              </a:rPr>
              <a:t>4.4493%</a:t>
            </a:r>
          </a:p>
          <a:p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搜索次数</a:t>
            </a:r>
            <a:r>
              <a:rPr lang="en-US" altLang="zh-CN" dirty="0" smtClean="0">
                <a:latin typeface="+mn-ea"/>
              </a:rPr>
              <a:t>&gt;1</a:t>
            </a:r>
            <a:r>
              <a:rPr lang="zh-CN" altLang="en-US" dirty="0" smtClean="0">
                <a:latin typeface="+mn-ea"/>
              </a:rPr>
              <a:t>，点击大类</a:t>
            </a:r>
            <a:r>
              <a:rPr lang="en-US" altLang="zh-CN" dirty="0" smtClean="0">
                <a:latin typeface="+mn-ea"/>
              </a:rPr>
              <a:t>=1</a:t>
            </a:r>
            <a:r>
              <a:rPr lang="zh-CN" altLang="en-US" dirty="0" smtClean="0">
                <a:latin typeface="+mn-ea"/>
              </a:rPr>
              <a:t>，点击叶子节点</a:t>
            </a:r>
            <a:r>
              <a:rPr lang="en-US" altLang="zh-CN" dirty="0" smtClean="0">
                <a:latin typeface="+mn-ea"/>
              </a:rPr>
              <a:t>&gt;1</a:t>
            </a:r>
            <a:r>
              <a:rPr lang="zh-CN" altLang="en-US" dirty="0" smtClean="0">
                <a:latin typeface="+mn-ea"/>
              </a:rPr>
              <a:t>：</a:t>
            </a:r>
            <a:r>
              <a:rPr lang="en-US" altLang="zh-CN" b="1" dirty="0" smtClean="0">
                <a:latin typeface="+mn-ea"/>
              </a:rPr>
              <a:t>9.008%</a:t>
            </a:r>
          </a:p>
          <a:p>
            <a:endParaRPr lang="en-US" altLang="zh-CN" dirty="0" smtClean="0">
              <a:latin typeface="+mn-ea"/>
            </a:endParaRPr>
          </a:p>
          <a:p>
            <a:r>
              <a:rPr lang="zh-CN" altLang="en-US" dirty="0">
                <a:latin typeface="+mn-ea"/>
              </a:rPr>
              <a:t>搜索次数</a:t>
            </a:r>
            <a:r>
              <a:rPr lang="en-US" altLang="zh-CN" dirty="0">
                <a:latin typeface="+mn-ea"/>
              </a:rPr>
              <a:t>=1</a:t>
            </a:r>
            <a:r>
              <a:rPr lang="zh-CN" altLang="en-US" dirty="0">
                <a:latin typeface="+mn-ea"/>
              </a:rPr>
              <a:t>，点击大类</a:t>
            </a:r>
            <a:r>
              <a:rPr lang="en-US" altLang="zh-CN" dirty="0">
                <a:latin typeface="+mn-ea"/>
              </a:rPr>
              <a:t>&gt;1</a:t>
            </a:r>
            <a:r>
              <a:rPr lang="zh-CN" altLang="en-US" dirty="0">
                <a:latin typeface="+mn-ea"/>
              </a:rPr>
              <a:t>：</a:t>
            </a:r>
            <a:r>
              <a:rPr lang="en-US" altLang="zh-CN" b="1" dirty="0">
                <a:latin typeface="+mn-ea"/>
              </a:rPr>
              <a:t>3.0668%</a:t>
            </a:r>
          </a:p>
          <a:p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搜索次数</a:t>
            </a:r>
            <a:r>
              <a:rPr lang="en-US" altLang="zh-CN" dirty="0" smtClean="0">
                <a:latin typeface="+mn-ea"/>
              </a:rPr>
              <a:t>&gt;1</a:t>
            </a:r>
            <a:r>
              <a:rPr lang="zh-CN" altLang="en-US" dirty="0" smtClean="0">
                <a:latin typeface="+mn-ea"/>
              </a:rPr>
              <a:t>，点击大类</a:t>
            </a:r>
            <a:r>
              <a:rPr lang="en-US" altLang="zh-CN" dirty="0" smtClean="0">
                <a:latin typeface="+mn-ea"/>
              </a:rPr>
              <a:t>&gt;1</a:t>
            </a:r>
            <a:r>
              <a:rPr lang="zh-CN" altLang="en-US" dirty="0" smtClean="0">
                <a:latin typeface="+mn-ea"/>
              </a:rPr>
              <a:t>：</a:t>
            </a:r>
            <a:r>
              <a:rPr lang="en-US" altLang="zh-CN" b="1" dirty="0" smtClean="0">
                <a:latin typeface="+mn-ea"/>
              </a:rPr>
              <a:t>41.148%</a:t>
            </a:r>
          </a:p>
        </p:txBody>
      </p:sp>
    </p:spTree>
    <p:extLst>
      <p:ext uri="{BB962C8B-B14F-4D97-AF65-F5344CB8AC3E}">
        <p14:creationId xmlns:p14="http://schemas.microsoft.com/office/powerpoint/2010/main" val="369662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58398" y="91690"/>
            <a:ext cx="10075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搜索</a:t>
            </a:r>
            <a:r>
              <a:rPr lang="zh-CN" altLang="en-US" sz="2400" dirty="0" smtClean="0">
                <a:latin typeface="+mn-ea"/>
              </a:rPr>
              <a:t>次数</a:t>
            </a:r>
            <a:r>
              <a:rPr lang="en-US" altLang="zh-CN" sz="2400" dirty="0" smtClean="0">
                <a:latin typeface="+mn-ea"/>
              </a:rPr>
              <a:t>&gt;1</a:t>
            </a:r>
            <a:r>
              <a:rPr lang="zh-CN" altLang="en-US" sz="2400" dirty="0">
                <a:latin typeface="+mn-ea"/>
              </a:rPr>
              <a:t>，点击叶子节点</a:t>
            </a:r>
            <a:r>
              <a:rPr lang="en-US" altLang="zh-CN" sz="2400" dirty="0">
                <a:latin typeface="+mn-ea"/>
              </a:rPr>
              <a:t>=1 </a:t>
            </a:r>
            <a:r>
              <a:rPr lang="zh-CN" altLang="en-US" sz="2400" dirty="0" smtClean="0">
                <a:latin typeface="+mn-ea"/>
              </a:rPr>
              <a:t>：</a:t>
            </a:r>
            <a:endParaRPr lang="en-US" altLang="zh-CN" sz="2400" dirty="0" smtClean="0"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8398" y="682580"/>
            <a:ext cx="82638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根据搜索关键词的分词集合，计算相邻分词的个数差，相似度和并集词。例如：</a:t>
            </a:r>
            <a:endParaRPr lang="en-US" altLang="zh-CN" dirty="0" smtClean="0"/>
          </a:p>
          <a:p>
            <a:r>
              <a:rPr lang="zh-CN" altLang="en-US" dirty="0"/>
              <a:t>分词集合为</a:t>
            </a:r>
            <a:r>
              <a:rPr lang="zh-CN" altLang="en-US" dirty="0" smtClean="0"/>
              <a:t>：亮</a:t>
            </a:r>
            <a:r>
              <a:rPr lang="zh-CN" altLang="en-US" dirty="0"/>
              <a:t>片 </a:t>
            </a:r>
            <a:r>
              <a:rPr lang="en-US" altLang="zh-CN" dirty="0"/>
              <a:t>t</a:t>
            </a:r>
            <a:r>
              <a:rPr lang="zh-CN" altLang="en-US" dirty="0"/>
              <a:t>恤 </a:t>
            </a:r>
            <a:r>
              <a:rPr lang="zh-CN" altLang="en-US" dirty="0" smtClean="0"/>
              <a:t>女</a:t>
            </a:r>
            <a:r>
              <a:rPr lang="zh-CN" altLang="en-US" dirty="0"/>
              <a:t>；</a:t>
            </a:r>
            <a:r>
              <a:rPr lang="zh-CN" altLang="en-US" dirty="0" smtClean="0"/>
              <a:t>亮</a:t>
            </a:r>
            <a:r>
              <a:rPr lang="zh-CN" altLang="en-US" dirty="0"/>
              <a:t>片 </a:t>
            </a:r>
            <a:r>
              <a:rPr lang="en-US" altLang="zh-CN" dirty="0"/>
              <a:t>t</a:t>
            </a:r>
            <a:r>
              <a:rPr lang="zh-CN" altLang="en-US" dirty="0"/>
              <a:t>恤 女 短袖 </a:t>
            </a:r>
            <a:r>
              <a:rPr lang="en-US" altLang="zh-CN" dirty="0"/>
              <a:t>2018 </a:t>
            </a:r>
            <a:r>
              <a:rPr lang="zh-CN" altLang="en-US" dirty="0"/>
              <a:t>新款 韩版 爆</a:t>
            </a:r>
            <a:r>
              <a:rPr lang="zh-CN" altLang="en-US" dirty="0" smtClean="0"/>
              <a:t>款</a:t>
            </a:r>
            <a:endParaRPr lang="en-US" altLang="zh-CN" dirty="0" smtClean="0"/>
          </a:p>
          <a:p>
            <a:r>
              <a:rPr lang="zh-CN" altLang="en-US" dirty="0"/>
              <a:t>个数</a:t>
            </a:r>
            <a:r>
              <a:rPr lang="zh-CN" altLang="en-US" dirty="0" smtClean="0"/>
              <a:t>差：</a:t>
            </a:r>
            <a:r>
              <a:rPr lang="en-US" altLang="zh-CN" dirty="0" smtClean="0"/>
              <a:t>5</a:t>
            </a:r>
          </a:p>
          <a:p>
            <a:r>
              <a:rPr lang="zh-CN" altLang="en-US" dirty="0" smtClean="0"/>
              <a:t>相似度：</a:t>
            </a:r>
            <a:r>
              <a:rPr lang="en-US" altLang="zh-CN" dirty="0" smtClean="0"/>
              <a:t>0.612372435696  ——[1 1 1 0 0 0 0 0 ] [1 1 1 1 1 1 1 1</a:t>
            </a:r>
            <a:r>
              <a:rPr lang="en-US" altLang="zh-CN" dirty="0"/>
              <a:t>] </a:t>
            </a:r>
            <a:r>
              <a:rPr lang="en-US" altLang="zh-CN" dirty="0" smtClean="0"/>
              <a:t>cosine similarity</a:t>
            </a:r>
          </a:p>
          <a:p>
            <a:r>
              <a:rPr lang="zh-CN" altLang="en-US" dirty="0"/>
              <a:t>并</a:t>
            </a:r>
            <a:r>
              <a:rPr lang="zh-CN" altLang="en-US" dirty="0" smtClean="0"/>
              <a:t>集词：</a:t>
            </a:r>
            <a:r>
              <a:rPr lang="zh-CN" altLang="en-US" dirty="0"/>
              <a:t>亮片 </a:t>
            </a:r>
            <a:r>
              <a:rPr lang="en-US" altLang="zh-CN" dirty="0"/>
              <a:t>t</a:t>
            </a:r>
            <a:r>
              <a:rPr lang="zh-CN" altLang="en-US" dirty="0"/>
              <a:t>恤 女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58398" y="2298269"/>
            <a:ext cx="718177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示例：</a:t>
            </a:r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防</a:t>
            </a:r>
            <a:r>
              <a:rPr lang="zh-CN" altLang="en-US" dirty="0"/>
              <a:t>晒 袖</a:t>
            </a:r>
            <a:r>
              <a:rPr lang="zh-CN" altLang="en-US" dirty="0" smtClean="0"/>
              <a:t>套；防</a:t>
            </a:r>
            <a:r>
              <a:rPr lang="zh-CN" altLang="en-US" dirty="0"/>
              <a:t>晒 袖套 防紫外线 </a:t>
            </a:r>
            <a:r>
              <a:rPr lang="zh-CN" altLang="en-US" dirty="0" smtClean="0"/>
              <a:t>遮阳</a:t>
            </a:r>
            <a:r>
              <a:rPr lang="en-US" altLang="zh-CN" dirty="0"/>
              <a:t>| 2| </a:t>
            </a:r>
            <a:r>
              <a:rPr lang="en-US" altLang="zh-CN" dirty="0" smtClean="0"/>
              <a:t>0.707106781187|</a:t>
            </a:r>
            <a:r>
              <a:rPr lang="zh-CN" altLang="en-US" dirty="0"/>
              <a:t>防晒 </a:t>
            </a:r>
            <a:r>
              <a:rPr lang="zh-CN" altLang="en-US" dirty="0" smtClean="0"/>
              <a:t>袖套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冰</a:t>
            </a:r>
            <a:r>
              <a:rPr lang="zh-CN" altLang="en-US" dirty="0"/>
              <a:t>丝 睡衣 </a:t>
            </a:r>
            <a:r>
              <a:rPr lang="zh-CN" altLang="en-US" dirty="0" smtClean="0"/>
              <a:t>男；睡衣 男</a:t>
            </a:r>
            <a:r>
              <a:rPr lang="en-US" altLang="zh-CN" dirty="0"/>
              <a:t>|-1| </a:t>
            </a:r>
            <a:r>
              <a:rPr lang="en-US" altLang="zh-CN" dirty="0" smtClean="0"/>
              <a:t>0.816496580928|</a:t>
            </a:r>
            <a:r>
              <a:rPr lang="zh-CN" altLang="en-US" dirty="0" smtClean="0"/>
              <a:t>睡衣 男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苹果 </a:t>
            </a:r>
            <a:r>
              <a:rPr lang="zh-CN" altLang="en-US" dirty="0"/>
              <a:t>爱派 </a:t>
            </a:r>
            <a:r>
              <a:rPr lang="zh-CN" altLang="en-US" dirty="0" smtClean="0"/>
              <a:t>平板；苹果 </a:t>
            </a:r>
            <a:r>
              <a:rPr lang="zh-CN" altLang="en-US" dirty="0"/>
              <a:t>平板 </a:t>
            </a:r>
            <a:r>
              <a:rPr lang="en-US" altLang="zh-CN" dirty="0"/>
              <a:t>mini|0| </a:t>
            </a:r>
            <a:r>
              <a:rPr lang="en-US" altLang="zh-CN" dirty="0" smtClean="0"/>
              <a:t>0.666666666667|</a:t>
            </a:r>
            <a:r>
              <a:rPr lang="zh-CN" altLang="en-US" dirty="0" smtClean="0"/>
              <a:t>苹果 平板</a:t>
            </a:r>
            <a:endParaRPr lang="en-US" altLang="zh-CN" dirty="0" smtClean="0"/>
          </a:p>
          <a:p>
            <a:r>
              <a:rPr lang="en-US" altLang="zh-CN" dirty="0"/>
              <a:t>4</a:t>
            </a:r>
            <a:r>
              <a:rPr lang="en-US" altLang="zh-CN" dirty="0" smtClean="0"/>
              <a:t>. </a:t>
            </a:r>
            <a:r>
              <a:rPr lang="zh-CN" altLang="en-US" dirty="0" smtClean="0"/>
              <a:t>驱</a:t>
            </a:r>
            <a:r>
              <a:rPr lang="zh-CN" altLang="en-US" dirty="0"/>
              <a:t>蚊 神器 </a:t>
            </a:r>
            <a:r>
              <a:rPr lang="zh-CN" altLang="en-US" dirty="0" smtClean="0"/>
              <a:t>室内；灭蚊 神器</a:t>
            </a:r>
            <a:r>
              <a:rPr lang="en-US" altLang="zh-CN" dirty="0"/>
              <a:t>|-1| </a:t>
            </a:r>
            <a:r>
              <a:rPr lang="en-US" altLang="zh-CN" dirty="0" smtClean="0"/>
              <a:t>0.408248290464|</a:t>
            </a:r>
            <a:r>
              <a:rPr lang="zh-CN" altLang="en-US" dirty="0" smtClean="0"/>
              <a:t>神器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5</a:t>
            </a:r>
            <a:r>
              <a:rPr lang="en-US" altLang="zh-CN" dirty="0" smtClean="0"/>
              <a:t>. </a:t>
            </a:r>
            <a:r>
              <a:rPr lang="zh-CN" altLang="en-US" dirty="0" smtClean="0"/>
              <a:t>美</a:t>
            </a:r>
            <a:r>
              <a:rPr lang="zh-CN" altLang="en-US" dirty="0"/>
              <a:t>图 </a:t>
            </a:r>
            <a:r>
              <a:rPr lang="en-US" altLang="zh-CN" dirty="0" smtClean="0"/>
              <a:t>t9</a:t>
            </a:r>
            <a:r>
              <a:rPr lang="zh-CN" altLang="en-US" dirty="0" smtClean="0"/>
              <a:t>；苹果 </a:t>
            </a:r>
            <a:r>
              <a:rPr lang="en-US" altLang="zh-CN" dirty="0" smtClean="0"/>
              <a:t>x|0|0|</a:t>
            </a:r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电瓶车</a:t>
            </a:r>
            <a:r>
              <a:rPr lang="en-US" altLang="zh-CN" dirty="0" smtClean="0"/>
              <a:t>;</a:t>
            </a:r>
            <a:r>
              <a:rPr lang="zh-CN" altLang="en-US" dirty="0"/>
              <a:t>电动 </a:t>
            </a:r>
            <a:r>
              <a:rPr lang="zh-CN" altLang="en-US" dirty="0" smtClean="0"/>
              <a:t>自行车</a:t>
            </a:r>
            <a:r>
              <a:rPr lang="en-US" altLang="zh-CN" dirty="0" smtClean="0"/>
              <a:t>|1|0|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058398" y="2627290"/>
            <a:ext cx="7181774" cy="5795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058398" y="3322749"/>
            <a:ext cx="7181774" cy="759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058398" y="4250028"/>
            <a:ext cx="7181774" cy="6335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400151" y="2732398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增写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减写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75868" y="35180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改写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453050" y="43389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语义相同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81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58398" y="91690"/>
            <a:ext cx="10075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搜索次数</a:t>
            </a:r>
            <a:r>
              <a:rPr lang="en-US" altLang="zh-CN" sz="2400" dirty="0">
                <a:latin typeface="+mn-ea"/>
              </a:rPr>
              <a:t>=1</a:t>
            </a:r>
            <a:r>
              <a:rPr lang="zh-CN" altLang="en-US" sz="2400" dirty="0">
                <a:latin typeface="+mn-ea"/>
              </a:rPr>
              <a:t>，点击大类</a:t>
            </a:r>
            <a:r>
              <a:rPr lang="en-US" altLang="zh-CN" sz="2400" dirty="0">
                <a:latin typeface="+mn-ea"/>
              </a:rPr>
              <a:t>=1</a:t>
            </a:r>
            <a:r>
              <a:rPr lang="zh-CN" altLang="en-US" sz="2400" dirty="0">
                <a:latin typeface="+mn-ea"/>
              </a:rPr>
              <a:t>，点击叶子节点</a:t>
            </a:r>
            <a:r>
              <a:rPr lang="en-US" altLang="zh-CN" sz="2400" dirty="0">
                <a:latin typeface="+mn-ea"/>
              </a:rPr>
              <a:t>&gt;1 </a:t>
            </a:r>
            <a:r>
              <a:rPr lang="zh-CN" altLang="en-US" sz="2400" dirty="0" smtClean="0">
                <a:latin typeface="+mn-ea"/>
              </a:rPr>
              <a:t>：</a:t>
            </a:r>
            <a:endParaRPr lang="en-US" altLang="zh-CN" sz="2400" dirty="0" smtClean="0"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8398" y="682580"/>
            <a:ext cx="364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根据叶子节点计算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co-occurring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6267" y="1319474"/>
            <a:ext cx="44486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示例：</a:t>
            </a:r>
            <a:endParaRPr lang="en-US" altLang="zh-CN" dirty="0" smtClean="0"/>
          </a:p>
          <a:p>
            <a:r>
              <a:rPr lang="en-US" altLang="zh-CN" dirty="0" smtClean="0"/>
              <a:t>1. T</a:t>
            </a:r>
            <a:r>
              <a:rPr lang="zh-CN" altLang="en-US" dirty="0" smtClean="0"/>
              <a:t>恤，休闲裤，连衣裙</a:t>
            </a:r>
            <a:r>
              <a:rPr lang="zh-CN" altLang="en-US" dirty="0"/>
              <a:t>，套装，背心吊带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睫毛</a:t>
            </a:r>
            <a:r>
              <a:rPr lang="zh-CN" altLang="en-US" dirty="0"/>
              <a:t>膏</a:t>
            </a:r>
            <a:r>
              <a:rPr lang="en-US" altLang="zh-CN" dirty="0"/>
              <a:t>/</a:t>
            </a:r>
            <a:r>
              <a:rPr lang="zh-CN" altLang="en-US" dirty="0"/>
              <a:t>睫毛增长</a:t>
            </a:r>
            <a:r>
              <a:rPr lang="zh-CN" altLang="en-US" dirty="0" smtClean="0"/>
              <a:t>液，眼影</a:t>
            </a:r>
            <a:r>
              <a:rPr lang="zh-CN" altLang="en-US" dirty="0"/>
              <a:t>，腮红</a:t>
            </a:r>
            <a:r>
              <a:rPr lang="en-US" altLang="zh-CN" dirty="0"/>
              <a:t>/</a:t>
            </a:r>
            <a:r>
              <a:rPr lang="zh-CN" altLang="en-US" dirty="0"/>
              <a:t>胭脂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en-US" altLang="zh-CN" dirty="0"/>
              <a:t>. T</a:t>
            </a:r>
            <a:r>
              <a:rPr lang="zh-CN" altLang="en-US" dirty="0" smtClean="0"/>
              <a:t>恤，蕾</a:t>
            </a:r>
            <a:r>
              <a:rPr lang="zh-CN" altLang="en-US" dirty="0"/>
              <a:t>丝衫</a:t>
            </a:r>
            <a:r>
              <a:rPr lang="en-US" altLang="zh-CN" dirty="0"/>
              <a:t>/</a:t>
            </a:r>
            <a:r>
              <a:rPr lang="zh-CN" altLang="en-US" dirty="0"/>
              <a:t>雪纺</a:t>
            </a:r>
            <a:r>
              <a:rPr lang="zh-CN" altLang="en-US" dirty="0" smtClean="0"/>
              <a:t>衫，短外套，衬衫</a:t>
            </a:r>
            <a:endParaRPr lang="en-US" altLang="zh-CN" dirty="0" smtClean="0"/>
          </a:p>
        </p:txBody>
      </p:sp>
      <p:sp>
        <p:nvSpPr>
          <p:cNvPr id="5" name="圆角矩形 4"/>
          <p:cNvSpPr/>
          <p:nvPr/>
        </p:nvSpPr>
        <p:spPr>
          <a:xfrm>
            <a:off x="1116267" y="1609859"/>
            <a:ext cx="4653468" cy="6053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116267" y="2382592"/>
            <a:ext cx="4653468" cy="5409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23621" y="1727846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初步的搜索关键词或店铺，互补叶子节点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23621" y="2290155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初步的搜索关键词，同类型不同特征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3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179723" y="210634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文献综述</a:t>
            </a:r>
            <a:endParaRPr lang="zh-CN" altLang="en-US" sz="32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065021" y="1250789"/>
            <a:ext cx="100752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Cheng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intent using activity logs: How goal specificity and temporal range affect user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behavior. WWW 2017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et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al. User Intent,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Behaviour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Perceived Satisfaction in Product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Search. WSDM 2018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Jiang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et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al. Life-stage Prediction for Product Recommendation in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E-commerce. SIGKDD 2015</a:t>
            </a:r>
          </a:p>
        </p:txBody>
      </p:sp>
    </p:spTree>
    <p:extLst>
      <p:ext uri="{BB962C8B-B14F-4D97-AF65-F5344CB8AC3E}">
        <p14:creationId xmlns:p14="http://schemas.microsoft.com/office/powerpoint/2010/main" val="96223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21886" y="516693"/>
            <a:ext cx="10075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 N et al. User Intent,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Behaviour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Perceived Satisfaction in Product Search. WSDM 2018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82" y="2087206"/>
            <a:ext cx="5667375" cy="22669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488" y="951382"/>
            <a:ext cx="595312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7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21886" y="426541"/>
            <a:ext cx="10075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Jiang P et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al. Life-stage Prediction for Product Recommendation in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E-commerce. SIGKDD 2015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21885" y="1261522"/>
            <a:ext cx="10075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 stage broadly and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assume life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stages are linked to certain tasks, which are the hidden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 behind various purchasing choices. In addition,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purchasing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 may emerge as a consumer transits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one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 stage to the next one.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90" y="2720467"/>
            <a:ext cx="6410325" cy="29051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218" y="2510916"/>
            <a:ext cx="577215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21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2559</TotalTime>
  <Words>436</Words>
  <Application>Microsoft Office PowerPoint</Application>
  <PresentationFormat>宽屏</PresentationFormat>
  <Paragraphs>53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霁景</dc:creator>
  <cp:lastModifiedBy>霁景</cp:lastModifiedBy>
  <cp:revision>137</cp:revision>
  <dcterms:created xsi:type="dcterms:W3CDTF">2018-07-02T12:45:49Z</dcterms:created>
  <dcterms:modified xsi:type="dcterms:W3CDTF">2018-07-11T06:06:40Z</dcterms:modified>
</cp:coreProperties>
</file>