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notesMasterIdLst>
    <p:notesMasterId r:id="rId15"/>
  </p:notesMasterIdLst>
  <p:sldIdLst>
    <p:sldId id="256" r:id="rId2"/>
    <p:sldId id="302" r:id="rId3"/>
    <p:sldId id="340" r:id="rId4"/>
    <p:sldId id="347" r:id="rId5"/>
    <p:sldId id="341" r:id="rId6"/>
    <p:sldId id="343" r:id="rId7"/>
    <p:sldId id="349" r:id="rId8"/>
    <p:sldId id="348" r:id="rId9"/>
    <p:sldId id="350" r:id="rId10"/>
    <p:sldId id="346" r:id="rId11"/>
    <p:sldId id="344" r:id="rId12"/>
    <p:sldId id="351" r:id="rId13"/>
    <p:sldId id="33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6099" autoAdjust="0"/>
  </p:normalViewPr>
  <p:slideViewPr>
    <p:cSldViewPr snapToGrid="0" snapToObjects="1">
      <p:cViewPr>
        <p:scale>
          <a:sx n="95" d="100"/>
          <a:sy n="95" d="100"/>
        </p:scale>
        <p:origin x="1760"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08E74-C73F-984A-A9AE-29AFEF840D2C}" type="datetimeFigureOut">
              <a:rPr kumimoji="1" lang="zh-CN" altLang="en-US" smtClean="0"/>
              <a:t>2018/6/26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01AFE-BDE1-CC49-8B36-9DD304D3A2CC}" type="slidenum">
              <a:rPr kumimoji="1" lang="zh-CN" altLang="en-US" smtClean="0"/>
              <a:t>‹#›</a:t>
            </a:fld>
            <a:endParaRPr kumimoji="1" lang="zh-CN" altLang="en-US"/>
          </a:p>
        </p:txBody>
      </p:sp>
    </p:spTree>
    <p:extLst>
      <p:ext uri="{BB962C8B-B14F-4D97-AF65-F5344CB8AC3E}">
        <p14:creationId xmlns:p14="http://schemas.microsoft.com/office/powerpoint/2010/main" val="1018870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工作要点：要和</a:t>
            </a:r>
            <a:r>
              <a:rPr lang="en-US" altLang="zh-CN" dirty="0" smtClean="0"/>
              <a:t>820</a:t>
            </a:r>
            <a:r>
              <a:rPr lang="zh-CN" altLang="en-US" dirty="0" smtClean="0"/>
              <a:t>进行结合</a:t>
            </a:r>
            <a:endParaRPr lang="en-US" altLang="zh-CN" dirty="0" smtClean="0"/>
          </a:p>
          <a:p>
            <a:r>
              <a:rPr lang="zh-CN" altLang="en-US" dirty="0" smtClean="0"/>
              <a:t>这里第一个是否需要放上去？</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2601AFE-BDE1-CC49-8B36-9DD304D3A2CC}" type="slidenum">
              <a:rPr kumimoji="1" lang="zh-CN" altLang="en-US" smtClean="0"/>
              <a:t>2</a:t>
            </a:fld>
            <a:endParaRPr kumimoji="1" lang="zh-CN" altLang="en-US"/>
          </a:p>
        </p:txBody>
      </p:sp>
    </p:spTree>
    <p:extLst>
      <p:ext uri="{BB962C8B-B14F-4D97-AF65-F5344CB8AC3E}">
        <p14:creationId xmlns:p14="http://schemas.microsoft.com/office/powerpoint/2010/main" val="918734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可解释性推荐。</a:t>
            </a:r>
            <a:endParaRPr lang="zh-CN" altLang="en-US" dirty="0"/>
          </a:p>
        </p:txBody>
      </p:sp>
      <p:sp>
        <p:nvSpPr>
          <p:cNvPr id="4" name="灯片编号占位符 3"/>
          <p:cNvSpPr>
            <a:spLocks noGrp="1"/>
          </p:cNvSpPr>
          <p:nvPr>
            <p:ph type="sldNum" sz="quarter" idx="10"/>
          </p:nvPr>
        </p:nvSpPr>
        <p:spPr/>
        <p:txBody>
          <a:bodyPr/>
          <a:lstStyle/>
          <a:p>
            <a:fld id="{32601AFE-BDE1-CC49-8B36-9DD304D3A2CC}" type="slidenum">
              <a:rPr kumimoji="1" lang="zh-CN" altLang="en-US" smtClean="0"/>
              <a:t>11</a:t>
            </a:fld>
            <a:endParaRPr kumimoji="1" lang="zh-CN" altLang="en-US"/>
          </a:p>
        </p:txBody>
      </p:sp>
    </p:spTree>
    <p:extLst>
      <p:ext uri="{BB962C8B-B14F-4D97-AF65-F5344CB8AC3E}">
        <p14:creationId xmlns:p14="http://schemas.microsoft.com/office/powerpoint/2010/main" val="4094787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问题定义，如何挖掘出虚拟类目。</a:t>
            </a:r>
            <a:endParaRPr lang="en-US" altLang="zh-CN" dirty="0" smtClean="0"/>
          </a:p>
          <a:p>
            <a:r>
              <a:rPr lang="zh-CN" altLang="en-US" dirty="0" smtClean="0"/>
              <a:t>这里的蛋疼点在于虚拟类目如何和场景词区别。</a:t>
            </a:r>
            <a:endParaRPr lang="en-US" altLang="zh-CN" dirty="0" smtClean="0"/>
          </a:p>
          <a:p>
            <a:r>
              <a:rPr lang="zh-CN" altLang="en-US" dirty="0" smtClean="0"/>
              <a:t>输入，输出</a:t>
            </a:r>
            <a:endParaRPr lang="en-US" altLang="zh-CN" dirty="0" smtClean="0"/>
          </a:p>
          <a:p>
            <a:r>
              <a:rPr lang="zh-CN" altLang="en-US" dirty="0" smtClean="0"/>
              <a:t>基本想法</a:t>
            </a:r>
            <a:r>
              <a:rPr lang="en-US" altLang="zh-CN" dirty="0" smtClean="0"/>
              <a:t>/solution</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2601AFE-BDE1-CC49-8B36-9DD304D3A2CC}" type="slidenum">
              <a:rPr kumimoji="1" lang="zh-CN" altLang="en-US" smtClean="0"/>
              <a:t>3</a:t>
            </a:fld>
            <a:endParaRPr kumimoji="1" lang="zh-CN" altLang="en-US"/>
          </a:p>
        </p:txBody>
      </p:sp>
    </p:spTree>
    <p:extLst>
      <p:ext uri="{BB962C8B-B14F-4D97-AF65-F5344CB8AC3E}">
        <p14:creationId xmlns:p14="http://schemas.microsoft.com/office/powerpoint/2010/main" val="2399497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问题定义，</a:t>
            </a:r>
            <a:endParaRPr lang="en-US" altLang="zh-CN" dirty="0" smtClean="0"/>
          </a:p>
          <a:p>
            <a:r>
              <a:rPr lang="zh-CN" altLang="en-US" dirty="0" smtClean="0"/>
              <a:t>输入，输出</a:t>
            </a:r>
            <a:endParaRPr lang="en-US" altLang="zh-CN" dirty="0" smtClean="0"/>
          </a:p>
          <a:p>
            <a:r>
              <a:rPr lang="zh-CN" altLang="en-US" dirty="0" smtClean="0"/>
              <a:t>这里的工作是找到有意思的类目。</a:t>
            </a:r>
            <a:endParaRPr lang="en-US" altLang="zh-CN" dirty="0" smtClean="0"/>
          </a:p>
          <a:p>
            <a:r>
              <a:rPr lang="zh-CN" altLang="en-US" dirty="0" smtClean="0"/>
              <a:t>基本想法</a:t>
            </a:r>
            <a:r>
              <a:rPr lang="en-US" altLang="zh-CN" dirty="0" smtClean="0"/>
              <a:t>/solution</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2601AFE-BDE1-CC49-8B36-9DD304D3A2CC}" type="slidenum">
              <a:rPr kumimoji="1" lang="zh-CN" altLang="en-US" smtClean="0"/>
              <a:t>4</a:t>
            </a:fld>
            <a:endParaRPr kumimoji="1" lang="zh-CN" altLang="en-US"/>
          </a:p>
        </p:txBody>
      </p:sp>
    </p:spTree>
    <p:extLst>
      <p:ext uri="{BB962C8B-B14F-4D97-AF65-F5344CB8AC3E}">
        <p14:creationId xmlns:p14="http://schemas.microsoft.com/office/powerpoint/2010/main" val="2871678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这里主要是挖掘上下位关系</a:t>
            </a:r>
            <a:endParaRPr lang="en-US" altLang="zh-CN" dirty="0" smtClean="0"/>
          </a:p>
          <a:p>
            <a:r>
              <a:rPr lang="zh-CN" altLang="en-US" dirty="0" smtClean="0"/>
              <a:t>输入是各种数据，输出是两个</a:t>
            </a:r>
            <a:r>
              <a:rPr lang="en-US" altLang="zh-CN" dirty="0" smtClean="0"/>
              <a:t>term</a:t>
            </a:r>
            <a:r>
              <a:rPr lang="zh-CN" altLang="en-US" dirty="0" smtClean="0"/>
              <a:t>是否是上下位的词。</a:t>
            </a:r>
            <a:endParaRPr lang="zh-CN" altLang="en-US" dirty="0"/>
          </a:p>
        </p:txBody>
      </p:sp>
      <p:sp>
        <p:nvSpPr>
          <p:cNvPr id="4" name="灯片编号占位符 3"/>
          <p:cNvSpPr>
            <a:spLocks noGrp="1"/>
          </p:cNvSpPr>
          <p:nvPr>
            <p:ph type="sldNum" sz="quarter" idx="10"/>
          </p:nvPr>
        </p:nvSpPr>
        <p:spPr/>
        <p:txBody>
          <a:bodyPr/>
          <a:lstStyle/>
          <a:p>
            <a:fld id="{32601AFE-BDE1-CC49-8B36-9DD304D3A2CC}" type="slidenum">
              <a:rPr kumimoji="1" lang="zh-CN" altLang="en-US" smtClean="0"/>
              <a:t>5</a:t>
            </a:fld>
            <a:endParaRPr kumimoji="1" lang="zh-CN" altLang="en-US"/>
          </a:p>
        </p:txBody>
      </p:sp>
    </p:spTree>
    <p:extLst>
      <p:ext uri="{BB962C8B-B14F-4D97-AF65-F5344CB8AC3E}">
        <p14:creationId xmlns:p14="http://schemas.microsoft.com/office/powerpoint/2010/main" val="44126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从购物篮中挖掘商品之间的关联规则。这里也是知识挖掘的部分。</a:t>
            </a:r>
            <a:endParaRPr lang="en-US" altLang="zh-CN" dirty="0" smtClean="0"/>
          </a:p>
          <a:p>
            <a:r>
              <a:rPr lang="zh-CN" altLang="en-US" smtClean="0"/>
              <a:t>存在疑问，</a:t>
            </a:r>
            <a:endParaRPr lang="zh-CN" altLang="en-US" dirty="0"/>
          </a:p>
        </p:txBody>
      </p:sp>
      <p:sp>
        <p:nvSpPr>
          <p:cNvPr id="4" name="灯片编号占位符 3"/>
          <p:cNvSpPr>
            <a:spLocks noGrp="1"/>
          </p:cNvSpPr>
          <p:nvPr>
            <p:ph type="sldNum" sz="quarter" idx="10"/>
          </p:nvPr>
        </p:nvSpPr>
        <p:spPr/>
        <p:txBody>
          <a:bodyPr/>
          <a:lstStyle/>
          <a:p>
            <a:fld id="{32601AFE-BDE1-CC49-8B36-9DD304D3A2CC}" type="slidenum">
              <a:rPr kumimoji="1" lang="zh-CN" altLang="en-US" smtClean="0"/>
              <a:t>6</a:t>
            </a:fld>
            <a:endParaRPr kumimoji="1" lang="zh-CN" altLang="en-US"/>
          </a:p>
        </p:txBody>
      </p:sp>
    </p:spTree>
    <p:extLst>
      <p:ext uri="{BB962C8B-B14F-4D97-AF65-F5344CB8AC3E}">
        <p14:creationId xmlns:p14="http://schemas.microsoft.com/office/powerpoint/2010/main" val="3323335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从购物篮中挖掘商品之间的关联规则。这里也是知识挖掘的部分。</a:t>
            </a:r>
            <a:endParaRPr lang="en-US" altLang="zh-CN" dirty="0" smtClean="0"/>
          </a:p>
          <a:p>
            <a:r>
              <a:rPr lang="zh-CN" altLang="en-US" smtClean="0"/>
              <a:t>存在疑问，</a:t>
            </a:r>
            <a:endParaRPr lang="zh-CN" altLang="en-US" dirty="0"/>
          </a:p>
        </p:txBody>
      </p:sp>
      <p:sp>
        <p:nvSpPr>
          <p:cNvPr id="4" name="灯片编号占位符 3"/>
          <p:cNvSpPr>
            <a:spLocks noGrp="1"/>
          </p:cNvSpPr>
          <p:nvPr>
            <p:ph type="sldNum" sz="quarter" idx="10"/>
          </p:nvPr>
        </p:nvSpPr>
        <p:spPr/>
        <p:txBody>
          <a:bodyPr/>
          <a:lstStyle/>
          <a:p>
            <a:fld id="{32601AFE-BDE1-CC49-8B36-9DD304D3A2CC}" type="slidenum">
              <a:rPr kumimoji="1" lang="zh-CN" altLang="en-US" smtClean="0"/>
              <a:t>7</a:t>
            </a:fld>
            <a:endParaRPr kumimoji="1" lang="zh-CN" altLang="en-US"/>
          </a:p>
        </p:txBody>
      </p:sp>
    </p:spTree>
    <p:extLst>
      <p:ext uri="{BB962C8B-B14F-4D97-AF65-F5344CB8AC3E}">
        <p14:creationId xmlns:p14="http://schemas.microsoft.com/office/powerpoint/2010/main" val="307610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601AFE-BDE1-CC49-8B36-9DD304D3A2CC}" type="slidenum">
              <a:rPr kumimoji="1" lang="zh-CN" altLang="en-US" smtClean="0"/>
              <a:t>8</a:t>
            </a:fld>
            <a:endParaRPr kumimoji="1" lang="zh-CN" altLang="en-US"/>
          </a:p>
        </p:txBody>
      </p:sp>
    </p:spTree>
    <p:extLst>
      <p:ext uri="{BB962C8B-B14F-4D97-AF65-F5344CB8AC3E}">
        <p14:creationId xmlns:p14="http://schemas.microsoft.com/office/powerpoint/2010/main" val="1030017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用户的</a:t>
            </a:r>
            <a:r>
              <a:rPr lang="en-US" altLang="zh-CN" dirty="0" smtClean="0"/>
              <a:t>enrich</a:t>
            </a:r>
            <a:r>
              <a:rPr lang="zh-CN" altLang="en-US" dirty="0" smtClean="0"/>
              <a:t>和场景的</a:t>
            </a:r>
            <a:r>
              <a:rPr lang="en-US" altLang="zh-CN" dirty="0" smtClean="0"/>
              <a:t>enrich</a:t>
            </a:r>
            <a:r>
              <a:rPr lang="zh-CN" altLang="en-US" dirty="0" smtClean="0"/>
              <a:t>应该是从不同的思路来做。</a:t>
            </a:r>
            <a:endParaRPr lang="zh-CN" altLang="en-US" dirty="0"/>
          </a:p>
        </p:txBody>
      </p:sp>
      <p:sp>
        <p:nvSpPr>
          <p:cNvPr id="4" name="灯片编号占位符 3"/>
          <p:cNvSpPr>
            <a:spLocks noGrp="1"/>
          </p:cNvSpPr>
          <p:nvPr>
            <p:ph type="sldNum" sz="quarter" idx="10"/>
          </p:nvPr>
        </p:nvSpPr>
        <p:spPr/>
        <p:txBody>
          <a:bodyPr/>
          <a:lstStyle/>
          <a:p>
            <a:fld id="{32601AFE-BDE1-CC49-8B36-9DD304D3A2CC}" type="slidenum">
              <a:rPr kumimoji="1" lang="zh-CN" altLang="en-US" smtClean="0"/>
              <a:t>9</a:t>
            </a:fld>
            <a:endParaRPr kumimoji="1" lang="zh-CN" altLang="en-US"/>
          </a:p>
        </p:txBody>
      </p:sp>
    </p:spTree>
    <p:extLst>
      <p:ext uri="{BB962C8B-B14F-4D97-AF65-F5344CB8AC3E}">
        <p14:creationId xmlns:p14="http://schemas.microsoft.com/office/powerpoint/2010/main" val="1192930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这里主要工作是为用户做场景打标。</a:t>
            </a:r>
            <a:endParaRPr lang="zh-CN" altLang="en-US" dirty="0"/>
          </a:p>
        </p:txBody>
      </p:sp>
      <p:sp>
        <p:nvSpPr>
          <p:cNvPr id="4" name="灯片编号占位符 3"/>
          <p:cNvSpPr>
            <a:spLocks noGrp="1"/>
          </p:cNvSpPr>
          <p:nvPr>
            <p:ph type="sldNum" sz="quarter" idx="10"/>
          </p:nvPr>
        </p:nvSpPr>
        <p:spPr/>
        <p:txBody>
          <a:bodyPr/>
          <a:lstStyle/>
          <a:p>
            <a:fld id="{32601AFE-BDE1-CC49-8B36-9DD304D3A2CC}" type="slidenum">
              <a:rPr kumimoji="1" lang="zh-CN" altLang="en-US" smtClean="0"/>
              <a:t>10</a:t>
            </a:fld>
            <a:endParaRPr kumimoji="1" lang="zh-CN" altLang="en-US"/>
          </a:p>
        </p:txBody>
      </p:sp>
    </p:spTree>
    <p:extLst>
      <p:ext uri="{BB962C8B-B14F-4D97-AF65-F5344CB8AC3E}">
        <p14:creationId xmlns:p14="http://schemas.microsoft.com/office/powerpoint/2010/main" val="685882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5C0EA74C-4A4E-6942-9A61-F44915246086}" type="datetimeFigureOut">
              <a:rPr kumimoji="1" lang="zh-CN" altLang="en-US" smtClean="0"/>
              <a:t>2018/6/26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735F7E2-8789-CC4F-A21B-F29EE7575ED9}" type="slidenum">
              <a:rPr kumimoji="1" lang="zh-CN" altLang="en-US" smtClean="0"/>
              <a:t>‹#›</a:t>
            </a:fld>
            <a:endParaRPr kumimoji="1" lang="zh-CN" altLang="en-US"/>
          </a:p>
        </p:txBody>
      </p:sp>
    </p:spTree>
    <p:extLst>
      <p:ext uri="{BB962C8B-B14F-4D97-AF65-F5344CB8AC3E}">
        <p14:creationId xmlns:p14="http://schemas.microsoft.com/office/powerpoint/2010/main" val="1272143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C0EA74C-4A4E-6942-9A61-F44915246086}" type="datetimeFigureOut">
              <a:rPr kumimoji="1" lang="zh-CN" altLang="en-US" smtClean="0"/>
              <a:t>2018/6/26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735F7E2-8789-CC4F-A21B-F29EE7575ED9}" type="slidenum">
              <a:rPr kumimoji="1" lang="zh-CN" altLang="en-US" smtClean="0"/>
              <a:t>‹#›</a:t>
            </a:fld>
            <a:endParaRPr kumimoji="1" lang="zh-CN" altLang="en-US"/>
          </a:p>
        </p:txBody>
      </p:sp>
    </p:spTree>
    <p:extLst>
      <p:ext uri="{BB962C8B-B14F-4D97-AF65-F5344CB8AC3E}">
        <p14:creationId xmlns:p14="http://schemas.microsoft.com/office/powerpoint/2010/main" val="549108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C0EA74C-4A4E-6942-9A61-F44915246086}" type="datetimeFigureOut">
              <a:rPr kumimoji="1" lang="zh-CN" altLang="en-US" smtClean="0"/>
              <a:t>2018/6/26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735F7E2-8789-CC4F-A21B-F29EE7575ED9}" type="slidenum">
              <a:rPr kumimoji="1" lang="zh-CN" altLang="en-US" smtClean="0"/>
              <a:t>‹#›</a:t>
            </a:fld>
            <a:endParaRPr kumimoji="1" lang="zh-CN" altLang="en-US"/>
          </a:p>
        </p:txBody>
      </p:sp>
    </p:spTree>
    <p:extLst>
      <p:ext uri="{BB962C8B-B14F-4D97-AF65-F5344CB8AC3E}">
        <p14:creationId xmlns:p14="http://schemas.microsoft.com/office/powerpoint/2010/main" val="11351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C0EA74C-4A4E-6942-9A61-F44915246086}" type="datetimeFigureOut">
              <a:rPr kumimoji="1" lang="zh-CN" altLang="en-US" smtClean="0"/>
              <a:t>2018/6/26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735F7E2-8789-CC4F-A21B-F29EE7575ED9}" type="slidenum">
              <a:rPr kumimoji="1" lang="zh-CN" altLang="en-US" smtClean="0"/>
              <a:t>‹#›</a:t>
            </a:fld>
            <a:endParaRPr kumimoji="1" lang="zh-CN" altLang="en-US"/>
          </a:p>
        </p:txBody>
      </p:sp>
    </p:spTree>
    <p:extLst>
      <p:ext uri="{BB962C8B-B14F-4D97-AF65-F5344CB8AC3E}">
        <p14:creationId xmlns:p14="http://schemas.microsoft.com/office/powerpoint/2010/main" val="56772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5C0EA74C-4A4E-6942-9A61-F44915246086}" type="datetimeFigureOut">
              <a:rPr kumimoji="1" lang="zh-CN" altLang="en-US" smtClean="0"/>
              <a:t>2018/6/26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735F7E2-8789-CC4F-A21B-F29EE7575ED9}" type="slidenum">
              <a:rPr kumimoji="1" lang="zh-CN" altLang="en-US" smtClean="0"/>
              <a:t>‹#›</a:t>
            </a:fld>
            <a:endParaRPr kumimoji="1" lang="zh-CN" altLang="en-US"/>
          </a:p>
        </p:txBody>
      </p:sp>
    </p:spTree>
    <p:extLst>
      <p:ext uri="{BB962C8B-B14F-4D97-AF65-F5344CB8AC3E}">
        <p14:creationId xmlns:p14="http://schemas.microsoft.com/office/powerpoint/2010/main" val="47073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5C0EA74C-4A4E-6942-9A61-F44915246086}" type="datetimeFigureOut">
              <a:rPr kumimoji="1" lang="zh-CN" altLang="en-US" smtClean="0"/>
              <a:t>2018/6/26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735F7E2-8789-CC4F-A21B-F29EE7575ED9}" type="slidenum">
              <a:rPr kumimoji="1" lang="zh-CN" altLang="en-US" smtClean="0"/>
              <a:t>‹#›</a:t>
            </a:fld>
            <a:endParaRPr kumimoji="1" lang="zh-CN" altLang="en-US"/>
          </a:p>
        </p:txBody>
      </p:sp>
    </p:spTree>
    <p:extLst>
      <p:ext uri="{BB962C8B-B14F-4D97-AF65-F5344CB8AC3E}">
        <p14:creationId xmlns:p14="http://schemas.microsoft.com/office/powerpoint/2010/main" val="31940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5C0EA74C-4A4E-6942-9A61-F44915246086}" type="datetimeFigureOut">
              <a:rPr kumimoji="1" lang="zh-CN" altLang="en-US" smtClean="0"/>
              <a:t>2018/6/26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735F7E2-8789-CC4F-A21B-F29EE7575ED9}" type="slidenum">
              <a:rPr kumimoji="1" lang="zh-CN" altLang="en-US" smtClean="0"/>
              <a:t>‹#›</a:t>
            </a:fld>
            <a:endParaRPr kumimoji="1" lang="zh-CN" altLang="en-US"/>
          </a:p>
        </p:txBody>
      </p:sp>
    </p:spTree>
    <p:extLst>
      <p:ext uri="{BB962C8B-B14F-4D97-AF65-F5344CB8AC3E}">
        <p14:creationId xmlns:p14="http://schemas.microsoft.com/office/powerpoint/2010/main" val="1701025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5C0EA74C-4A4E-6942-9A61-F44915246086}" type="datetimeFigureOut">
              <a:rPr kumimoji="1" lang="zh-CN" altLang="en-US" smtClean="0"/>
              <a:t>2018/6/26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735F7E2-8789-CC4F-A21B-F29EE7575ED9}" type="slidenum">
              <a:rPr kumimoji="1" lang="zh-CN" altLang="en-US" smtClean="0"/>
              <a:t>‹#›</a:t>
            </a:fld>
            <a:endParaRPr kumimoji="1" lang="zh-CN" altLang="en-US"/>
          </a:p>
        </p:txBody>
      </p:sp>
    </p:spTree>
    <p:extLst>
      <p:ext uri="{BB962C8B-B14F-4D97-AF65-F5344CB8AC3E}">
        <p14:creationId xmlns:p14="http://schemas.microsoft.com/office/powerpoint/2010/main" val="1825756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0EA74C-4A4E-6942-9A61-F44915246086}" type="datetimeFigureOut">
              <a:rPr kumimoji="1" lang="zh-CN" altLang="en-US" smtClean="0"/>
              <a:t>2018/6/26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735F7E2-8789-CC4F-A21B-F29EE7575ED9}" type="slidenum">
              <a:rPr kumimoji="1" lang="zh-CN" altLang="en-US" smtClean="0"/>
              <a:t>‹#›</a:t>
            </a:fld>
            <a:endParaRPr kumimoji="1" lang="zh-CN" altLang="en-US"/>
          </a:p>
        </p:txBody>
      </p:sp>
    </p:spTree>
    <p:extLst>
      <p:ext uri="{BB962C8B-B14F-4D97-AF65-F5344CB8AC3E}">
        <p14:creationId xmlns:p14="http://schemas.microsoft.com/office/powerpoint/2010/main" val="102503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5C0EA74C-4A4E-6942-9A61-F44915246086}" type="datetimeFigureOut">
              <a:rPr kumimoji="1" lang="zh-CN" altLang="en-US" smtClean="0"/>
              <a:t>2018/6/26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735F7E2-8789-CC4F-A21B-F29EE7575ED9}" type="slidenum">
              <a:rPr kumimoji="1" lang="zh-CN" altLang="en-US" smtClean="0"/>
              <a:t>‹#›</a:t>
            </a:fld>
            <a:endParaRPr kumimoji="1" lang="zh-CN" altLang="en-US"/>
          </a:p>
        </p:txBody>
      </p:sp>
    </p:spTree>
    <p:extLst>
      <p:ext uri="{BB962C8B-B14F-4D97-AF65-F5344CB8AC3E}">
        <p14:creationId xmlns:p14="http://schemas.microsoft.com/office/powerpoint/2010/main" val="50227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5C0EA74C-4A4E-6942-9A61-F44915246086}" type="datetimeFigureOut">
              <a:rPr kumimoji="1" lang="zh-CN" altLang="en-US" smtClean="0"/>
              <a:t>2018/6/26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735F7E2-8789-CC4F-A21B-F29EE7575ED9}" type="slidenum">
              <a:rPr kumimoji="1" lang="zh-CN" altLang="en-US" smtClean="0"/>
              <a:t>‹#›</a:t>
            </a:fld>
            <a:endParaRPr kumimoji="1" lang="zh-CN" altLang="en-US"/>
          </a:p>
        </p:txBody>
      </p:sp>
    </p:spTree>
    <p:extLst>
      <p:ext uri="{BB962C8B-B14F-4D97-AF65-F5344CB8AC3E}">
        <p14:creationId xmlns:p14="http://schemas.microsoft.com/office/powerpoint/2010/main" val="20691913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EA74C-4A4E-6942-9A61-F44915246086}" type="datetimeFigureOut">
              <a:rPr kumimoji="1" lang="zh-CN" altLang="en-US" smtClean="0"/>
              <a:t>2018/6/26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5F7E2-8789-CC4F-A21B-F29EE7575ED9}" type="slidenum">
              <a:rPr kumimoji="1" lang="zh-CN" altLang="en-US" smtClean="0"/>
              <a:t>‹#›</a:t>
            </a:fld>
            <a:endParaRPr kumimoji="1" lang="zh-CN" altLang="en-US"/>
          </a:p>
        </p:txBody>
      </p:sp>
    </p:spTree>
    <p:extLst>
      <p:ext uri="{BB962C8B-B14F-4D97-AF65-F5344CB8AC3E}">
        <p14:creationId xmlns:p14="http://schemas.microsoft.com/office/powerpoint/2010/main" val="205799034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阿里电商知识图谱研究细化</a:t>
            </a:r>
            <a:endParaRPr kumimoji="1" lang="zh-CN" altLang="en-US" dirty="0"/>
          </a:p>
        </p:txBody>
      </p:sp>
      <p:sp>
        <p:nvSpPr>
          <p:cNvPr id="3" name="副标题 2"/>
          <p:cNvSpPr>
            <a:spLocks noGrp="1"/>
          </p:cNvSpPr>
          <p:nvPr>
            <p:ph type="subTitle" idx="1"/>
          </p:nvPr>
        </p:nvSpPr>
        <p:spPr/>
        <p:txBody>
          <a:bodyPr>
            <a:normAutofit/>
          </a:bodyPr>
          <a:lstStyle/>
          <a:p>
            <a:endParaRPr kumimoji="1" lang="zh-CN" altLang="en-US" dirty="0" smtClean="0"/>
          </a:p>
          <a:p>
            <a:r>
              <a:rPr kumimoji="1" lang="zh-CN" altLang="en-US" dirty="0" smtClean="0"/>
              <a:t>肖仰华</a:t>
            </a:r>
          </a:p>
          <a:p>
            <a:r>
              <a:rPr kumimoji="1" lang="en-US" altLang="zh-CN" dirty="0" smtClean="0"/>
              <a:t>2018-6-21</a:t>
            </a:r>
            <a:endParaRPr kumimoji="1" lang="zh-CN" altLang="en-US" dirty="0" smtClean="0"/>
          </a:p>
        </p:txBody>
      </p:sp>
    </p:spTree>
    <p:extLst>
      <p:ext uri="{BB962C8B-B14F-4D97-AF65-F5344CB8AC3E}">
        <p14:creationId xmlns:p14="http://schemas.microsoft.com/office/powerpoint/2010/main" val="2023494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Deep recommendation</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Problem: given users and scenarios with background knowledge being enriched, how to use recommend users with appropriate scenarios?</a:t>
            </a:r>
          </a:p>
          <a:p>
            <a:r>
              <a:rPr kumimoji="1" lang="en-US" altLang="zh-CN" dirty="0" smtClean="0"/>
              <a:t>Input: U, {S}</a:t>
            </a:r>
            <a:endParaRPr kumimoji="1" lang="en-US" altLang="zh-CN" dirty="0"/>
          </a:p>
          <a:p>
            <a:r>
              <a:rPr kumimoji="1" lang="en-US" altLang="zh-CN" dirty="0" smtClean="0"/>
              <a:t>Output: the distribution of candidate scenarios</a:t>
            </a:r>
          </a:p>
          <a:p>
            <a:r>
              <a:rPr kumimoji="1" lang="en-US" altLang="zh-CN" dirty="0" smtClean="0"/>
              <a:t>Solution</a:t>
            </a:r>
          </a:p>
          <a:p>
            <a:pPr lvl="1"/>
            <a:r>
              <a:rPr kumimoji="1" lang="en-US" altLang="zh-CN" dirty="0" smtClean="0"/>
              <a:t>Build embedding vector for users and scenarios</a:t>
            </a:r>
          </a:p>
          <a:p>
            <a:pPr lvl="1"/>
            <a:r>
              <a:rPr kumimoji="1" lang="en-US" altLang="zh-CN" dirty="0" smtClean="0"/>
              <a:t>Get the similarity of users and scenarios</a:t>
            </a:r>
          </a:p>
          <a:p>
            <a:endParaRPr kumimoji="1" lang="zh-CN" altLang="en-US" u="sng" dirty="0" smtClean="0"/>
          </a:p>
          <a:p>
            <a:endParaRPr kumimoji="1" lang="zh-CN" altLang="en-US" dirty="0"/>
          </a:p>
        </p:txBody>
      </p:sp>
    </p:spTree>
    <p:extLst>
      <p:ext uri="{BB962C8B-B14F-4D97-AF65-F5344CB8AC3E}">
        <p14:creationId xmlns:p14="http://schemas.microsoft.com/office/powerpoint/2010/main" val="1872314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Explainable</a:t>
            </a:r>
            <a:r>
              <a:rPr kumimoji="1" lang="zh-CN" altLang="en-US" dirty="0" smtClean="0"/>
              <a:t> </a:t>
            </a:r>
            <a:r>
              <a:rPr kumimoji="1" lang="en-US" altLang="zh-CN" dirty="0" smtClean="0"/>
              <a:t>recommendation </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Problem1: Given a specific user-item recommendation, which path in KG explain the recommendation?</a:t>
            </a:r>
          </a:p>
          <a:p>
            <a:pPr lvl="1"/>
            <a:r>
              <a:rPr kumimoji="1" lang="en-US" altLang="zh-CN" dirty="0" smtClean="0"/>
              <a:t>Input: user-item pair&lt;</a:t>
            </a:r>
            <a:r>
              <a:rPr kumimoji="1" lang="en-US" altLang="zh-CN" dirty="0" err="1" smtClean="0"/>
              <a:t>u,i</a:t>
            </a:r>
            <a:r>
              <a:rPr kumimoji="1" lang="en-US" altLang="zh-CN" dirty="0" smtClean="0"/>
              <a:t>&gt;, a knowledge base</a:t>
            </a:r>
          </a:p>
          <a:p>
            <a:pPr lvl="1"/>
            <a:r>
              <a:rPr kumimoji="1" lang="en-US" altLang="zh-CN" dirty="0" smtClean="0"/>
              <a:t>Output: a path in KG.</a:t>
            </a:r>
          </a:p>
          <a:p>
            <a:pPr lvl="1"/>
            <a:r>
              <a:rPr kumimoji="1" lang="en-US" altLang="zh-CN" dirty="0" smtClean="0"/>
              <a:t>Idea: deep match, attention on path to select the best path</a:t>
            </a:r>
          </a:p>
          <a:p>
            <a:r>
              <a:rPr kumimoji="1" lang="en-US" altLang="zh-CN" dirty="0" smtClean="0"/>
              <a:t>Problem2:</a:t>
            </a:r>
            <a:r>
              <a:rPr kumimoji="1" lang="en-US" altLang="zh-CN" dirty="0"/>
              <a:t> </a:t>
            </a:r>
            <a:r>
              <a:rPr kumimoji="1" lang="en-US" altLang="zh-CN" dirty="0" smtClean="0"/>
              <a:t>Given the path that best explain the recommendation, how to generation a natural sentence for the recommendation.</a:t>
            </a:r>
          </a:p>
          <a:p>
            <a:pPr lvl="1"/>
            <a:r>
              <a:rPr kumimoji="1" lang="en-US" altLang="zh-CN" dirty="0" smtClean="0"/>
              <a:t>Input: a path in KG</a:t>
            </a:r>
          </a:p>
          <a:p>
            <a:pPr lvl="1"/>
            <a:r>
              <a:rPr kumimoji="1" lang="en-US" altLang="zh-CN" dirty="0" smtClean="0"/>
              <a:t>Output: a sentence that best describes the path.</a:t>
            </a:r>
          </a:p>
          <a:p>
            <a:pPr lvl="1"/>
            <a:r>
              <a:rPr kumimoji="1" lang="en-US" altLang="zh-CN" dirty="0" smtClean="0"/>
              <a:t>Idea: text generation model</a:t>
            </a:r>
          </a:p>
        </p:txBody>
      </p:sp>
    </p:spTree>
    <p:extLst>
      <p:ext uri="{BB962C8B-B14F-4D97-AF65-F5344CB8AC3E}">
        <p14:creationId xmlns:p14="http://schemas.microsoft.com/office/powerpoint/2010/main" val="243275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Other research</a:t>
            </a:r>
            <a:endParaRPr kumimoji="1" lang="zh-CN" altLang="en-US" dirty="0"/>
          </a:p>
        </p:txBody>
      </p:sp>
      <p:sp>
        <p:nvSpPr>
          <p:cNvPr id="3" name="内容占位符 2"/>
          <p:cNvSpPr>
            <a:spLocks noGrp="1"/>
          </p:cNvSpPr>
          <p:nvPr>
            <p:ph idx="1"/>
          </p:nvPr>
        </p:nvSpPr>
        <p:spPr/>
        <p:txBody>
          <a:bodyPr/>
          <a:lstStyle/>
          <a:p>
            <a:r>
              <a:rPr kumimoji="1" lang="en-US" altLang="zh-CN" dirty="0" smtClean="0"/>
              <a:t>How to measure the result of the knowledge based recommendation?</a:t>
            </a:r>
          </a:p>
          <a:p>
            <a:r>
              <a:rPr kumimoji="1" lang="en-US" altLang="zh-CN" dirty="0" smtClean="0"/>
              <a:t>How to construct a good benchmark </a:t>
            </a:r>
            <a:r>
              <a:rPr kumimoji="1" lang="en-US" altLang="zh-CN" dirty="0" smtClean="0"/>
              <a:t>data</a:t>
            </a:r>
            <a:r>
              <a:rPr kumimoji="1" lang="zh-CN" altLang="en-US" dirty="0" smtClean="0"/>
              <a:t> </a:t>
            </a:r>
            <a:r>
              <a:rPr kumimoji="1" lang="en-US" altLang="zh-CN" dirty="0" smtClean="0"/>
              <a:t>to evaluate recommendation task in e-commerce?</a:t>
            </a:r>
          </a:p>
          <a:p>
            <a:endParaRPr kumimoji="1" lang="en-US" altLang="zh-CN" dirty="0"/>
          </a:p>
          <a:p>
            <a:r>
              <a:rPr kumimoji="1" lang="en-US" altLang="zh-CN" dirty="0" smtClean="0"/>
              <a:t>What is a good recommendation?</a:t>
            </a:r>
          </a:p>
          <a:p>
            <a:pPr lvl="1"/>
            <a:r>
              <a:rPr kumimoji="1" lang="en-US" altLang="zh-CN" dirty="0" smtClean="0"/>
              <a:t>UV? PV? </a:t>
            </a:r>
          </a:p>
          <a:p>
            <a:pPr lvl="1"/>
            <a:r>
              <a:rPr kumimoji="1" lang="en-US" altLang="zh-CN" dirty="0" smtClean="0"/>
              <a:t>Diversity? </a:t>
            </a:r>
          </a:p>
          <a:p>
            <a:pPr lvl="1"/>
            <a:r>
              <a:rPr kumimoji="1" lang="en-US" altLang="zh-CN" dirty="0" err="1" smtClean="0"/>
              <a:t>Interestness</a:t>
            </a:r>
            <a:r>
              <a:rPr kumimoji="1" lang="en-US" altLang="zh-CN" dirty="0" smtClean="0"/>
              <a:t> on the platform?</a:t>
            </a:r>
            <a:endParaRPr kumimoji="1" lang="zh-CN" altLang="en-US" dirty="0"/>
          </a:p>
        </p:txBody>
      </p:sp>
    </p:spTree>
    <p:extLst>
      <p:ext uri="{BB962C8B-B14F-4D97-AF65-F5344CB8AC3E}">
        <p14:creationId xmlns:p14="http://schemas.microsoft.com/office/powerpoint/2010/main" val="703994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a:xfrm>
            <a:off x="5375910" y="3220085"/>
            <a:ext cx="4065270" cy="1877695"/>
          </a:xfrm>
        </p:spPr>
        <p:txBody>
          <a:bodyPr>
            <a:normAutofit/>
          </a:bodyPr>
          <a:lstStyle/>
          <a:p>
            <a:pPr marL="0" indent="0">
              <a:buNone/>
            </a:pPr>
            <a:r>
              <a:rPr kumimoji="1" lang="zh-CN" altLang="en-US" sz="6000" dirty="0" smtClean="0"/>
              <a:t>谢谢</a:t>
            </a:r>
            <a:endParaRPr kumimoji="1" lang="zh-CN" altLang="en-US" sz="6000" dirty="0"/>
          </a:p>
        </p:txBody>
      </p:sp>
    </p:spTree>
    <p:extLst>
      <p:ext uri="{BB962C8B-B14F-4D97-AF65-F5344CB8AC3E}">
        <p14:creationId xmlns:p14="http://schemas.microsoft.com/office/powerpoint/2010/main" val="39139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场景图谱构建及在推荐中的应用</a:t>
            </a:r>
            <a:endParaRPr kumimoji="1" lang="zh-CN" altLang="en-US" dirty="0"/>
          </a:p>
        </p:txBody>
      </p:sp>
      <p:sp>
        <p:nvSpPr>
          <p:cNvPr id="3" name="内容占位符 2"/>
          <p:cNvSpPr>
            <a:spLocks noGrp="1"/>
          </p:cNvSpPr>
          <p:nvPr>
            <p:ph idx="1"/>
          </p:nvPr>
        </p:nvSpPr>
        <p:spPr/>
        <p:txBody>
          <a:bodyPr/>
          <a:lstStyle/>
          <a:p>
            <a:r>
              <a:rPr kumimoji="1" lang="zh-CN" altLang="en-US" u="sng" dirty="0" smtClean="0">
                <a:solidFill>
                  <a:srgbClr val="FF0000"/>
                </a:solidFill>
              </a:rPr>
              <a:t>图谱构建</a:t>
            </a:r>
            <a:endParaRPr kumimoji="1" lang="en-US" altLang="zh-CN" u="sng" dirty="0" smtClean="0">
              <a:solidFill>
                <a:srgbClr val="FF0000"/>
              </a:solidFill>
            </a:endParaRPr>
          </a:p>
          <a:p>
            <a:pPr lvl="1"/>
            <a:r>
              <a:rPr kumimoji="1" lang="en-US" altLang="zh-CN" dirty="0" smtClean="0"/>
              <a:t>Emerging </a:t>
            </a:r>
            <a:r>
              <a:rPr kumimoji="1" lang="en-US" altLang="zh-CN" dirty="0"/>
              <a:t>category mining  (</a:t>
            </a:r>
            <a:r>
              <a:rPr kumimoji="1" lang="zh-CN" altLang="en-US" dirty="0"/>
              <a:t>虚拟类目挖掘</a:t>
            </a:r>
            <a:r>
              <a:rPr kumimoji="1" lang="en-US" altLang="zh-CN" dirty="0" smtClean="0"/>
              <a:t>)</a:t>
            </a:r>
          </a:p>
          <a:p>
            <a:pPr lvl="1"/>
            <a:r>
              <a:rPr kumimoji="1" lang="en-US" altLang="zh-CN" dirty="0" err="1" smtClean="0"/>
              <a:t>isA</a:t>
            </a:r>
            <a:r>
              <a:rPr kumimoji="1" lang="en-US" altLang="zh-CN" dirty="0" smtClean="0"/>
              <a:t> relation mining(</a:t>
            </a:r>
            <a:r>
              <a:rPr kumimoji="1" lang="zh-CN" altLang="en-US" dirty="0" smtClean="0"/>
              <a:t>上下位关系挖掘</a:t>
            </a:r>
            <a:r>
              <a:rPr kumimoji="1" lang="en-US" altLang="zh-CN" dirty="0" smtClean="0"/>
              <a:t>)</a:t>
            </a:r>
          </a:p>
          <a:p>
            <a:pPr lvl="1"/>
            <a:r>
              <a:rPr kumimoji="1" lang="en-US" altLang="zh-CN" dirty="0" smtClean="0"/>
              <a:t>Enrich domain information for scenario (</a:t>
            </a:r>
            <a:r>
              <a:rPr kumimoji="1" lang="zh-CN" altLang="en-US" dirty="0" smtClean="0"/>
              <a:t>场景词增强</a:t>
            </a:r>
            <a:r>
              <a:rPr kumimoji="1" lang="en-US" altLang="zh-CN" dirty="0" smtClean="0"/>
              <a:t>)</a:t>
            </a:r>
          </a:p>
          <a:p>
            <a:pPr lvl="1"/>
            <a:r>
              <a:rPr kumimoji="1" lang="en-US" altLang="zh-CN" dirty="0"/>
              <a:t>Mining symbolic knowledge from shopping </a:t>
            </a:r>
            <a:r>
              <a:rPr kumimoji="1" lang="en-US" altLang="zh-CN" dirty="0" smtClean="0"/>
              <a:t>chart(</a:t>
            </a:r>
            <a:r>
              <a:rPr kumimoji="1" lang="zh-CN" altLang="en-US" dirty="0" smtClean="0"/>
              <a:t>购物篮关联关系挖掘</a:t>
            </a:r>
            <a:r>
              <a:rPr kumimoji="1" lang="en-US" altLang="zh-CN" dirty="0" smtClean="0"/>
              <a:t>)</a:t>
            </a:r>
            <a:endParaRPr kumimoji="1" lang="zh-CN" altLang="en-US" dirty="0" smtClean="0"/>
          </a:p>
          <a:p>
            <a:r>
              <a:rPr kumimoji="1" lang="zh-CN" altLang="en-US" dirty="0" smtClean="0"/>
              <a:t>图谱应用</a:t>
            </a:r>
            <a:endParaRPr kumimoji="1" lang="en-US" altLang="zh-CN" dirty="0" smtClean="0"/>
          </a:p>
          <a:p>
            <a:pPr lvl="1"/>
            <a:r>
              <a:rPr kumimoji="1" lang="en-US" altLang="zh-CN" dirty="0" smtClean="0"/>
              <a:t>Deep Recommendation(</a:t>
            </a:r>
            <a:r>
              <a:rPr kumimoji="1" lang="zh-CN" altLang="en-US" dirty="0" smtClean="0"/>
              <a:t>深度推荐</a:t>
            </a:r>
            <a:r>
              <a:rPr kumimoji="1" lang="en-US" altLang="zh-CN" dirty="0" smtClean="0"/>
              <a:t>)</a:t>
            </a:r>
          </a:p>
          <a:p>
            <a:pPr lvl="1"/>
            <a:r>
              <a:rPr kumimoji="1" lang="en-US" altLang="zh-CN" dirty="0"/>
              <a:t>Explainable recommendation </a:t>
            </a:r>
            <a:r>
              <a:rPr kumimoji="1" lang="en-US" altLang="zh-CN" dirty="0" smtClean="0"/>
              <a:t>(</a:t>
            </a:r>
            <a:r>
              <a:rPr kumimoji="1" lang="zh-CN" altLang="en-US" dirty="0" smtClean="0"/>
              <a:t>可解释推荐</a:t>
            </a:r>
            <a:r>
              <a:rPr kumimoji="1" lang="en-US" altLang="zh-CN" dirty="0" smtClean="0"/>
              <a:t>)</a:t>
            </a:r>
            <a:endParaRPr kumimoji="1" lang="zh-CN" altLang="en-US" dirty="0"/>
          </a:p>
          <a:p>
            <a:endParaRPr kumimoji="1" lang="zh-CN" altLang="en-US" dirty="0"/>
          </a:p>
        </p:txBody>
      </p:sp>
    </p:spTree>
    <p:extLst>
      <p:ext uri="{BB962C8B-B14F-4D97-AF65-F5344CB8AC3E}">
        <p14:creationId xmlns:p14="http://schemas.microsoft.com/office/powerpoint/2010/main" val="1638954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Emerging category mining  (</a:t>
            </a:r>
            <a:r>
              <a:rPr kumimoji="1" lang="zh-CN" altLang="en-US" dirty="0"/>
              <a:t>虚拟类目挖掘</a:t>
            </a:r>
            <a:r>
              <a:rPr kumimoji="1" lang="en-US" altLang="zh-CN" dirty="0"/>
              <a:t>)</a:t>
            </a:r>
          </a:p>
        </p:txBody>
      </p:sp>
      <p:sp>
        <p:nvSpPr>
          <p:cNvPr id="3" name="内容占位符 2"/>
          <p:cNvSpPr>
            <a:spLocks noGrp="1"/>
          </p:cNvSpPr>
          <p:nvPr>
            <p:ph sz="half" idx="1"/>
          </p:nvPr>
        </p:nvSpPr>
        <p:spPr/>
        <p:txBody>
          <a:bodyPr>
            <a:normAutofit fontScale="70000" lnSpcReduction="20000"/>
          </a:bodyPr>
          <a:lstStyle/>
          <a:p>
            <a:r>
              <a:rPr kumimoji="1" lang="en-US" altLang="zh-CN" dirty="0" smtClean="0"/>
              <a:t>Problem 1: how to find the emerging category</a:t>
            </a:r>
            <a:endParaRPr kumimoji="1" lang="en-US" altLang="zh-CN" dirty="0"/>
          </a:p>
          <a:p>
            <a:r>
              <a:rPr kumimoji="1" lang="en-US" altLang="zh-CN" dirty="0" smtClean="0"/>
              <a:t>Input: knowledge base:&lt;</a:t>
            </a:r>
            <a:r>
              <a:rPr kumimoji="1" lang="en-US" altLang="zh-CN" dirty="0" err="1" smtClean="0"/>
              <a:t>category,attribute,value</a:t>
            </a:r>
            <a:r>
              <a:rPr kumimoji="1" lang="en-US" altLang="zh-CN" dirty="0" smtClean="0"/>
              <a:t>&gt; triples, query logs.</a:t>
            </a:r>
          </a:p>
          <a:p>
            <a:r>
              <a:rPr kumimoji="1" lang="en-US" altLang="zh-CN" dirty="0" smtClean="0"/>
              <a:t>Output: T</a:t>
            </a:r>
            <a:r>
              <a:rPr kumimoji="1" lang="en-US" altLang="zh-CN" dirty="0"/>
              <a:t>:</a:t>
            </a:r>
            <a:r>
              <a:rPr kumimoji="1" lang="en-US" altLang="zh-CN" dirty="0" smtClean="0"/>
              <a:t> a set of category terms formed by value and category</a:t>
            </a:r>
          </a:p>
          <a:p>
            <a:r>
              <a:rPr kumimoji="1" lang="en-US" altLang="zh-CN" dirty="0" smtClean="0"/>
              <a:t>Examples:</a:t>
            </a:r>
          </a:p>
          <a:p>
            <a:pPr lvl="1"/>
            <a:r>
              <a:rPr kumimoji="1" lang="zh-CN" altLang="en-US" dirty="0" smtClean="0"/>
              <a:t>性感</a:t>
            </a:r>
            <a:r>
              <a:rPr kumimoji="1" lang="zh-CN" altLang="en-US" dirty="0" smtClean="0"/>
              <a:t>连衣裙</a:t>
            </a:r>
          </a:p>
          <a:p>
            <a:pPr lvl="1"/>
            <a:r>
              <a:rPr kumimoji="1" lang="zh-CN" altLang="en-US" dirty="0" smtClean="0"/>
              <a:t>高端笔记本、游戏本</a:t>
            </a:r>
          </a:p>
          <a:p>
            <a:r>
              <a:rPr kumimoji="1" lang="en-US" altLang="zh-CN" dirty="0" smtClean="0"/>
              <a:t>Challenge</a:t>
            </a:r>
            <a:r>
              <a:rPr kumimoji="1" lang="zh-CN" altLang="en-US" dirty="0" smtClean="0"/>
              <a:t>：</a:t>
            </a:r>
          </a:p>
          <a:p>
            <a:pPr lvl="1"/>
            <a:r>
              <a:rPr kumimoji="1" lang="en-US" altLang="zh-CN" dirty="0" smtClean="0"/>
              <a:t>What</a:t>
            </a:r>
            <a:r>
              <a:rPr kumimoji="1" lang="zh-CN" altLang="en-US" dirty="0" smtClean="0"/>
              <a:t> </a:t>
            </a:r>
            <a:r>
              <a:rPr kumimoji="1" lang="en-US" altLang="zh-CN" dirty="0" smtClean="0"/>
              <a:t>is</a:t>
            </a:r>
            <a:r>
              <a:rPr kumimoji="1" lang="en-US" altLang="zh-CN" dirty="0"/>
              <a:t> </a:t>
            </a:r>
            <a:r>
              <a:rPr kumimoji="1" lang="en-US" altLang="zh-CN" dirty="0" smtClean="0"/>
              <a:t>the characteristics of a new emerging category</a:t>
            </a:r>
          </a:p>
          <a:p>
            <a:pPr lvl="1"/>
            <a:r>
              <a:rPr kumimoji="1" lang="en-US" altLang="zh-CN" dirty="0" smtClean="0"/>
              <a:t>How to precisely model it?</a:t>
            </a:r>
            <a:endParaRPr kumimoji="1" lang="zh-CN" altLang="en-US" dirty="0" smtClean="0"/>
          </a:p>
          <a:p>
            <a:pPr lvl="2"/>
            <a:endParaRPr kumimoji="1" lang="en-US" altLang="zh-CN" dirty="0" smtClean="0"/>
          </a:p>
          <a:p>
            <a:pPr lvl="1"/>
            <a:r>
              <a:rPr kumimoji="1" lang="en-US" altLang="zh-CN" dirty="0" smtClean="0"/>
              <a:t>How to find it?</a:t>
            </a:r>
          </a:p>
          <a:p>
            <a:pPr marL="457200" lvl="1" indent="0">
              <a:buNone/>
            </a:pPr>
            <a:endParaRPr kumimoji="1" lang="zh-CN" altLang="en-US" dirty="0" smtClean="0"/>
          </a:p>
          <a:p>
            <a:endParaRPr kumimoji="1" lang="en-US" altLang="zh-CN" dirty="0" smtClean="0"/>
          </a:p>
          <a:p>
            <a:endParaRPr kumimoji="1" lang="zh-CN" altLang="en-US" dirty="0"/>
          </a:p>
        </p:txBody>
      </p:sp>
      <p:sp>
        <p:nvSpPr>
          <p:cNvPr id="4" name="内容占位符 3"/>
          <p:cNvSpPr>
            <a:spLocks noGrp="1"/>
          </p:cNvSpPr>
          <p:nvPr>
            <p:ph sz="half" idx="2"/>
          </p:nvPr>
        </p:nvSpPr>
        <p:spPr/>
        <p:txBody>
          <a:bodyPr>
            <a:normAutofit fontScale="70000" lnSpcReduction="20000"/>
          </a:bodyPr>
          <a:lstStyle/>
          <a:p>
            <a:r>
              <a:rPr kumimoji="1" lang="en-US" altLang="zh-CN" dirty="0"/>
              <a:t>Solution</a:t>
            </a:r>
            <a:r>
              <a:rPr kumimoji="1" lang="zh-CN" altLang="en-US" dirty="0" smtClean="0"/>
              <a:t>：</a:t>
            </a:r>
            <a:endParaRPr kumimoji="1" lang="zh-CN" altLang="en-US" dirty="0"/>
          </a:p>
          <a:p>
            <a:pPr lvl="1"/>
            <a:r>
              <a:rPr kumimoji="1" lang="en-US" altLang="zh-CN" dirty="0" smtClean="0"/>
              <a:t>Statistical</a:t>
            </a:r>
            <a:r>
              <a:rPr kumimoji="1" lang="zh-CN" altLang="en-US" dirty="0" smtClean="0"/>
              <a:t> </a:t>
            </a:r>
            <a:r>
              <a:rPr kumimoji="1" lang="en-US" altLang="zh-CN" dirty="0" smtClean="0"/>
              <a:t>study</a:t>
            </a:r>
            <a:r>
              <a:rPr kumimoji="1" lang="zh-CN" altLang="en-US" dirty="0" smtClean="0"/>
              <a:t>： </a:t>
            </a:r>
            <a:r>
              <a:rPr kumimoji="1" lang="en-US" altLang="zh-CN" dirty="0" smtClean="0"/>
              <a:t>what</a:t>
            </a:r>
            <a:r>
              <a:rPr kumimoji="1" lang="en-US" altLang="zh-CN" dirty="0"/>
              <a:t> </a:t>
            </a:r>
            <a:r>
              <a:rPr kumimoji="1" lang="en-US" altLang="zh-CN" dirty="0" smtClean="0"/>
              <a:t>is a good emerging </a:t>
            </a:r>
            <a:r>
              <a:rPr kumimoji="1" lang="en-US" altLang="zh-CN" dirty="0" err="1" smtClean="0"/>
              <a:t>cateogry</a:t>
            </a:r>
            <a:r>
              <a:rPr kumimoji="1" lang="en-US" altLang="zh-CN" dirty="0" smtClean="0"/>
              <a:t>?</a:t>
            </a:r>
          </a:p>
          <a:p>
            <a:pPr lvl="2"/>
            <a:r>
              <a:rPr kumimoji="1" lang="en-US" altLang="zh-CN" dirty="0" smtClean="0"/>
              <a:t>Criteria 1: closely linked to a subset of specific category or a set of category</a:t>
            </a:r>
          </a:p>
          <a:p>
            <a:pPr marL="914400" lvl="2" indent="0">
              <a:buNone/>
            </a:pPr>
            <a:endParaRPr kumimoji="1" lang="en-US" altLang="zh-CN" dirty="0"/>
          </a:p>
          <a:p>
            <a:pPr lvl="1"/>
            <a:r>
              <a:rPr kumimoji="1" lang="en-US" altLang="zh-CN" dirty="0"/>
              <a:t>Generation+ Validation</a:t>
            </a:r>
            <a:endParaRPr kumimoji="1" lang="zh-CN" altLang="en-US" dirty="0"/>
          </a:p>
          <a:p>
            <a:pPr lvl="2"/>
            <a:r>
              <a:rPr kumimoji="1" lang="en-US" altLang="zh-CN" dirty="0"/>
              <a:t>Generate category term by </a:t>
            </a:r>
            <a:r>
              <a:rPr kumimoji="1" lang="en-US" altLang="zh-CN" dirty="0" err="1"/>
              <a:t>concating</a:t>
            </a:r>
            <a:r>
              <a:rPr kumimoji="1" lang="en-US" altLang="zh-CN" dirty="0"/>
              <a:t> property value and their category header.</a:t>
            </a:r>
          </a:p>
          <a:p>
            <a:pPr lvl="2"/>
            <a:r>
              <a:rPr kumimoji="1" lang="en-US" altLang="zh-CN" dirty="0"/>
              <a:t>Validation generated category term by query logs</a:t>
            </a:r>
          </a:p>
          <a:p>
            <a:r>
              <a:rPr kumimoji="1" lang="zh-CN" altLang="en-US" dirty="0">
                <a:solidFill>
                  <a:srgbClr val="FF0000"/>
                </a:solidFill>
              </a:rPr>
              <a:t>问题，这里虚拟类目具体怎么定义，就是人工通过规则拼接的字符串么？</a:t>
            </a:r>
          </a:p>
          <a:p>
            <a:endParaRPr kumimoji="1" lang="zh-CN" altLang="en-US" dirty="0"/>
          </a:p>
        </p:txBody>
      </p:sp>
    </p:spTree>
    <p:extLst>
      <p:ext uri="{BB962C8B-B14F-4D97-AF65-F5344CB8AC3E}">
        <p14:creationId xmlns:p14="http://schemas.microsoft.com/office/powerpoint/2010/main" val="447480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Emerging category mining  (</a:t>
            </a:r>
            <a:r>
              <a:rPr kumimoji="1" lang="zh-CN" altLang="en-US" dirty="0"/>
              <a:t>虚拟类目挖掘</a:t>
            </a:r>
            <a:r>
              <a:rPr kumimoji="1" lang="en-US" altLang="zh-CN" dirty="0"/>
              <a:t>)</a:t>
            </a:r>
          </a:p>
        </p:txBody>
      </p:sp>
      <p:sp>
        <p:nvSpPr>
          <p:cNvPr id="3" name="内容占位符 2"/>
          <p:cNvSpPr>
            <a:spLocks noGrp="1"/>
          </p:cNvSpPr>
          <p:nvPr>
            <p:ph idx="1"/>
          </p:nvPr>
        </p:nvSpPr>
        <p:spPr/>
        <p:txBody>
          <a:bodyPr>
            <a:normAutofit fontScale="85000" lnSpcReduction="10000"/>
          </a:bodyPr>
          <a:lstStyle/>
          <a:p>
            <a:r>
              <a:rPr kumimoji="1" lang="en-US" altLang="zh-CN" dirty="0" smtClean="0"/>
              <a:t>Problem 2: how to find defining features and values for the emerging category</a:t>
            </a:r>
          </a:p>
          <a:p>
            <a:r>
              <a:rPr kumimoji="1" lang="en-US" altLang="zh-CN" dirty="0" smtClean="0"/>
              <a:t>Input: Knowledge graph</a:t>
            </a:r>
          </a:p>
          <a:p>
            <a:r>
              <a:rPr kumimoji="1" lang="en-US" altLang="zh-CN" dirty="0" smtClean="0"/>
              <a:t>Output: defining features and values for the emerging category</a:t>
            </a:r>
          </a:p>
          <a:p>
            <a:r>
              <a:rPr kumimoji="1" lang="en-US" altLang="zh-CN" dirty="0" smtClean="0"/>
              <a:t>Examples:</a:t>
            </a:r>
          </a:p>
          <a:p>
            <a:pPr lvl="1"/>
            <a:r>
              <a:rPr kumimoji="1" lang="zh-CN" altLang="en-US" dirty="0" smtClean="0"/>
              <a:t>“杭州特产”的“出产地”都是“杭州”，杭州是杭州特产的</a:t>
            </a:r>
            <a:r>
              <a:rPr kumimoji="1" lang="en-US" altLang="zh-CN" dirty="0" smtClean="0"/>
              <a:t>defining values</a:t>
            </a:r>
            <a:endParaRPr kumimoji="1" lang="zh-CN" altLang="en-US" dirty="0" smtClean="0"/>
          </a:p>
          <a:p>
            <a:r>
              <a:rPr kumimoji="1" lang="en-US" altLang="zh-CN" dirty="0" smtClean="0"/>
              <a:t>Solution</a:t>
            </a:r>
            <a:r>
              <a:rPr kumimoji="1" lang="zh-CN" altLang="en-US" dirty="0" smtClean="0"/>
              <a:t>：</a:t>
            </a:r>
            <a:endParaRPr kumimoji="1" lang="en-US" altLang="zh-CN" dirty="0" smtClean="0"/>
          </a:p>
          <a:p>
            <a:pPr lvl="1"/>
            <a:r>
              <a:rPr kumimoji="1" lang="en-US" altLang="zh-CN" dirty="0" smtClean="0"/>
              <a:t>Contrast pattern mining: </a:t>
            </a:r>
            <a:r>
              <a:rPr kumimoji="1" lang="en-US" altLang="zh-CN" dirty="0"/>
              <a:t>frequent in a certain category but significantly infrequent in a baseline </a:t>
            </a:r>
            <a:r>
              <a:rPr kumimoji="1" lang="en-US" altLang="zh-CN" dirty="0" smtClean="0"/>
              <a:t>category</a:t>
            </a:r>
          </a:p>
          <a:p>
            <a:pPr lvl="1"/>
            <a:r>
              <a:rPr kumimoji="1" lang="en-US" altLang="zh-CN" dirty="0" smtClean="0"/>
              <a:t>Defining feature related method</a:t>
            </a:r>
            <a:r>
              <a:rPr kumimoji="1" lang="zh-CN" altLang="en-US" dirty="0" smtClean="0"/>
              <a:t>。</a:t>
            </a:r>
            <a:endParaRPr kumimoji="1" lang="en-US" altLang="zh-CN" dirty="0" smtClean="0"/>
          </a:p>
          <a:p>
            <a:pPr lvl="1"/>
            <a:endParaRPr kumimoji="1" lang="en-US" altLang="zh-CN" dirty="0"/>
          </a:p>
          <a:p>
            <a:r>
              <a:rPr kumimoji="1" lang="en-US" altLang="zh-CN" dirty="0" smtClean="0"/>
              <a:t>Ref:</a:t>
            </a:r>
          </a:p>
          <a:p>
            <a:pPr lvl="1"/>
            <a:r>
              <a:rPr kumimoji="1" lang="en-US" altLang="zh-CN" dirty="0" smtClean="0"/>
              <a:t>Mining defining features.., Bo Xu IJCAI 2016</a:t>
            </a:r>
            <a:endParaRPr kumimoji="1" lang="en-US" altLang="zh-CN" dirty="0" smtClean="0"/>
          </a:p>
          <a:p>
            <a:endParaRPr kumimoji="1" lang="zh-CN" altLang="en-US" dirty="0"/>
          </a:p>
        </p:txBody>
      </p:sp>
    </p:spTree>
    <p:extLst>
      <p:ext uri="{BB962C8B-B14F-4D97-AF65-F5344CB8AC3E}">
        <p14:creationId xmlns:p14="http://schemas.microsoft.com/office/powerpoint/2010/main" val="2585813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isA</a:t>
            </a:r>
            <a:r>
              <a:rPr kumimoji="1" lang="en-US" altLang="zh-CN" dirty="0"/>
              <a:t> relation mining</a:t>
            </a:r>
            <a:endParaRPr kumimoji="1" lang="zh-CN" altLang="en-US" dirty="0"/>
          </a:p>
        </p:txBody>
      </p:sp>
      <p:sp>
        <p:nvSpPr>
          <p:cNvPr id="3" name="内容占位符 2"/>
          <p:cNvSpPr>
            <a:spLocks noGrp="1"/>
          </p:cNvSpPr>
          <p:nvPr>
            <p:ph idx="1"/>
          </p:nvPr>
        </p:nvSpPr>
        <p:spPr/>
        <p:txBody>
          <a:bodyPr>
            <a:normAutofit fontScale="77500" lnSpcReduction="20000"/>
          </a:bodyPr>
          <a:lstStyle/>
          <a:p>
            <a:r>
              <a:rPr kumimoji="1" lang="en-US" altLang="zh-CN" dirty="0" smtClean="0"/>
              <a:t>Problem: Mining </a:t>
            </a:r>
            <a:r>
              <a:rPr kumimoji="1" lang="en-US" altLang="zh-CN" dirty="0" err="1" smtClean="0"/>
              <a:t>isA</a:t>
            </a:r>
            <a:r>
              <a:rPr kumimoji="1" lang="en-US" altLang="zh-CN" dirty="0" smtClean="0"/>
              <a:t> relation from query log and click data.</a:t>
            </a:r>
          </a:p>
          <a:p>
            <a:r>
              <a:rPr kumimoji="1" lang="en-US" altLang="zh-CN" dirty="0" smtClean="0"/>
              <a:t>Input: query log and click data</a:t>
            </a:r>
          </a:p>
          <a:p>
            <a:r>
              <a:rPr kumimoji="1" lang="en-US" altLang="zh-CN" dirty="0" smtClean="0"/>
              <a:t>Output: </a:t>
            </a:r>
            <a:r>
              <a:rPr kumimoji="1" lang="en-US" altLang="zh-CN" dirty="0" err="1" smtClean="0"/>
              <a:t>isA</a:t>
            </a:r>
            <a:r>
              <a:rPr kumimoji="1" lang="en-US" altLang="zh-CN" dirty="0" smtClean="0"/>
              <a:t> </a:t>
            </a:r>
            <a:r>
              <a:rPr kumimoji="1" lang="en-US" altLang="zh-CN" dirty="0" smtClean="0"/>
              <a:t>taxonomy between </a:t>
            </a:r>
            <a:r>
              <a:rPr kumimoji="1" lang="en-US" altLang="zh-CN" dirty="0" smtClean="0"/>
              <a:t>query</a:t>
            </a:r>
            <a:r>
              <a:rPr kumimoji="1" lang="zh-CN" altLang="en-US" dirty="0" smtClean="0"/>
              <a:t> </a:t>
            </a:r>
            <a:r>
              <a:rPr kumimoji="1" lang="en-US" altLang="zh-CN" dirty="0" smtClean="0"/>
              <a:t>terms.</a:t>
            </a:r>
            <a:endParaRPr kumimoji="1" lang="zh-CN" altLang="en-US" dirty="0" smtClean="0"/>
          </a:p>
          <a:p>
            <a:endParaRPr kumimoji="1" lang="en-US" altLang="zh-CN" dirty="0" smtClean="0"/>
          </a:p>
          <a:p>
            <a:r>
              <a:rPr kumimoji="1" lang="en-US" altLang="zh-CN" dirty="0" smtClean="0"/>
              <a:t>Solution</a:t>
            </a:r>
            <a:r>
              <a:rPr kumimoji="1" lang="zh-CN" altLang="en-US" dirty="0" smtClean="0"/>
              <a:t>：</a:t>
            </a:r>
            <a:endParaRPr kumimoji="1" lang="en-US" altLang="zh-CN" dirty="0" smtClean="0"/>
          </a:p>
          <a:p>
            <a:pPr lvl="1"/>
            <a:r>
              <a:rPr kumimoji="1" lang="en-US" altLang="zh-CN" dirty="0" smtClean="0"/>
              <a:t>Principle 1:  a modified query term tend to be a hyponym of its head </a:t>
            </a:r>
          </a:p>
          <a:p>
            <a:pPr lvl="1"/>
            <a:r>
              <a:rPr kumimoji="1" lang="en-US" altLang="zh-CN" dirty="0" smtClean="0"/>
              <a:t>Principle 2: </a:t>
            </a:r>
            <a:r>
              <a:rPr kumimoji="1" lang="en-US" altLang="zh-CN" dirty="0" smtClean="0"/>
              <a:t>query terms refined in a search session tend to be semantically related</a:t>
            </a:r>
            <a:endParaRPr kumimoji="1" lang="zh-CN" altLang="en-US" dirty="0" smtClean="0"/>
          </a:p>
          <a:p>
            <a:pPr lvl="1"/>
            <a:endParaRPr kumimoji="1" lang="en-US" altLang="zh-CN" dirty="0" smtClean="0"/>
          </a:p>
          <a:p>
            <a:r>
              <a:rPr kumimoji="1" lang="zh-CN" altLang="en-US" dirty="0" smtClean="0">
                <a:solidFill>
                  <a:srgbClr val="FF0000"/>
                </a:solidFill>
              </a:rPr>
              <a:t>问题：只考虑上下位关系么？这里是分析</a:t>
            </a:r>
            <a:r>
              <a:rPr kumimoji="1" lang="zh-CN" altLang="en-US" dirty="0">
                <a:solidFill>
                  <a:srgbClr val="FF0000"/>
                </a:solidFill>
              </a:rPr>
              <a:t>挖掘</a:t>
            </a:r>
            <a:r>
              <a:rPr kumimoji="1" lang="zh-CN" altLang="en-US" dirty="0" smtClean="0">
                <a:solidFill>
                  <a:srgbClr val="FF0000"/>
                </a:solidFill>
              </a:rPr>
              <a:t>出场景词的上下位关系还是基本品类</a:t>
            </a:r>
            <a:r>
              <a:rPr kumimoji="1" lang="en-US" altLang="zh-CN" dirty="0" smtClean="0">
                <a:solidFill>
                  <a:srgbClr val="FF0000"/>
                </a:solidFill>
              </a:rPr>
              <a:t>/</a:t>
            </a:r>
            <a:r>
              <a:rPr kumimoji="1" lang="zh-CN" altLang="en-US" dirty="0" smtClean="0">
                <a:solidFill>
                  <a:srgbClr val="FF0000"/>
                </a:solidFill>
              </a:rPr>
              <a:t>类目之间的上下位关系</a:t>
            </a:r>
            <a:r>
              <a:rPr kumimoji="1" lang="zh-CN" altLang="en-US" dirty="0" smtClean="0">
                <a:solidFill>
                  <a:srgbClr val="FF0000"/>
                </a:solidFill>
              </a:rPr>
              <a:t>。</a:t>
            </a:r>
          </a:p>
          <a:p>
            <a:pPr lvl="1"/>
            <a:r>
              <a:rPr kumimoji="1" lang="zh-CN" altLang="en-US" dirty="0" smtClean="0">
                <a:solidFill>
                  <a:srgbClr val="FF0000"/>
                </a:solidFill>
              </a:rPr>
              <a:t>统一当作</a:t>
            </a:r>
            <a:r>
              <a:rPr kumimoji="1" lang="en-US" altLang="zh-CN" dirty="0" smtClean="0">
                <a:solidFill>
                  <a:srgbClr val="FF0000"/>
                </a:solidFill>
              </a:rPr>
              <a:t>query</a:t>
            </a:r>
            <a:r>
              <a:rPr kumimoji="1" lang="zh-CN" altLang="en-US" dirty="0" smtClean="0">
                <a:solidFill>
                  <a:srgbClr val="FF0000"/>
                </a:solidFill>
              </a:rPr>
              <a:t> </a:t>
            </a:r>
            <a:r>
              <a:rPr kumimoji="1" lang="en-US" altLang="zh-CN" dirty="0" smtClean="0">
                <a:solidFill>
                  <a:srgbClr val="FF0000"/>
                </a:solidFill>
              </a:rPr>
              <a:t>term</a:t>
            </a:r>
            <a:endParaRPr kumimoji="1" lang="en-US" altLang="zh-CN" dirty="0" smtClean="0">
              <a:solidFill>
                <a:srgbClr val="FF0000"/>
              </a:solidFill>
            </a:endParaRPr>
          </a:p>
          <a:p>
            <a:endParaRPr kumimoji="1" lang="en-US" altLang="zh-CN" dirty="0" smtClean="0"/>
          </a:p>
          <a:p>
            <a:r>
              <a:rPr kumimoji="1" lang="en-US" altLang="zh-CN" dirty="0" smtClean="0"/>
              <a:t>Ref: tree-like taxonomy construction from query logs or social tags, In www</a:t>
            </a:r>
            <a:r>
              <a:rPr kumimoji="1" lang="zh-CN" altLang="en-US" dirty="0" smtClean="0"/>
              <a:t>、</a:t>
            </a:r>
            <a:r>
              <a:rPr kumimoji="1" lang="en-US" altLang="zh-CN" dirty="0" err="1" smtClean="0"/>
              <a:t>kdd</a:t>
            </a:r>
            <a:r>
              <a:rPr kumimoji="1" lang="zh-CN" altLang="en-US" dirty="0" smtClean="0"/>
              <a:t>、</a:t>
            </a:r>
            <a:r>
              <a:rPr kumimoji="1" lang="en-US" altLang="zh-CN" dirty="0" err="1" smtClean="0"/>
              <a:t>cikm</a:t>
            </a:r>
            <a:endParaRPr kumimoji="1" lang="zh-CN" altLang="en-US" dirty="0"/>
          </a:p>
        </p:txBody>
      </p:sp>
    </p:spTree>
    <p:extLst>
      <p:ext uri="{BB962C8B-B14F-4D97-AF65-F5344CB8AC3E}">
        <p14:creationId xmlns:p14="http://schemas.microsoft.com/office/powerpoint/2010/main" val="1540527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Mining symbolic knowledge</a:t>
            </a:r>
            <a:r>
              <a:rPr kumimoji="1" lang="en-US" altLang="zh-CN" dirty="0"/>
              <a:t> </a:t>
            </a:r>
            <a:r>
              <a:rPr kumimoji="1" lang="en-US" altLang="zh-CN" dirty="0" smtClean="0"/>
              <a:t>from shopping chart</a:t>
            </a:r>
            <a:endParaRPr kumimoji="1" lang="zh-CN" altLang="en-US" dirty="0"/>
          </a:p>
        </p:txBody>
      </p:sp>
      <p:sp>
        <p:nvSpPr>
          <p:cNvPr id="3" name="内容占位符 2"/>
          <p:cNvSpPr>
            <a:spLocks noGrp="1"/>
          </p:cNvSpPr>
          <p:nvPr>
            <p:ph idx="1"/>
          </p:nvPr>
        </p:nvSpPr>
        <p:spPr/>
        <p:txBody>
          <a:bodyPr>
            <a:normAutofit fontScale="85000" lnSpcReduction="20000"/>
          </a:bodyPr>
          <a:lstStyle/>
          <a:p>
            <a:r>
              <a:rPr kumimoji="1" lang="en-US" altLang="zh-CN" dirty="0" smtClean="0"/>
              <a:t>Problem: Mining </a:t>
            </a:r>
            <a:r>
              <a:rPr kumimoji="1" lang="en-US" altLang="zh-CN" dirty="0"/>
              <a:t>generalized association rules from shopping chart</a:t>
            </a:r>
            <a:endParaRPr kumimoji="1" lang="zh-CN" altLang="en-US" dirty="0"/>
          </a:p>
          <a:p>
            <a:r>
              <a:rPr kumimoji="1" lang="en-US" altLang="zh-CN" dirty="0" smtClean="0"/>
              <a:t>Input: shopping chart.</a:t>
            </a:r>
          </a:p>
          <a:p>
            <a:r>
              <a:rPr kumimoji="1" lang="en-US" altLang="zh-CN" dirty="0" smtClean="0"/>
              <a:t>Output: a set of generalized rules.</a:t>
            </a:r>
          </a:p>
          <a:p>
            <a:r>
              <a:rPr kumimoji="1" lang="en-US" altLang="zh-CN" dirty="0" smtClean="0"/>
              <a:t>Examples 			</a:t>
            </a:r>
          </a:p>
          <a:p>
            <a:pPr lvl="1"/>
            <a:r>
              <a:rPr kumimoji="1" lang="en-US" altLang="zh-CN" dirty="0" smtClean="0"/>
              <a:t>Item level: A and B-&gt;C</a:t>
            </a:r>
          </a:p>
          <a:p>
            <a:pPr lvl="1"/>
            <a:r>
              <a:rPr kumimoji="1" lang="en-US" altLang="zh-CN" dirty="0" smtClean="0"/>
              <a:t>Category level: Cat(A) and Cat(B) -&gt; Cat</a:t>
            </a:r>
            <a:r>
              <a:rPr kumimoji="1" lang="de-DE" altLang="zh-CN" dirty="0" smtClean="0"/>
              <a:t>(C)</a:t>
            </a:r>
          </a:p>
          <a:p>
            <a:pPr lvl="1"/>
            <a:r>
              <a:rPr kumimoji="1" lang="de-DE" altLang="zh-CN" dirty="0" smtClean="0"/>
              <a:t>Multi level:</a:t>
            </a:r>
            <a:r>
              <a:rPr kumimoji="1" lang="en-US" altLang="zh-CN" dirty="0" smtClean="0"/>
              <a:t>Cat(A</a:t>
            </a:r>
            <a:r>
              <a:rPr kumimoji="1" lang="en-US" altLang="zh-CN" dirty="0"/>
              <a:t>) and Cat(B) -&gt; </a:t>
            </a:r>
            <a:r>
              <a:rPr kumimoji="1" lang="en-US" altLang="zh-CN" dirty="0" smtClean="0"/>
              <a:t>C</a:t>
            </a:r>
            <a:endParaRPr kumimoji="1" lang="zh-CN" altLang="en-US" dirty="0"/>
          </a:p>
          <a:p>
            <a:r>
              <a:rPr kumimoji="1" lang="en-US" altLang="zh-CN" dirty="0" smtClean="0"/>
              <a:t>Challenges</a:t>
            </a:r>
            <a:r>
              <a:rPr kumimoji="1" lang="zh-CN" altLang="en-US" dirty="0" smtClean="0"/>
              <a:t>；</a:t>
            </a:r>
          </a:p>
          <a:p>
            <a:pPr lvl="1"/>
            <a:r>
              <a:rPr kumimoji="1" lang="en-US" altLang="zh-CN" dirty="0" smtClean="0"/>
              <a:t>An</a:t>
            </a:r>
            <a:r>
              <a:rPr kumimoji="1" lang="zh-CN" altLang="en-US" dirty="0" smtClean="0"/>
              <a:t> </a:t>
            </a:r>
            <a:r>
              <a:rPr kumimoji="1" lang="en-US" altLang="zh-CN" dirty="0" smtClean="0"/>
              <a:t>association rule at the item level is not necessarily frequent or significant, but it might be significant or frequent at an appropriate category level, thus how to select the right category</a:t>
            </a:r>
          </a:p>
          <a:p>
            <a:pPr lvl="1"/>
            <a:r>
              <a:rPr kumimoji="1" lang="en-US" altLang="zh-CN" dirty="0" smtClean="0"/>
              <a:t> </a:t>
            </a:r>
            <a:endParaRPr kumimoji="1" lang="en-US" altLang="zh-CN" dirty="0" smtClean="0"/>
          </a:p>
          <a:p>
            <a:r>
              <a:rPr kumimoji="1" lang="en-US" altLang="zh-CN" dirty="0" smtClean="0"/>
              <a:t>solution</a:t>
            </a:r>
          </a:p>
          <a:p>
            <a:pPr lvl="1"/>
            <a:r>
              <a:rPr kumimoji="1" lang="en-US" altLang="zh-CN" dirty="0" smtClean="0"/>
              <a:t>Generalized Association Rule Mining</a:t>
            </a:r>
            <a:endParaRPr kumimoji="1" lang="en-US" altLang="zh-CN" u="sng" dirty="0" smtClean="0"/>
          </a:p>
          <a:p>
            <a:endParaRPr kumimoji="1" lang="zh-CN" altLang="en-US" dirty="0"/>
          </a:p>
        </p:txBody>
      </p:sp>
    </p:spTree>
    <p:extLst>
      <p:ext uri="{BB962C8B-B14F-4D97-AF65-F5344CB8AC3E}">
        <p14:creationId xmlns:p14="http://schemas.microsoft.com/office/powerpoint/2010/main" val="1213739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Mining </a:t>
            </a:r>
            <a:r>
              <a:rPr kumimoji="1" lang="en-US" altLang="zh-CN" dirty="0" smtClean="0"/>
              <a:t>semantic relations from </a:t>
            </a:r>
            <a:r>
              <a:rPr kumimoji="1" lang="en-US" altLang="zh-CN" dirty="0" smtClean="0"/>
              <a:t>shopping chart</a:t>
            </a:r>
            <a:endParaRPr kumimoji="1" lang="zh-CN" altLang="en-US" dirty="0"/>
          </a:p>
        </p:txBody>
      </p:sp>
      <p:sp>
        <p:nvSpPr>
          <p:cNvPr id="3" name="内容占位符 2"/>
          <p:cNvSpPr>
            <a:spLocks noGrp="1"/>
          </p:cNvSpPr>
          <p:nvPr>
            <p:ph idx="1"/>
          </p:nvPr>
        </p:nvSpPr>
        <p:spPr/>
        <p:txBody>
          <a:bodyPr>
            <a:normAutofit fontScale="70000" lnSpcReduction="20000"/>
          </a:bodyPr>
          <a:lstStyle/>
          <a:p>
            <a:r>
              <a:rPr kumimoji="1" lang="en-US" altLang="zh-CN" dirty="0" smtClean="0"/>
              <a:t>Problem: Mining </a:t>
            </a:r>
            <a:r>
              <a:rPr kumimoji="1" lang="en-US" altLang="zh-CN" dirty="0" smtClean="0"/>
              <a:t>semantic relations </a:t>
            </a:r>
            <a:r>
              <a:rPr kumimoji="1" lang="en-US" altLang="zh-CN" dirty="0"/>
              <a:t>from shopping chart</a:t>
            </a:r>
            <a:endParaRPr kumimoji="1" lang="zh-CN" altLang="en-US" dirty="0"/>
          </a:p>
          <a:p>
            <a:r>
              <a:rPr kumimoji="1" lang="en-US" altLang="zh-CN" dirty="0" smtClean="0"/>
              <a:t>Input: shopping chart.</a:t>
            </a:r>
          </a:p>
          <a:p>
            <a:r>
              <a:rPr kumimoji="1" lang="en-US" altLang="zh-CN" dirty="0" smtClean="0"/>
              <a:t>Output: a </a:t>
            </a:r>
            <a:r>
              <a:rPr kumimoji="1" lang="en-US" altLang="zh-CN" dirty="0" smtClean="0"/>
              <a:t>set of semantically related </a:t>
            </a:r>
            <a:r>
              <a:rPr kumimoji="1" lang="en-US" altLang="zh-CN" dirty="0" smtClean="0"/>
              <a:t>categories</a:t>
            </a:r>
            <a:r>
              <a:rPr kumimoji="1" lang="en-US" altLang="zh-CN" dirty="0" smtClean="0"/>
              <a:t>.</a:t>
            </a:r>
          </a:p>
          <a:p>
            <a:pPr lvl="1"/>
            <a:endParaRPr kumimoji="1" lang="en-US" altLang="zh-CN" dirty="0" smtClean="0"/>
          </a:p>
          <a:p>
            <a:r>
              <a:rPr kumimoji="1" lang="en-US" altLang="zh-CN" dirty="0" smtClean="0"/>
              <a:t>Examples:  </a:t>
            </a:r>
            <a:r>
              <a:rPr kumimoji="1" lang="zh-CN" altLang="en-US" dirty="0" smtClean="0"/>
              <a:t>西服 </a:t>
            </a:r>
            <a:r>
              <a:rPr kumimoji="1" lang="en-US" altLang="zh-CN" dirty="0" err="1" smtClean="0"/>
              <a:t>correlatedwith</a:t>
            </a:r>
            <a:r>
              <a:rPr kumimoji="1" lang="zh-CN" altLang="en-US" dirty="0" smtClean="0"/>
              <a:t> 领带</a:t>
            </a:r>
            <a:r>
              <a:rPr kumimoji="1" lang="en-US" altLang="zh-CN" dirty="0" smtClean="0"/>
              <a:t>, which implies</a:t>
            </a:r>
            <a:r>
              <a:rPr kumimoji="1" lang="zh-CN" altLang="en-US" dirty="0" smtClean="0"/>
              <a:t> </a:t>
            </a:r>
            <a:r>
              <a:rPr kumimoji="1" lang="en-US" altLang="zh-CN" dirty="0" smtClean="0"/>
              <a:t>(</a:t>
            </a:r>
            <a:r>
              <a:rPr kumimoji="1" lang="zh-CN" altLang="en-US" dirty="0" smtClean="0"/>
              <a:t>场景：</a:t>
            </a:r>
            <a:r>
              <a:rPr kumimoji="1" lang="en-US" altLang="zh-CN" dirty="0" smtClean="0"/>
              <a:t> </a:t>
            </a:r>
            <a:r>
              <a:rPr kumimoji="1" lang="zh-CN" altLang="en-US" dirty="0" smtClean="0"/>
              <a:t>礼服</a:t>
            </a:r>
            <a:r>
              <a:rPr kumimoji="1" lang="en-US" altLang="zh-CN" dirty="0" smtClean="0"/>
              <a:t>)</a:t>
            </a:r>
            <a:endParaRPr kumimoji="1" lang="zh-CN" altLang="en-US" dirty="0" smtClean="0"/>
          </a:p>
          <a:p>
            <a:endParaRPr kumimoji="1" lang="zh-CN" altLang="en-US" dirty="0"/>
          </a:p>
          <a:p>
            <a:r>
              <a:rPr kumimoji="1" lang="en-US" altLang="zh-CN" dirty="0" smtClean="0"/>
              <a:t>Key</a:t>
            </a:r>
            <a:r>
              <a:rPr kumimoji="1" lang="zh-CN" altLang="en-US" dirty="0"/>
              <a:t> </a:t>
            </a:r>
            <a:r>
              <a:rPr kumimoji="1" lang="en-US" altLang="zh-CN" dirty="0" smtClean="0"/>
              <a:t>challenges</a:t>
            </a:r>
            <a:r>
              <a:rPr kumimoji="1" lang="zh-CN" altLang="en-US" dirty="0" smtClean="0"/>
              <a:t>：</a:t>
            </a:r>
          </a:p>
          <a:p>
            <a:pPr lvl="1"/>
            <a:r>
              <a:rPr kumimoji="1" lang="en-US" altLang="zh-CN" dirty="0" smtClean="0"/>
              <a:t>C1:</a:t>
            </a:r>
            <a:r>
              <a:rPr kumimoji="1" lang="zh-CN" altLang="en-US" dirty="0" smtClean="0"/>
              <a:t> </a:t>
            </a:r>
            <a:r>
              <a:rPr kumimoji="1" lang="en-US" altLang="zh-CN" dirty="0" smtClean="0"/>
              <a:t>how to find semantic correlation from statistical correlation</a:t>
            </a:r>
          </a:p>
          <a:p>
            <a:pPr lvl="1"/>
            <a:r>
              <a:rPr kumimoji="1" lang="en-US" altLang="zh-CN" dirty="0" smtClean="0"/>
              <a:t>C2: how to find </a:t>
            </a:r>
            <a:r>
              <a:rPr kumimoji="1" lang="en-US" altLang="zh-CN" dirty="0" err="1" smtClean="0"/>
              <a:t>appopriate</a:t>
            </a:r>
            <a:r>
              <a:rPr kumimoji="1" lang="en-US" altLang="zh-CN" dirty="0"/>
              <a:t> </a:t>
            </a:r>
            <a:r>
              <a:rPr kumimoji="1" lang="en-US" altLang="zh-CN" dirty="0" smtClean="0"/>
              <a:t>semantic label (scene) to label the item sets</a:t>
            </a:r>
            <a:endParaRPr kumimoji="1" lang="zh-CN" altLang="en-US" dirty="0" smtClean="0"/>
          </a:p>
          <a:p>
            <a:pPr marL="0" indent="0">
              <a:buNone/>
            </a:pPr>
            <a:endParaRPr kumimoji="1" lang="en-US" altLang="zh-CN" dirty="0" smtClean="0"/>
          </a:p>
          <a:p>
            <a:r>
              <a:rPr kumimoji="1" lang="en-US" altLang="zh-CN" dirty="0" smtClean="0"/>
              <a:t>solution</a:t>
            </a:r>
            <a:endParaRPr kumimoji="1" lang="en-US" altLang="zh-CN" dirty="0" smtClean="0"/>
          </a:p>
          <a:p>
            <a:pPr lvl="1"/>
            <a:r>
              <a:rPr kumimoji="1" lang="en-US" altLang="zh-CN" dirty="0" smtClean="0"/>
              <a:t>Build co-occurrence graph for basic categories and items.</a:t>
            </a:r>
          </a:p>
          <a:p>
            <a:pPr lvl="1"/>
            <a:r>
              <a:rPr kumimoji="1" lang="en-US" altLang="zh-CN" dirty="0" smtClean="0"/>
              <a:t>Using PMI or other evaluators to filter out statistically insignificant </a:t>
            </a:r>
            <a:r>
              <a:rPr kumimoji="1" lang="en-US" altLang="zh-CN" dirty="0" smtClean="0"/>
              <a:t>co-occurrence</a:t>
            </a:r>
          </a:p>
          <a:p>
            <a:pPr lvl="1"/>
            <a:r>
              <a:rPr kumimoji="1" lang="en-US" altLang="zh-CN" dirty="0" smtClean="0"/>
              <a:t>Label finding: find high co-occurred phrase from external sources such as general-purpose search result</a:t>
            </a:r>
            <a:endParaRPr kumimoji="1" lang="en-US" altLang="zh-CN" dirty="0" smtClean="0"/>
          </a:p>
          <a:p>
            <a:pPr lvl="1"/>
            <a:endParaRPr kumimoji="1" lang="en-US" altLang="zh-CN" u="sng" dirty="0" smtClean="0"/>
          </a:p>
          <a:p>
            <a:endParaRPr kumimoji="1" lang="zh-CN" altLang="en-US" dirty="0"/>
          </a:p>
        </p:txBody>
      </p:sp>
    </p:spTree>
    <p:extLst>
      <p:ext uri="{BB962C8B-B14F-4D97-AF65-F5344CB8AC3E}">
        <p14:creationId xmlns:p14="http://schemas.microsoft.com/office/powerpoint/2010/main" val="142740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场景图谱构建及在推荐中的应用</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图谱构建</a:t>
            </a:r>
            <a:endParaRPr kumimoji="1" lang="en-US" altLang="zh-CN" dirty="0" smtClean="0"/>
          </a:p>
          <a:p>
            <a:pPr lvl="1"/>
            <a:r>
              <a:rPr kumimoji="1" lang="en-US" altLang="zh-CN" dirty="0" smtClean="0"/>
              <a:t>Quality phrase mining from query logs</a:t>
            </a:r>
          </a:p>
          <a:p>
            <a:pPr lvl="1"/>
            <a:r>
              <a:rPr kumimoji="1" lang="en-US" altLang="zh-CN" dirty="0" smtClean="0"/>
              <a:t>Emerging </a:t>
            </a:r>
            <a:r>
              <a:rPr kumimoji="1" lang="en-US" altLang="zh-CN" dirty="0"/>
              <a:t>category mining  (</a:t>
            </a:r>
            <a:r>
              <a:rPr kumimoji="1" lang="zh-CN" altLang="en-US" dirty="0"/>
              <a:t>虚拟类目挖掘</a:t>
            </a:r>
            <a:r>
              <a:rPr kumimoji="1" lang="en-US" altLang="zh-CN" dirty="0" smtClean="0"/>
              <a:t>)</a:t>
            </a:r>
          </a:p>
          <a:p>
            <a:pPr lvl="1"/>
            <a:r>
              <a:rPr kumimoji="1" lang="en-US" altLang="zh-CN" dirty="0" err="1" smtClean="0"/>
              <a:t>isA</a:t>
            </a:r>
            <a:r>
              <a:rPr kumimoji="1" lang="en-US" altLang="zh-CN" dirty="0" smtClean="0"/>
              <a:t> relation mining(</a:t>
            </a:r>
            <a:r>
              <a:rPr kumimoji="1" lang="zh-CN" altLang="en-US" dirty="0" smtClean="0"/>
              <a:t>上下位关系挖掘</a:t>
            </a:r>
            <a:r>
              <a:rPr kumimoji="1" lang="en-US" altLang="zh-CN" dirty="0" smtClean="0"/>
              <a:t>)</a:t>
            </a:r>
          </a:p>
          <a:p>
            <a:pPr lvl="1"/>
            <a:r>
              <a:rPr kumimoji="1" lang="en-US" altLang="zh-CN" dirty="0" smtClean="0"/>
              <a:t>Enrich domain information for scenario</a:t>
            </a:r>
          </a:p>
          <a:p>
            <a:pPr lvl="1"/>
            <a:r>
              <a:rPr kumimoji="1" lang="en-US" altLang="zh-CN" dirty="0"/>
              <a:t>Mining symbolic knowledge from shopping </a:t>
            </a:r>
            <a:r>
              <a:rPr kumimoji="1" lang="en-US" altLang="zh-CN" dirty="0" smtClean="0"/>
              <a:t>chart</a:t>
            </a:r>
            <a:endParaRPr kumimoji="1" lang="zh-CN" altLang="en-US" dirty="0" smtClean="0"/>
          </a:p>
          <a:p>
            <a:r>
              <a:rPr kumimoji="1" lang="zh-CN" altLang="en-US" u="sng" dirty="0" smtClean="0">
                <a:solidFill>
                  <a:srgbClr val="FF0000"/>
                </a:solidFill>
              </a:rPr>
              <a:t>图谱</a:t>
            </a:r>
            <a:r>
              <a:rPr kumimoji="1" lang="zh-CN" altLang="en-US" u="sng" dirty="0" smtClean="0">
                <a:solidFill>
                  <a:srgbClr val="FF0000"/>
                </a:solidFill>
              </a:rPr>
              <a:t>应用</a:t>
            </a:r>
            <a:endParaRPr kumimoji="1" lang="en-US" altLang="zh-CN" u="sng" dirty="0" smtClean="0">
              <a:solidFill>
                <a:srgbClr val="FF0000"/>
              </a:solidFill>
            </a:endParaRPr>
          </a:p>
          <a:p>
            <a:pPr lvl="1"/>
            <a:r>
              <a:rPr kumimoji="1" lang="en-US" altLang="zh-CN" u="sng" dirty="0" smtClean="0">
                <a:solidFill>
                  <a:srgbClr val="FF0000"/>
                </a:solidFill>
              </a:rPr>
              <a:t>User</a:t>
            </a:r>
            <a:r>
              <a:rPr kumimoji="1" lang="zh-CN" altLang="en-US" u="sng" dirty="0" smtClean="0">
                <a:solidFill>
                  <a:srgbClr val="FF0000"/>
                </a:solidFill>
              </a:rPr>
              <a:t>、</a:t>
            </a:r>
            <a:r>
              <a:rPr kumimoji="1" lang="en-US" altLang="zh-CN" u="sng" dirty="0" smtClean="0">
                <a:solidFill>
                  <a:srgbClr val="FF0000"/>
                </a:solidFill>
              </a:rPr>
              <a:t>item information enrichment (linking among different knowledge base)</a:t>
            </a:r>
            <a:endParaRPr kumimoji="1" lang="en-US" altLang="zh-CN" u="sng" dirty="0" smtClean="0">
              <a:solidFill>
                <a:srgbClr val="FF0000"/>
              </a:solidFill>
            </a:endParaRPr>
          </a:p>
          <a:p>
            <a:pPr lvl="1"/>
            <a:r>
              <a:rPr kumimoji="1" lang="en-US" altLang="zh-CN" dirty="0" smtClean="0"/>
              <a:t>Deep Recommendation</a:t>
            </a:r>
          </a:p>
          <a:p>
            <a:pPr lvl="1"/>
            <a:r>
              <a:rPr kumimoji="1" lang="en-US" altLang="zh-CN" dirty="0"/>
              <a:t>Explainable recommendation </a:t>
            </a:r>
            <a:endParaRPr kumimoji="1" lang="zh-CN" altLang="en-US" dirty="0"/>
          </a:p>
          <a:p>
            <a:endParaRPr kumimoji="1" lang="zh-CN" altLang="en-US" dirty="0"/>
          </a:p>
        </p:txBody>
      </p:sp>
    </p:spTree>
    <p:extLst>
      <p:ext uri="{BB962C8B-B14F-4D97-AF65-F5344CB8AC3E}">
        <p14:creationId xmlns:p14="http://schemas.microsoft.com/office/powerpoint/2010/main" val="3704609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Enriching the information of domain entity</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en-US" altLang="zh-CN" dirty="0" smtClean="0"/>
              <a:t>Problem: user and scenario are sparse,  we need to enrich user and scenario information with external information resource.</a:t>
            </a:r>
          </a:p>
          <a:p>
            <a:r>
              <a:rPr kumimoji="1" lang="en-US" altLang="zh-CN" dirty="0" smtClean="0"/>
              <a:t>Input</a:t>
            </a:r>
            <a:r>
              <a:rPr kumimoji="1" lang="zh-CN" altLang="en-US" dirty="0" smtClean="0"/>
              <a:t>：</a:t>
            </a:r>
            <a:r>
              <a:rPr kumimoji="1" lang="en-US" altLang="zh-CN" dirty="0" smtClean="0"/>
              <a:t>multi-source data(</a:t>
            </a:r>
            <a:r>
              <a:rPr kumimoji="1" lang="en-US" altLang="zh-CN" dirty="0" err="1" smtClean="0"/>
              <a:t>baike</a:t>
            </a:r>
            <a:r>
              <a:rPr kumimoji="1" lang="en-US" altLang="zh-CN" dirty="0" smtClean="0"/>
              <a:t>, domain web site)</a:t>
            </a:r>
          </a:p>
          <a:p>
            <a:r>
              <a:rPr kumimoji="1" lang="en-US" altLang="zh-CN" dirty="0" smtClean="0"/>
              <a:t>Output: word embedding of multi-source data</a:t>
            </a:r>
            <a:r>
              <a:rPr kumimoji="1" lang="zh-CN" altLang="en-US" dirty="0" smtClean="0"/>
              <a:t>，</a:t>
            </a:r>
            <a:r>
              <a:rPr kumimoji="1" lang="en-US" altLang="zh-CN" dirty="0" smtClean="0"/>
              <a:t>related entity of current entity.</a:t>
            </a:r>
          </a:p>
          <a:p>
            <a:r>
              <a:rPr kumimoji="1" lang="en-US" altLang="zh-CN" dirty="0" smtClean="0"/>
              <a:t>Example</a:t>
            </a:r>
          </a:p>
          <a:p>
            <a:pPr lvl="1"/>
            <a:r>
              <a:rPr kumimoji="1" lang="zh-CN" altLang="en-US" dirty="0" smtClean="0"/>
              <a:t>对于咽炎，可以爬取对应的百科词条，得到对应的药品，胖大海，菊花之类的。这些</a:t>
            </a:r>
            <a:r>
              <a:rPr kumimoji="1" lang="en-US" altLang="zh-CN" dirty="0" smtClean="0"/>
              <a:t>context</a:t>
            </a:r>
            <a:r>
              <a:rPr kumimoji="1" lang="zh-CN" altLang="en-US" dirty="0" smtClean="0"/>
              <a:t>的</a:t>
            </a:r>
            <a:r>
              <a:rPr kumimoji="1" lang="en-US" altLang="zh-CN" dirty="0" smtClean="0"/>
              <a:t>word embedding</a:t>
            </a:r>
            <a:r>
              <a:rPr kumimoji="1" lang="zh-CN" altLang="en-US" dirty="0" smtClean="0"/>
              <a:t>可以作为非结构化辅助信息，同时链接的实体可以作为结构化辅助信息</a:t>
            </a:r>
          </a:p>
          <a:p>
            <a:r>
              <a:rPr kumimoji="1" lang="en-US" altLang="zh-CN" dirty="0" smtClean="0"/>
              <a:t>Solution</a:t>
            </a:r>
          </a:p>
          <a:p>
            <a:pPr lvl="1"/>
            <a:r>
              <a:rPr kumimoji="1" lang="en-US" altLang="zh-CN" dirty="0" smtClean="0"/>
              <a:t>Crawl the text from multi-source data.</a:t>
            </a:r>
          </a:p>
          <a:p>
            <a:pPr lvl="1"/>
            <a:r>
              <a:rPr kumimoji="1" lang="en-US" altLang="zh-CN" dirty="0" smtClean="0"/>
              <a:t>Linking entity mention in text data with entity in knowledge base </a:t>
            </a:r>
          </a:p>
        </p:txBody>
      </p:sp>
    </p:spTree>
    <p:extLst>
      <p:ext uri="{BB962C8B-B14F-4D97-AF65-F5344CB8AC3E}">
        <p14:creationId xmlns:p14="http://schemas.microsoft.com/office/powerpoint/2010/main" val="1970972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27119</TotalTime>
  <Words>1113</Words>
  <Application>Microsoft Macintosh PowerPoint</Application>
  <PresentationFormat>宽屏</PresentationFormat>
  <Paragraphs>161</Paragraphs>
  <Slides>13</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Calibri</vt:lpstr>
      <vt:lpstr>Calibri Light</vt:lpstr>
      <vt:lpstr>宋体</vt:lpstr>
      <vt:lpstr>Arial</vt:lpstr>
      <vt:lpstr>Office 主题</vt:lpstr>
      <vt:lpstr>阿里电商知识图谱研究细化</vt:lpstr>
      <vt:lpstr>场景图谱构建及在推荐中的应用</vt:lpstr>
      <vt:lpstr>Emerging category mining  (虚拟类目挖掘)</vt:lpstr>
      <vt:lpstr>Emerging category mining  (虚拟类目挖掘)</vt:lpstr>
      <vt:lpstr>isA relation mining</vt:lpstr>
      <vt:lpstr>Mining symbolic knowledge from shopping chart</vt:lpstr>
      <vt:lpstr>Mining semantic relations from shopping chart</vt:lpstr>
      <vt:lpstr>场景图谱构建及在推荐中的应用</vt:lpstr>
      <vt:lpstr>Enriching the information of domain entity</vt:lpstr>
      <vt:lpstr>Deep recommendation</vt:lpstr>
      <vt:lpstr>Explainable recommendation </vt:lpstr>
      <vt:lpstr>Other research</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554</cp:revision>
  <dcterms:created xsi:type="dcterms:W3CDTF">2017-07-19T07:11:26Z</dcterms:created>
  <dcterms:modified xsi:type="dcterms:W3CDTF">2018-06-26T03:03:34Z</dcterms:modified>
</cp:coreProperties>
</file>