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4" autoAdjust="0"/>
    <p:restoredTop sz="96391" autoAdjust="0"/>
  </p:normalViewPr>
  <p:slideViewPr>
    <p:cSldViewPr snapToGrid="0">
      <p:cViewPr varScale="1">
        <p:scale>
          <a:sx n="99" d="100"/>
          <a:sy n="99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acheng.lb\Desktop\t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命中率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Sheet4!$A$2:$A$6</c:f>
              <c:strCache>
                <c:ptCount val="5"/>
                <c:pt idx="0">
                  <c:v>top5</c:v>
                </c:pt>
                <c:pt idx="1">
                  <c:v>top10</c:v>
                </c:pt>
                <c:pt idx="2">
                  <c:v>top20</c:v>
                </c:pt>
                <c:pt idx="3">
                  <c:v>top30</c:v>
                </c:pt>
                <c:pt idx="4">
                  <c:v>top40</c:v>
                </c:pt>
              </c:strCache>
            </c:strRef>
          </c:cat>
          <c:val>
            <c:numRef>
              <c:f>Sheet4!$B$2:$B$6</c:f>
              <c:numCache>
                <c:formatCode>General</c:formatCode>
                <c:ptCount val="5"/>
                <c:pt idx="0">
                  <c:v>0.10780000000000001</c:v>
                </c:pt>
                <c:pt idx="1">
                  <c:v>0.2046</c:v>
                </c:pt>
                <c:pt idx="2">
                  <c:v>0.40200000000000002</c:v>
                </c:pt>
                <c:pt idx="3">
                  <c:v>0.5958</c:v>
                </c:pt>
                <c:pt idx="4">
                  <c:v>0.7944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F9-481C-B1A2-8142C5738316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mymodel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Sheet4!$A$2:$A$6</c:f>
              <c:strCache>
                <c:ptCount val="5"/>
                <c:pt idx="0">
                  <c:v>top5</c:v>
                </c:pt>
                <c:pt idx="1">
                  <c:v>top10</c:v>
                </c:pt>
                <c:pt idx="2">
                  <c:v>top20</c:v>
                </c:pt>
                <c:pt idx="3">
                  <c:v>top30</c:v>
                </c:pt>
                <c:pt idx="4">
                  <c:v>top40</c:v>
                </c:pt>
              </c:strCache>
            </c:strRef>
          </c:cat>
          <c:val>
            <c:numRef>
              <c:f>Sheet4!$C$2:$C$6</c:f>
              <c:numCache>
                <c:formatCode>General</c:formatCode>
                <c:ptCount val="5"/>
                <c:pt idx="0">
                  <c:v>0.1032</c:v>
                </c:pt>
                <c:pt idx="1">
                  <c:v>0.21340000000000001</c:v>
                </c:pt>
                <c:pt idx="2">
                  <c:v>0.40760000000000002</c:v>
                </c:pt>
                <c:pt idx="3">
                  <c:v>0.60119999999999996</c:v>
                </c:pt>
                <c:pt idx="4">
                  <c:v>0.80759999999999998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F9-481C-B1A2-8142C5738316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baseline-fm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Sheet4!$A$2:$A$6</c:f>
              <c:strCache>
                <c:ptCount val="5"/>
                <c:pt idx="0">
                  <c:v>top5</c:v>
                </c:pt>
                <c:pt idx="1">
                  <c:v>top10</c:v>
                </c:pt>
                <c:pt idx="2">
                  <c:v>top20</c:v>
                </c:pt>
                <c:pt idx="3">
                  <c:v>top30</c:v>
                </c:pt>
                <c:pt idx="4">
                  <c:v>top40</c:v>
                </c:pt>
              </c:strCache>
            </c:strRef>
          </c:cat>
          <c:val>
            <c:numRef>
              <c:f>Sheet4!$D$2:$D$6</c:f>
              <c:numCache>
                <c:formatCode>General</c:formatCode>
                <c:ptCount val="5"/>
                <c:pt idx="0">
                  <c:v>0.14080000000000001</c:v>
                </c:pt>
                <c:pt idx="1">
                  <c:v>0.23780000000000001</c:v>
                </c:pt>
                <c:pt idx="2">
                  <c:v>0.43180000000000002</c:v>
                </c:pt>
                <c:pt idx="3">
                  <c:v>0.61960000000000004</c:v>
                </c:pt>
                <c:pt idx="4">
                  <c:v>0.80500000000000005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F9-481C-B1A2-8142C5738316}"/>
            </c:ext>
          </c:extLst>
        </c:ser>
        <c:ser>
          <c:idx val="3"/>
          <c:order val="3"/>
          <c:tx>
            <c:strRef>
              <c:f>Sheet4!$E$1</c:f>
              <c:strCache>
                <c:ptCount val="1"/>
                <c:pt idx="0">
                  <c:v>fm-concept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Sheet4!$A$2:$A$6</c:f>
              <c:strCache>
                <c:ptCount val="5"/>
                <c:pt idx="0">
                  <c:v>top5</c:v>
                </c:pt>
                <c:pt idx="1">
                  <c:v>top10</c:v>
                </c:pt>
                <c:pt idx="2">
                  <c:v>top20</c:v>
                </c:pt>
                <c:pt idx="3">
                  <c:v>top30</c:v>
                </c:pt>
                <c:pt idx="4">
                  <c:v>top40</c:v>
                </c:pt>
              </c:strCache>
            </c:strRef>
          </c:cat>
          <c:val>
            <c:numRef>
              <c:f>Sheet4!$E$2:$E$6</c:f>
              <c:numCache>
                <c:formatCode>General</c:formatCode>
                <c:ptCount val="5"/>
                <c:pt idx="0">
                  <c:v>0.13159999999999999</c:v>
                </c:pt>
                <c:pt idx="1">
                  <c:v>0.21099999999999999</c:v>
                </c:pt>
                <c:pt idx="2">
                  <c:v>0.34360000000000002</c:v>
                </c:pt>
                <c:pt idx="3">
                  <c:v>0.46779999999999999</c:v>
                </c:pt>
                <c:pt idx="4">
                  <c:v>0.68320000000000003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F9-481C-B1A2-8142C5738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404560"/>
        <c:axId val="424404144"/>
      </c:barChart>
      <c:catAx>
        <c:axId val="42440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404144"/>
        <c:crosses val="autoZero"/>
        <c:auto val="1"/>
        <c:lblAlgn val="ctr"/>
        <c:lblOffset val="100"/>
        <c:noMultiLvlLbl val="0"/>
      </c:catAx>
      <c:valAx>
        <c:axId val="42440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40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70521-086A-4C19-98FF-0D276D77382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EE718-145C-4195-AED2-DF4CE414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8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购物场景的独特性，是指电商特有的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不同组合构成场景；而通常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是指用户购物的时间、地点等。两者差别还是很明显的。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EE718-145C-4195-AED2-DF4CE4145F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9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2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6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8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3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9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6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1CEF9-A9D8-4244-A326-B376891007E1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5742-E5D1-402D-8E04-0F97596AE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0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25599"/>
            <a:ext cx="9144000" cy="1490663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电</a:t>
            </a:r>
            <a:r>
              <a:rPr lang="zh-CN" altLang="en-US" sz="5400" dirty="0" smtClean="0"/>
              <a:t>商背景下基于场景的推荐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94138"/>
            <a:ext cx="9144000" cy="165576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刘</a:t>
            </a:r>
            <a:r>
              <a:rPr lang="zh-CN" altLang="en-US" dirty="0" smtClean="0"/>
              <a:t>贝</a:t>
            </a:r>
            <a:endParaRPr lang="en-US" altLang="zh-CN" dirty="0" smtClean="0"/>
          </a:p>
          <a:p>
            <a:r>
              <a:rPr lang="en-US" altLang="zh-CN" dirty="0" smtClean="0"/>
              <a:t>2018.8.29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90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58196" y="337536"/>
            <a:ext cx="6163083" cy="6104606"/>
            <a:chOff x="1958196" y="337536"/>
            <a:chExt cx="6163083" cy="6104606"/>
          </a:xfrm>
        </p:grpSpPr>
        <p:grpSp>
          <p:nvGrpSpPr>
            <p:cNvPr id="5" name="组合 4"/>
            <p:cNvGrpSpPr/>
            <p:nvPr/>
          </p:nvGrpSpPr>
          <p:grpSpPr>
            <a:xfrm>
              <a:off x="1958196" y="3933388"/>
              <a:ext cx="6163083" cy="2498191"/>
              <a:chOff x="-471554" y="3949804"/>
              <a:chExt cx="6163083" cy="2498191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-471554" y="4488661"/>
                <a:ext cx="6077050" cy="1959334"/>
                <a:chOff x="-786978" y="3333607"/>
                <a:chExt cx="8083014" cy="3114388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>
                  <a:off x="545423" y="5474601"/>
                  <a:ext cx="309716" cy="97339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item1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圆角矩形 44"/>
                <p:cNvSpPr/>
                <p:nvPr/>
              </p:nvSpPr>
              <p:spPr>
                <a:xfrm>
                  <a:off x="1130085" y="5474601"/>
                  <a:ext cx="309716" cy="97339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item2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1714747" y="5474601"/>
                  <a:ext cx="309716" cy="97339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item3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圆角矩形 46"/>
                <p:cNvSpPr/>
                <p:nvPr/>
              </p:nvSpPr>
              <p:spPr>
                <a:xfrm>
                  <a:off x="2299409" y="5474601"/>
                  <a:ext cx="309716" cy="97339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-786978" y="4705003"/>
                  <a:ext cx="8083014" cy="5339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 smtClean="0"/>
                    <a:t>嵌入层</a:t>
                  </a:r>
                  <a:endParaRPr lang="zh-CN" altLang="en-US" sz="1400" dirty="0"/>
                </a:p>
              </p:txBody>
            </p:sp>
            <p:cxnSp>
              <p:nvCxnSpPr>
                <p:cNvPr id="55" name="直接箭头连接符 54"/>
                <p:cNvCxnSpPr>
                  <a:stCxn id="44" idx="0"/>
                </p:cNvCxnSpPr>
                <p:nvPr/>
              </p:nvCxnSpPr>
              <p:spPr>
                <a:xfrm flipV="1">
                  <a:off x="700281" y="5270269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>
                  <a:stCxn id="45" idx="0"/>
                </p:cNvCxnSpPr>
                <p:nvPr/>
              </p:nvCxnSpPr>
              <p:spPr>
                <a:xfrm flipH="1" flipV="1">
                  <a:off x="1279022" y="5270269"/>
                  <a:ext cx="5921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>
                  <a:stCxn id="47" idx="0"/>
                </p:cNvCxnSpPr>
                <p:nvPr/>
              </p:nvCxnSpPr>
              <p:spPr>
                <a:xfrm flipV="1">
                  <a:off x="2454267" y="5270269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/>
                <p:cNvCxnSpPr>
                  <a:stCxn id="46" idx="0"/>
                </p:cNvCxnSpPr>
                <p:nvPr/>
              </p:nvCxnSpPr>
              <p:spPr>
                <a:xfrm flipV="1">
                  <a:off x="1869605" y="5270269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/>
                <p:cNvCxnSpPr/>
                <p:nvPr/>
              </p:nvCxnSpPr>
              <p:spPr>
                <a:xfrm flipV="1">
                  <a:off x="700281" y="4500671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/>
                <p:nvPr/>
              </p:nvCxnSpPr>
              <p:spPr>
                <a:xfrm flipH="1" flipV="1">
                  <a:off x="1279022" y="4500671"/>
                  <a:ext cx="5922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/>
                <p:cNvCxnSpPr/>
                <p:nvPr/>
              </p:nvCxnSpPr>
              <p:spPr>
                <a:xfrm flipV="1">
                  <a:off x="2454267" y="4500671"/>
                  <a:ext cx="2548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/>
                <p:cNvCxnSpPr/>
                <p:nvPr/>
              </p:nvCxnSpPr>
              <p:spPr>
                <a:xfrm flipV="1">
                  <a:off x="1869605" y="4500671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/>
                <p:cNvCxnSpPr/>
                <p:nvPr/>
              </p:nvCxnSpPr>
              <p:spPr>
                <a:xfrm flipV="1">
                  <a:off x="700281" y="3333607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/>
                <p:cNvCxnSpPr/>
                <p:nvPr/>
              </p:nvCxnSpPr>
              <p:spPr>
                <a:xfrm flipH="1" flipV="1">
                  <a:off x="1279022" y="3333607"/>
                  <a:ext cx="5922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 flipV="1">
                  <a:off x="2454267" y="3333607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/>
                <p:cNvCxnSpPr/>
                <p:nvPr/>
              </p:nvCxnSpPr>
              <p:spPr>
                <a:xfrm flipV="1">
                  <a:off x="1869605" y="3333607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3771827" y="5206541"/>
                <a:ext cx="4326" cy="1374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4299943" y="3949804"/>
                <a:ext cx="1391586" cy="296007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Attention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948827" y="2251196"/>
              <a:ext cx="1867605" cy="2682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全连接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255235" y="1021410"/>
              <a:ext cx="2849478" cy="31377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预测得分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 flipV="1">
              <a:off x="6871414" y="2069523"/>
              <a:ext cx="11217" cy="1887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4850732" y="337536"/>
              <a:ext cx="1658484" cy="49271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推荐列表</a:t>
              </a:r>
              <a:endParaRPr lang="zh-CN" altLang="en-US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089445" y="5690644"/>
              <a:ext cx="232854" cy="740934"/>
              <a:chOff x="6089445" y="5690644"/>
              <a:chExt cx="232854" cy="740934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6089445" y="5819193"/>
                <a:ext cx="232854" cy="61238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 smtClean="0">
                    <a:solidFill>
                      <a:schemeClr val="bg1"/>
                    </a:solidFill>
                  </a:rPr>
                  <a:t>item</a:t>
                </a:r>
                <a:endParaRPr lang="zh-CN" altLang="en-US" sz="105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" name="直接箭头连接符 68"/>
              <p:cNvCxnSpPr>
                <a:stCxn id="68" idx="0"/>
              </p:cNvCxnSpPr>
              <p:nvPr/>
            </p:nvCxnSpPr>
            <p:spPr>
              <a:xfrm flipH="1" flipV="1">
                <a:off x="6205871" y="5690644"/>
                <a:ext cx="1" cy="12854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>
              <a:off x="6080970" y="4229395"/>
              <a:ext cx="900267" cy="963987"/>
              <a:chOff x="6089445" y="5467591"/>
              <a:chExt cx="900267" cy="963987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6089445" y="5819193"/>
                <a:ext cx="232854" cy="61238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 smtClean="0">
                    <a:solidFill>
                      <a:schemeClr val="bg1"/>
                    </a:solidFill>
                  </a:rPr>
                  <a:t>item</a:t>
                </a:r>
                <a:endParaRPr lang="zh-CN" altLang="en-US" sz="105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8" name="直接箭头连接符 77"/>
              <p:cNvCxnSpPr>
                <a:stCxn id="77" idx="0"/>
              </p:cNvCxnSpPr>
              <p:nvPr/>
            </p:nvCxnSpPr>
            <p:spPr>
              <a:xfrm flipV="1">
                <a:off x="6205872" y="5467591"/>
                <a:ext cx="783840" cy="35160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圆角矩形 79"/>
            <p:cNvSpPr/>
            <p:nvPr/>
          </p:nvSpPr>
          <p:spPr>
            <a:xfrm>
              <a:off x="2959934" y="4594087"/>
              <a:ext cx="232854" cy="6123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</a:rPr>
                <a:t>item1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3399501" y="4594087"/>
              <a:ext cx="232854" cy="6123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</a:rPr>
                <a:t>item2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3839067" y="4594087"/>
              <a:ext cx="232854" cy="6123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</a:rPr>
                <a:t>item3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4278633" y="4594087"/>
              <a:ext cx="232854" cy="6123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……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flipV="1">
              <a:off x="6981237" y="5203603"/>
              <a:ext cx="0" cy="1285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H="1" flipV="1">
              <a:off x="7416352" y="5203603"/>
              <a:ext cx="4452" cy="1285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V="1">
              <a:off x="7860370" y="5203603"/>
              <a:ext cx="0" cy="1285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131"/>
            <p:cNvGrpSpPr/>
            <p:nvPr/>
          </p:nvGrpSpPr>
          <p:grpSpPr>
            <a:xfrm>
              <a:off x="6862287" y="4229395"/>
              <a:ext cx="1111987" cy="974378"/>
              <a:chOff x="6862287" y="4229395"/>
              <a:chExt cx="1111987" cy="974378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6862287" y="4229395"/>
                <a:ext cx="232854" cy="974378"/>
                <a:chOff x="6862287" y="4229395"/>
                <a:chExt cx="232854" cy="974378"/>
              </a:xfrm>
            </p:grpSpPr>
            <p:sp>
              <p:nvSpPr>
                <p:cNvPr id="110" name="圆角矩形 109"/>
                <p:cNvSpPr/>
                <p:nvPr/>
              </p:nvSpPr>
              <p:spPr>
                <a:xfrm>
                  <a:off x="6862287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c1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6" name="直接箭头连接符 115"/>
                <p:cNvCxnSpPr/>
                <p:nvPr/>
              </p:nvCxnSpPr>
              <p:spPr>
                <a:xfrm flipH="1" flipV="1">
                  <a:off x="6981237" y="4229395"/>
                  <a:ext cx="7" cy="36087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组合 129"/>
              <p:cNvGrpSpPr/>
              <p:nvPr/>
            </p:nvGrpSpPr>
            <p:grpSpPr>
              <a:xfrm>
                <a:off x="7301854" y="4229395"/>
                <a:ext cx="232854" cy="974378"/>
                <a:chOff x="7301854" y="4229395"/>
                <a:chExt cx="232854" cy="974378"/>
              </a:xfrm>
            </p:grpSpPr>
            <p:sp>
              <p:nvSpPr>
                <p:cNvPr id="111" name="圆角矩形 110"/>
                <p:cNvSpPr/>
                <p:nvPr/>
              </p:nvSpPr>
              <p:spPr>
                <a:xfrm>
                  <a:off x="7301854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c2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7" name="直接箭头连接符 116"/>
                <p:cNvCxnSpPr>
                  <a:endCxn id="16" idx="2"/>
                </p:cNvCxnSpPr>
                <p:nvPr/>
              </p:nvCxnSpPr>
              <p:spPr>
                <a:xfrm flipV="1">
                  <a:off x="7420811" y="4229395"/>
                  <a:ext cx="4675" cy="36087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>
                <a:off x="7741420" y="4229395"/>
                <a:ext cx="232854" cy="974378"/>
                <a:chOff x="7741420" y="4229395"/>
                <a:chExt cx="232854" cy="974378"/>
              </a:xfrm>
            </p:grpSpPr>
            <p:sp>
              <p:nvSpPr>
                <p:cNvPr id="112" name="圆角矩形 111"/>
                <p:cNvSpPr/>
                <p:nvPr/>
              </p:nvSpPr>
              <p:spPr>
                <a:xfrm>
                  <a:off x="7741420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c3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8" name="直接箭头连接符 117"/>
                <p:cNvCxnSpPr/>
                <p:nvPr/>
              </p:nvCxnSpPr>
              <p:spPr>
                <a:xfrm flipH="1" flipV="1">
                  <a:off x="7860370" y="4229395"/>
                  <a:ext cx="7" cy="36087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2" name="组合 121"/>
            <p:cNvGrpSpPr/>
            <p:nvPr/>
          </p:nvGrpSpPr>
          <p:grpSpPr>
            <a:xfrm>
              <a:off x="2192835" y="5687776"/>
              <a:ext cx="232854" cy="740934"/>
              <a:chOff x="6089445" y="5690644"/>
              <a:chExt cx="232854" cy="740934"/>
            </a:xfrm>
          </p:grpSpPr>
          <p:sp>
            <p:nvSpPr>
              <p:cNvPr id="123" name="圆角矩形 122"/>
              <p:cNvSpPr/>
              <p:nvPr/>
            </p:nvSpPr>
            <p:spPr>
              <a:xfrm>
                <a:off x="6089445" y="5819193"/>
                <a:ext cx="232854" cy="61238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 smtClean="0">
                    <a:solidFill>
                      <a:schemeClr val="bg1"/>
                    </a:solidFill>
                  </a:rPr>
                  <a:t>user</a:t>
                </a:r>
                <a:endParaRPr lang="zh-CN" altLang="en-US" sz="105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4" name="直接箭头连接符 123"/>
              <p:cNvCxnSpPr>
                <a:stCxn id="123" idx="0"/>
              </p:cNvCxnSpPr>
              <p:nvPr/>
            </p:nvCxnSpPr>
            <p:spPr>
              <a:xfrm flipH="1" flipV="1">
                <a:off x="6205871" y="5690644"/>
                <a:ext cx="1" cy="12854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圆角矩形 125"/>
            <p:cNvSpPr/>
            <p:nvPr/>
          </p:nvSpPr>
          <p:spPr>
            <a:xfrm>
              <a:off x="2195212" y="4604639"/>
              <a:ext cx="232854" cy="61238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 smtClean="0">
                  <a:solidFill>
                    <a:schemeClr val="bg1"/>
                  </a:solidFill>
                </a:rPr>
                <a:t>user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 flipV="1">
              <a:off x="2297107" y="5212227"/>
              <a:ext cx="0" cy="1285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组合 132"/>
            <p:cNvGrpSpPr/>
            <p:nvPr/>
          </p:nvGrpSpPr>
          <p:grpSpPr>
            <a:xfrm>
              <a:off x="6871414" y="5700087"/>
              <a:ext cx="1111987" cy="742055"/>
              <a:chOff x="6862287" y="4461718"/>
              <a:chExt cx="1111987" cy="742055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6862287" y="4461718"/>
                <a:ext cx="232854" cy="742055"/>
                <a:chOff x="6862287" y="4461718"/>
                <a:chExt cx="232854" cy="742055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6862287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c1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42" name="直接箭头连接符 141"/>
                <p:cNvCxnSpPr/>
                <p:nvPr/>
              </p:nvCxnSpPr>
              <p:spPr>
                <a:xfrm flipV="1">
                  <a:off x="6981244" y="4461718"/>
                  <a:ext cx="0" cy="12855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组合 134"/>
              <p:cNvGrpSpPr/>
              <p:nvPr/>
            </p:nvGrpSpPr>
            <p:grpSpPr>
              <a:xfrm>
                <a:off x="7301854" y="4461718"/>
                <a:ext cx="232854" cy="742055"/>
                <a:chOff x="7301854" y="4461718"/>
                <a:chExt cx="232854" cy="742055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7301854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c2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40" name="直接箭头连接符 139"/>
                <p:cNvCxnSpPr/>
                <p:nvPr/>
              </p:nvCxnSpPr>
              <p:spPr>
                <a:xfrm flipH="1" flipV="1">
                  <a:off x="7416359" y="4461718"/>
                  <a:ext cx="4452" cy="12855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组合 135"/>
              <p:cNvGrpSpPr/>
              <p:nvPr/>
            </p:nvGrpSpPr>
            <p:grpSpPr>
              <a:xfrm>
                <a:off x="7741420" y="4461718"/>
                <a:ext cx="232854" cy="742055"/>
                <a:chOff x="7741420" y="4461718"/>
                <a:chExt cx="232854" cy="742055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7741420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c3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38" name="直接箭头连接符 137"/>
                <p:cNvCxnSpPr/>
                <p:nvPr/>
              </p:nvCxnSpPr>
              <p:spPr>
                <a:xfrm flipV="1">
                  <a:off x="7860377" y="4461718"/>
                  <a:ext cx="0" cy="12855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3" name="椭圆 142"/>
            <p:cNvSpPr/>
            <p:nvPr/>
          </p:nvSpPr>
          <p:spPr>
            <a:xfrm>
              <a:off x="2942042" y="4181275"/>
              <a:ext cx="268637" cy="26863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3389530" y="4178398"/>
              <a:ext cx="268637" cy="26863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3837018" y="4186536"/>
              <a:ext cx="268637" cy="26863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4249051" y="4189697"/>
              <a:ext cx="268637" cy="26863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肘形连接符 149"/>
            <p:cNvCxnSpPr>
              <a:stCxn id="126" idx="0"/>
              <a:endCxn id="143" idx="2"/>
            </p:cNvCxnSpPr>
            <p:nvPr/>
          </p:nvCxnSpPr>
          <p:spPr>
            <a:xfrm rot="5400000" flipH="1" flipV="1">
              <a:off x="2482318" y="4144916"/>
              <a:ext cx="289045" cy="63040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3" idx="6"/>
              <a:endCxn id="144" idx="2"/>
            </p:cNvCxnSpPr>
            <p:nvPr/>
          </p:nvCxnSpPr>
          <p:spPr>
            <a:xfrm flipV="1">
              <a:off x="3210679" y="4312717"/>
              <a:ext cx="178851" cy="28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flipV="1">
              <a:off x="3656379" y="4318473"/>
              <a:ext cx="178851" cy="28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 flipV="1">
              <a:off x="4087696" y="4309849"/>
              <a:ext cx="178851" cy="28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146" idx="0"/>
            </p:cNvCxnSpPr>
            <p:nvPr/>
          </p:nvCxnSpPr>
          <p:spPr>
            <a:xfrm flipH="1" flipV="1">
              <a:off x="4383369" y="3739111"/>
              <a:ext cx="1" cy="4505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组合 156"/>
            <p:cNvGrpSpPr/>
            <p:nvPr/>
          </p:nvGrpSpPr>
          <p:grpSpPr>
            <a:xfrm>
              <a:off x="4266547" y="1335183"/>
              <a:ext cx="232854" cy="2394072"/>
              <a:chOff x="6089445" y="4037506"/>
              <a:chExt cx="232854" cy="2394072"/>
            </a:xfrm>
          </p:grpSpPr>
          <p:sp>
            <p:nvSpPr>
              <p:cNvPr id="158" name="圆角矩形 157"/>
              <p:cNvSpPr/>
              <p:nvPr/>
            </p:nvSpPr>
            <p:spPr>
              <a:xfrm>
                <a:off x="6089445" y="5819193"/>
                <a:ext cx="232854" cy="61238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 smtClean="0">
                    <a:solidFill>
                      <a:schemeClr val="bg1"/>
                    </a:solidFill>
                  </a:rPr>
                  <a:t>user</a:t>
                </a:r>
                <a:endParaRPr lang="zh-CN" altLang="en-US" sz="105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9" name="直接箭头连接符 158"/>
              <p:cNvCxnSpPr>
                <a:stCxn id="158" idx="0"/>
              </p:cNvCxnSpPr>
              <p:nvPr/>
            </p:nvCxnSpPr>
            <p:spPr>
              <a:xfrm flipV="1">
                <a:off x="6205872" y="4037506"/>
                <a:ext cx="12086" cy="178168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接箭头连接符 165"/>
            <p:cNvCxnSpPr>
              <a:stCxn id="77" idx="0"/>
              <a:endCxn id="16" idx="2"/>
            </p:cNvCxnSpPr>
            <p:nvPr/>
          </p:nvCxnSpPr>
          <p:spPr>
            <a:xfrm flipV="1">
              <a:off x="6197397" y="4229395"/>
              <a:ext cx="1228089" cy="3516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77" idx="0"/>
            </p:cNvCxnSpPr>
            <p:nvPr/>
          </p:nvCxnSpPr>
          <p:spPr>
            <a:xfrm flipV="1">
              <a:off x="6197397" y="4236829"/>
              <a:ext cx="1662973" cy="3441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6" idx="0"/>
              <a:endCxn id="177" idx="4"/>
            </p:cNvCxnSpPr>
            <p:nvPr/>
          </p:nvCxnSpPr>
          <p:spPr>
            <a:xfrm flipH="1" flipV="1">
              <a:off x="7422864" y="3729495"/>
              <a:ext cx="2622" cy="2038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椭圆 176"/>
                <p:cNvSpPr/>
                <p:nvPr/>
              </p:nvSpPr>
              <p:spPr>
                <a:xfrm>
                  <a:off x="7225292" y="3481679"/>
                  <a:ext cx="395144" cy="24781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7" name="椭圆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292" y="3481679"/>
                  <a:ext cx="395144" cy="247816"/>
                </a:xfrm>
                <a:prstGeom prst="ellipse">
                  <a:avLst/>
                </a:prstGeom>
                <a:blipFill>
                  <a:blip r:embed="rId2"/>
                  <a:stretch>
                    <a:fillRect l="-65672" t="-155814" r="-32836" b="-218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圆角矩形 183"/>
            <p:cNvSpPr/>
            <p:nvPr/>
          </p:nvSpPr>
          <p:spPr>
            <a:xfrm>
              <a:off x="7301854" y="2671565"/>
              <a:ext cx="232854" cy="6261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</a:rPr>
                <a:t>c2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85" name="直接箭头连接符 184"/>
            <p:cNvCxnSpPr>
              <a:stCxn id="184" idx="0"/>
            </p:cNvCxnSpPr>
            <p:nvPr/>
          </p:nvCxnSpPr>
          <p:spPr>
            <a:xfrm flipV="1">
              <a:off x="7418281" y="2507461"/>
              <a:ext cx="4239" cy="164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flipH="1" flipV="1">
              <a:off x="7420804" y="3287838"/>
              <a:ext cx="9134" cy="1942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77" idx="0"/>
            </p:cNvCxnSpPr>
            <p:nvPr/>
          </p:nvCxnSpPr>
          <p:spPr>
            <a:xfrm flipV="1">
              <a:off x="6197397" y="2519450"/>
              <a:ext cx="23664" cy="20615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圆角矩形 193"/>
            <p:cNvSpPr/>
            <p:nvPr/>
          </p:nvSpPr>
          <p:spPr>
            <a:xfrm>
              <a:off x="6754987" y="1486468"/>
              <a:ext cx="232854" cy="6123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 smtClean="0">
                  <a:solidFill>
                    <a:schemeClr val="bg1"/>
                  </a:solidFill>
                </a:rPr>
                <a:t>item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6" name="直接箭头连接符 195"/>
            <p:cNvCxnSpPr/>
            <p:nvPr/>
          </p:nvCxnSpPr>
          <p:spPr>
            <a:xfrm flipV="1">
              <a:off x="6861695" y="1344827"/>
              <a:ext cx="592" cy="1312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>
              <a:stCxn id="8" idx="0"/>
            </p:cNvCxnSpPr>
            <p:nvPr/>
          </p:nvCxnSpPr>
          <p:spPr>
            <a:xfrm flipV="1">
              <a:off x="5679974" y="812416"/>
              <a:ext cx="0" cy="2089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7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购物场景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购物场景：</a:t>
            </a:r>
            <a:r>
              <a:rPr lang="zh-CN" altLang="en-US" dirty="0"/>
              <a:t>用户因为某个事件要购买某些商品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海边度假：用户</a:t>
            </a:r>
            <a:r>
              <a:rPr lang="zh-CN" altLang="en-US" dirty="0"/>
              <a:t>因为要去海边</a:t>
            </a:r>
            <a:r>
              <a:rPr lang="zh-CN" altLang="en-US" dirty="0" smtClean="0"/>
              <a:t>度假</a:t>
            </a:r>
            <a:r>
              <a:rPr lang="zh-CN" altLang="en-US" dirty="0"/>
              <a:t>，要购买机票、防晒物品、游泳用品等商品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商品</a:t>
            </a:r>
            <a:r>
              <a:rPr lang="zh-CN" altLang="en-US" dirty="0" smtClean="0"/>
              <a:t>类别（</a:t>
            </a:r>
            <a:r>
              <a:rPr lang="en-US" altLang="zh-CN" dirty="0" smtClean="0"/>
              <a:t>CPV</a:t>
            </a:r>
            <a:r>
              <a:rPr lang="zh-CN" altLang="en-US" dirty="0" smtClean="0"/>
              <a:t>）的</a:t>
            </a:r>
            <a:r>
              <a:rPr lang="zh-CN" altLang="en-US" dirty="0"/>
              <a:t>不同组合可以组成不同的购物</a:t>
            </a:r>
            <a:r>
              <a:rPr lang="zh-CN" altLang="en-US" dirty="0" smtClean="0"/>
              <a:t>场景。</a:t>
            </a:r>
            <a:endParaRPr lang="en-US" altLang="zh-CN" dirty="0" smtClean="0"/>
          </a:p>
          <a:p>
            <a:pPr lvl="1"/>
            <a:r>
              <a:rPr lang="zh-CN" altLang="en-US" dirty="0"/>
              <a:t>一个商品可以属于多个购物场景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通过不断细化的场景需求</a:t>
            </a:r>
            <a:r>
              <a:rPr lang="zh-CN" altLang="en-US" dirty="0" smtClean="0"/>
              <a:t>，将代表一类用户需求</a:t>
            </a:r>
            <a:r>
              <a:rPr lang="zh-CN" altLang="en-US" dirty="0"/>
              <a:t>的</a:t>
            </a:r>
            <a:r>
              <a:rPr lang="zh-CN" altLang="en-US" dirty="0" smtClean="0"/>
              <a:t>跨</a:t>
            </a:r>
            <a:r>
              <a:rPr lang="zh-CN" altLang="en-US" dirty="0"/>
              <a:t>类目和</a:t>
            </a:r>
            <a:r>
              <a:rPr lang="zh-CN" altLang="en-US" dirty="0" smtClean="0"/>
              <a:t>品类抽象</a:t>
            </a:r>
            <a:r>
              <a:rPr lang="zh-CN" altLang="en-US" dirty="0"/>
              <a:t>为购物场景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Context</a:t>
            </a:r>
            <a:r>
              <a:rPr lang="zh-CN" altLang="en-US" dirty="0" smtClean="0"/>
              <a:t>：用户在某个时间某个地点购买商品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购物时间、地点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9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传统推荐方法的</a:t>
            </a:r>
            <a:r>
              <a:rPr lang="zh-CN" altLang="en-US" dirty="0"/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传统推荐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商品：独立的个体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准确性高，但内容单调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基于场景的推荐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商品：因为购物场景相关联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推荐结果丰富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17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u,i,</a:t>
            </a:r>
            <a:r>
              <a:rPr lang="en-US" altLang="zh-CN" sz="2400" b="1" dirty="0" err="1" smtClean="0"/>
              <a:t>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，表示用户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对具有</a:t>
            </a:r>
            <a:r>
              <a:rPr lang="en-US" altLang="zh-CN" sz="2400" b="1" dirty="0" smtClean="0"/>
              <a:t>s</a:t>
            </a:r>
            <a:r>
              <a:rPr lang="zh-CN" altLang="en-US" sz="2400" dirty="0" smtClean="0"/>
              <a:t>场景特征的商品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进行点击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购买，其中</a:t>
            </a:r>
            <a:r>
              <a:rPr lang="en-US" altLang="zh-CN" sz="2400" b="1" dirty="0" smtClean="0"/>
              <a:t>s</a:t>
            </a:r>
            <a:r>
              <a:rPr lang="zh-CN" altLang="en-US" sz="2400" dirty="0" smtClean="0"/>
              <a:t>为购物场景的集合。</a:t>
            </a:r>
            <a:endParaRPr lang="en-US" altLang="zh-CN" sz="2400" dirty="0" smtClean="0"/>
          </a:p>
          <a:p>
            <a:r>
              <a:rPr lang="zh-CN" altLang="en-US" sz="2400" dirty="0"/>
              <a:t>场景对商品的影响程度不同，使用</a:t>
            </a:r>
            <a:r>
              <a:rPr lang="en-US" altLang="zh-CN" sz="2400" dirty="0"/>
              <a:t>attention module </a:t>
            </a:r>
            <a:r>
              <a:rPr lang="zh-CN" altLang="en-US" sz="2400" dirty="0"/>
              <a:t>捕捉商品在不同场景上的</a:t>
            </a:r>
            <a:r>
              <a:rPr lang="zh-CN" altLang="en-US" sz="2400" dirty="0" smtClean="0"/>
              <a:t>权重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用户的兴趣随着时间发生变化</a:t>
            </a:r>
            <a:r>
              <a:rPr lang="zh-CN" altLang="en-US" sz="2400" dirty="0" smtClean="0"/>
              <a:t>，使用</a:t>
            </a:r>
            <a:r>
              <a:rPr lang="en-US" altLang="zh-CN" sz="2400" dirty="0"/>
              <a:t>RNN </a:t>
            </a:r>
            <a:r>
              <a:rPr lang="zh-CN" altLang="en-US" sz="2400" dirty="0" smtClean="0"/>
              <a:t>捕捉用户的偏好 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得到用户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和商品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的表示后，使用一个</a:t>
            </a:r>
            <a:r>
              <a:rPr lang="en-US" altLang="zh-CN" sz="2400" dirty="0" smtClean="0"/>
              <a:t>DNN </a:t>
            </a:r>
            <a:r>
              <a:rPr lang="zh-CN" altLang="en-US" sz="2400" dirty="0" smtClean="0"/>
              <a:t>进行点击预测。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702" y="3044031"/>
            <a:ext cx="2581275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4848622"/>
            <a:ext cx="27241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952" y="6326780"/>
            <a:ext cx="2486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6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7.24-8.2</a:t>
            </a:r>
            <a:r>
              <a:rPr lang="zh-CN" altLang="en-US" dirty="0" smtClean="0"/>
              <a:t>用户点击</a:t>
            </a:r>
            <a:r>
              <a:rPr lang="en-US" altLang="zh-CN" dirty="0" smtClean="0"/>
              <a:t>/</a:t>
            </a:r>
            <a:r>
              <a:rPr lang="zh-CN" altLang="en-US" dirty="0" smtClean="0"/>
              <a:t>购买数据生成用户向量</a:t>
            </a:r>
            <a:endParaRPr lang="en-US" altLang="zh-CN" dirty="0"/>
          </a:p>
          <a:p>
            <a:r>
              <a:rPr lang="en-US" altLang="zh-CN" dirty="0" smtClean="0"/>
              <a:t>8.3-8.10</a:t>
            </a:r>
            <a:r>
              <a:rPr lang="zh-CN" altLang="en-US" dirty="0" smtClean="0"/>
              <a:t>的猜你喜欢数据训练模型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正样本：用户点击过的商品</a:t>
            </a:r>
          </a:p>
          <a:p>
            <a:pPr lvl="1"/>
            <a:r>
              <a:rPr lang="zh-CN" altLang="en-US" dirty="0" smtClean="0"/>
              <a:t>负样本：曝光多次用户没有行为的商品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591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准确性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precision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recall</a:t>
                </a:r>
                <a:r>
                  <a:rPr lang="zh-CN" altLang="en-US" dirty="0"/>
                  <a:t>、</a:t>
                </a:r>
                <a:r>
                  <a:rPr lang="en-US" altLang="zh-CN" dirty="0" smtClean="0"/>
                  <a:t>F1</a:t>
                </a:r>
              </a:p>
              <a:p>
                <a:r>
                  <a:rPr lang="zh-CN" altLang="en-US" dirty="0" smtClean="0"/>
                  <a:t>多样性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商品相似度的计算过程涉及类别，由于场景覆盖多个类别，理想情况下商品之间的相似度会降低，即多样性提高。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推荐列表的商品类别的分布情况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准确性与多样性之间的平衡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dive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𝑟𝑠𝑖𝑡𝑦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dive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𝑟𝑠𝑖𝑡𝑦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3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58196" y="327416"/>
            <a:ext cx="6163083" cy="6114726"/>
            <a:chOff x="1958196" y="327416"/>
            <a:chExt cx="6163083" cy="6114726"/>
          </a:xfrm>
        </p:grpSpPr>
        <p:grpSp>
          <p:nvGrpSpPr>
            <p:cNvPr id="5" name="组合 4"/>
            <p:cNvGrpSpPr/>
            <p:nvPr/>
          </p:nvGrpSpPr>
          <p:grpSpPr>
            <a:xfrm>
              <a:off x="1958196" y="3933388"/>
              <a:ext cx="6163083" cy="2498192"/>
              <a:chOff x="-471554" y="3949804"/>
              <a:chExt cx="6163083" cy="2498192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-471554" y="4245811"/>
                <a:ext cx="6077050" cy="2202185"/>
                <a:chOff x="-786978" y="2947592"/>
                <a:chExt cx="8083014" cy="3500403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>
                  <a:off x="545423" y="5474601"/>
                  <a:ext cx="309716" cy="97339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item1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圆角矩形 44"/>
                <p:cNvSpPr/>
                <p:nvPr/>
              </p:nvSpPr>
              <p:spPr>
                <a:xfrm>
                  <a:off x="1130085" y="5474601"/>
                  <a:ext cx="309716" cy="97339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item2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1714747" y="5474601"/>
                  <a:ext cx="309716" cy="97339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item3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圆角矩形 46"/>
                <p:cNvSpPr/>
                <p:nvPr/>
              </p:nvSpPr>
              <p:spPr>
                <a:xfrm>
                  <a:off x="2299409" y="5474601"/>
                  <a:ext cx="309716" cy="97339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-786978" y="4705003"/>
                  <a:ext cx="8083014" cy="5339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 smtClean="0"/>
                    <a:t>嵌入层</a:t>
                  </a:r>
                  <a:endParaRPr lang="zh-CN" altLang="en-US" sz="1400" dirty="0"/>
                </a:p>
              </p:txBody>
            </p:sp>
            <p:cxnSp>
              <p:nvCxnSpPr>
                <p:cNvPr id="55" name="直接箭头连接符 54"/>
                <p:cNvCxnSpPr>
                  <a:stCxn id="44" idx="0"/>
                </p:cNvCxnSpPr>
                <p:nvPr/>
              </p:nvCxnSpPr>
              <p:spPr>
                <a:xfrm flipV="1">
                  <a:off x="700281" y="5270269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>
                  <a:stCxn id="45" idx="0"/>
                </p:cNvCxnSpPr>
                <p:nvPr/>
              </p:nvCxnSpPr>
              <p:spPr>
                <a:xfrm flipH="1" flipV="1">
                  <a:off x="1279022" y="5270269"/>
                  <a:ext cx="5921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>
                  <a:stCxn id="47" idx="0"/>
                </p:cNvCxnSpPr>
                <p:nvPr/>
              </p:nvCxnSpPr>
              <p:spPr>
                <a:xfrm flipV="1">
                  <a:off x="2454267" y="5270269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/>
                <p:cNvCxnSpPr>
                  <a:stCxn id="46" idx="0"/>
                </p:cNvCxnSpPr>
                <p:nvPr/>
              </p:nvCxnSpPr>
              <p:spPr>
                <a:xfrm flipV="1">
                  <a:off x="1869605" y="5270269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/>
                <p:cNvCxnSpPr/>
                <p:nvPr/>
              </p:nvCxnSpPr>
              <p:spPr>
                <a:xfrm flipV="1">
                  <a:off x="700281" y="4500671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/>
                <p:nvPr/>
              </p:nvCxnSpPr>
              <p:spPr>
                <a:xfrm flipH="1" flipV="1">
                  <a:off x="1279022" y="4500671"/>
                  <a:ext cx="5922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/>
                <p:cNvCxnSpPr/>
                <p:nvPr/>
              </p:nvCxnSpPr>
              <p:spPr>
                <a:xfrm flipV="1">
                  <a:off x="2454267" y="4500671"/>
                  <a:ext cx="2548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/>
                <p:cNvCxnSpPr/>
                <p:nvPr/>
              </p:nvCxnSpPr>
              <p:spPr>
                <a:xfrm flipV="1">
                  <a:off x="1869605" y="4500671"/>
                  <a:ext cx="0" cy="2043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/>
                <p:cNvCxnSpPr/>
                <p:nvPr/>
              </p:nvCxnSpPr>
              <p:spPr>
                <a:xfrm flipV="1">
                  <a:off x="700280" y="2959410"/>
                  <a:ext cx="0" cy="57852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/>
                <p:cNvCxnSpPr/>
                <p:nvPr/>
              </p:nvCxnSpPr>
              <p:spPr>
                <a:xfrm flipV="1">
                  <a:off x="1284943" y="2947592"/>
                  <a:ext cx="0" cy="59034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 flipV="1">
                  <a:off x="2454267" y="2959409"/>
                  <a:ext cx="0" cy="57853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/>
                <p:cNvCxnSpPr/>
                <p:nvPr/>
              </p:nvCxnSpPr>
              <p:spPr>
                <a:xfrm flipV="1">
                  <a:off x="1869605" y="2947594"/>
                  <a:ext cx="0" cy="59034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3771827" y="5206541"/>
                <a:ext cx="4326" cy="1374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4299943" y="3949804"/>
                <a:ext cx="1391586" cy="296007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Attention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948827" y="2251196"/>
              <a:ext cx="1867605" cy="2682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全连接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37663" y="1030625"/>
              <a:ext cx="2849478" cy="31377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预测得分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 flipV="1">
              <a:off x="6871414" y="2069523"/>
              <a:ext cx="11217" cy="1887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4033160" y="327416"/>
              <a:ext cx="1658484" cy="49271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推荐列表</a:t>
              </a:r>
              <a:endParaRPr lang="zh-CN" altLang="en-US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089445" y="5690644"/>
              <a:ext cx="232854" cy="740934"/>
              <a:chOff x="6089445" y="5690644"/>
              <a:chExt cx="232854" cy="740934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6089445" y="5819193"/>
                <a:ext cx="232854" cy="61238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 smtClean="0">
                    <a:solidFill>
                      <a:schemeClr val="bg1"/>
                    </a:solidFill>
                  </a:rPr>
                  <a:t>item</a:t>
                </a:r>
                <a:endParaRPr lang="zh-CN" altLang="en-US" sz="105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" name="直接箭头连接符 68"/>
              <p:cNvCxnSpPr>
                <a:stCxn id="68" idx="0"/>
              </p:cNvCxnSpPr>
              <p:nvPr/>
            </p:nvCxnSpPr>
            <p:spPr>
              <a:xfrm flipH="1" flipV="1">
                <a:off x="6205871" y="5690644"/>
                <a:ext cx="1" cy="12854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>
              <a:off x="6080970" y="4229395"/>
              <a:ext cx="900267" cy="963987"/>
              <a:chOff x="6089445" y="5467591"/>
              <a:chExt cx="900267" cy="963987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6089445" y="5819193"/>
                <a:ext cx="232854" cy="61238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 smtClean="0">
                    <a:solidFill>
                      <a:schemeClr val="bg1"/>
                    </a:solidFill>
                  </a:rPr>
                  <a:t>item</a:t>
                </a:r>
                <a:endParaRPr lang="zh-CN" altLang="en-US" sz="105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8" name="直接箭头连接符 77"/>
              <p:cNvCxnSpPr>
                <a:stCxn id="77" idx="0"/>
              </p:cNvCxnSpPr>
              <p:nvPr/>
            </p:nvCxnSpPr>
            <p:spPr>
              <a:xfrm flipV="1">
                <a:off x="6205872" y="5467591"/>
                <a:ext cx="783840" cy="35160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圆角矩形 79"/>
            <p:cNvSpPr/>
            <p:nvPr/>
          </p:nvSpPr>
          <p:spPr>
            <a:xfrm>
              <a:off x="2959934" y="4594087"/>
              <a:ext cx="232854" cy="6123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</a:rPr>
                <a:t>item1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3399501" y="4594087"/>
              <a:ext cx="232854" cy="6123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</a:rPr>
                <a:t>item2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3839067" y="4594087"/>
              <a:ext cx="232854" cy="6123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</a:rPr>
                <a:t>item3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4278633" y="4594087"/>
              <a:ext cx="232854" cy="6123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……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flipV="1">
              <a:off x="6981237" y="5203603"/>
              <a:ext cx="0" cy="1285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H="1" flipV="1">
              <a:off x="7416352" y="5203603"/>
              <a:ext cx="4452" cy="1285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V="1">
              <a:off x="7860370" y="5203603"/>
              <a:ext cx="0" cy="1285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131"/>
            <p:cNvGrpSpPr/>
            <p:nvPr/>
          </p:nvGrpSpPr>
          <p:grpSpPr>
            <a:xfrm>
              <a:off x="6862287" y="4229395"/>
              <a:ext cx="1111987" cy="974378"/>
              <a:chOff x="6862287" y="4229395"/>
              <a:chExt cx="1111987" cy="974378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6862287" y="4229395"/>
                <a:ext cx="232854" cy="974378"/>
                <a:chOff x="6862287" y="4229395"/>
                <a:chExt cx="232854" cy="974378"/>
              </a:xfrm>
            </p:grpSpPr>
            <p:sp>
              <p:nvSpPr>
                <p:cNvPr id="110" name="圆角矩形 109"/>
                <p:cNvSpPr/>
                <p:nvPr/>
              </p:nvSpPr>
              <p:spPr>
                <a:xfrm>
                  <a:off x="6862287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c1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6" name="直接箭头连接符 115"/>
                <p:cNvCxnSpPr/>
                <p:nvPr/>
              </p:nvCxnSpPr>
              <p:spPr>
                <a:xfrm flipH="1" flipV="1">
                  <a:off x="6981237" y="4229395"/>
                  <a:ext cx="7" cy="36087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组合 129"/>
              <p:cNvGrpSpPr/>
              <p:nvPr/>
            </p:nvGrpSpPr>
            <p:grpSpPr>
              <a:xfrm>
                <a:off x="7301854" y="4229395"/>
                <a:ext cx="232854" cy="974378"/>
                <a:chOff x="7301854" y="4229395"/>
                <a:chExt cx="232854" cy="974378"/>
              </a:xfrm>
            </p:grpSpPr>
            <p:sp>
              <p:nvSpPr>
                <p:cNvPr id="111" name="圆角矩形 110"/>
                <p:cNvSpPr/>
                <p:nvPr/>
              </p:nvSpPr>
              <p:spPr>
                <a:xfrm>
                  <a:off x="7301854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c2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7" name="直接箭头连接符 116"/>
                <p:cNvCxnSpPr>
                  <a:endCxn id="16" idx="2"/>
                </p:cNvCxnSpPr>
                <p:nvPr/>
              </p:nvCxnSpPr>
              <p:spPr>
                <a:xfrm flipV="1">
                  <a:off x="7420811" y="4229395"/>
                  <a:ext cx="4675" cy="36087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>
                <a:off x="7741420" y="4229395"/>
                <a:ext cx="232854" cy="974378"/>
                <a:chOff x="7741420" y="4229395"/>
                <a:chExt cx="232854" cy="974378"/>
              </a:xfrm>
            </p:grpSpPr>
            <p:sp>
              <p:nvSpPr>
                <p:cNvPr id="112" name="圆角矩形 111"/>
                <p:cNvSpPr/>
                <p:nvPr/>
              </p:nvSpPr>
              <p:spPr>
                <a:xfrm>
                  <a:off x="7741420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c3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8" name="直接箭头连接符 117"/>
                <p:cNvCxnSpPr/>
                <p:nvPr/>
              </p:nvCxnSpPr>
              <p:spPr>
                <a:xfrm flipH="1" flipV="1">
                  <a:off x="7860370" y="4229395"/>
                  <a:ext cx="7" cy="36087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2" name="组合 121"/>
            <p:cNvGrpSpPr/>
            <p:nvPr/>
          </p:nvGrpSpPr>
          <p:grpSpPr>
            <a:xfrm>
              <a:off x="2192835" y="5687776"/>
              <a:ext cx="232854" cy="740934"/>
              <a:chOff x="6089445" y="5690644"/>
              <a:chExt cx="232854" cy="740934"/>
            </a:xfrm>
          </p:grpSpPr>
          <p:sp>
            <p:nvSpPr>
              <p:cNvPr id="123" name="圆角矩形 122"/>
              <p:cNvSpPr/>
              <p:nvPr/>
            </p:nvSpPr>
            <p:spPr>
              <a:xfrm>
                <a:off x="6089445" y="5819193"/>
                <a:ext cx="232854" cy="61238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 smtClean="0">
                    <a:solidFill>
                      <a:schemeClr val="bg1"/>
                    </a:solidFill>
                  </a:rPr>
                  <a:t>user</a:t>
                </a:r>
                <a:endParaRPr lang="zh-CN" altLang="en-US" sz="105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4" name="直接箭头连接符 123"/>
              <p:cNvCxnSpPr>
                <a:stCxn id="123" idx="0"/>
              </p:cNvCxnSpPr>
              <p:nvPr/>
            </p:nvCxnSpPr>
            <p:spPr>
              <a:xfrm flipH="1" flipV="1">
                <a:off x="6205871" y="5690644"/>
                <a:ext cx="1" cy="12854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圆角矩形 125"/>
            <p:cNvSpPr/>
            <p:nvPr/>
          </p:nvSpPr>
          <p:spPr>
            <a:xfrm>
              <a:off x="2195212" y="4604639"/>
              <a:ext cx="232854" cy="61238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 smtClean="0">
                  <a:solidFill>
                    <a:schemeClr val="bg1"/>
                  </a:solidFill>
                </a:rPr>
                <a:t>user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 flipV="1">
              <a:off x="2297107" y="5212227"/>
              <a:ext cx="0" cy="1285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组合 132"/>
            <p:cNvGrpSpPr/>
            <p:nvPr/>
          </p:nvGrpSpPr>
          <p:grpSpPr>
            <a:xfrm>
              <a:off x="6871414" y="5700087"/>
              <a:ext cx="1111987" cy="742055"/>
              <a:chOff x="6862287" y="4461718"/>
              <a:chExt cx="1111987" cy="742055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6862287" y="4461718"/>
                <a:ext cx="232854" cy="742055"/>
                <a:chOff x="6862287" y="4461718"/>
                <a:chExt cx="232854" cy="742055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6862287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c1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42" name="直接箭头连接符 141"/>
                <p:cNvCxnSpPr/>
                <p:nvPr/>
              </p:nvCxnSpPr>
              <p:spPr>
                <a:xfrm flipV="1">
                  <a:off x="6981244" y="4461718"/>
                  <a:ext cx="0" cy="12855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组合 134"/>
              <p:cNvGrpSpPr/>
              <p:nvPr/>
            </p:nvGrpSpPr>
            <p:grpSpPr>
              <a:xfrm>
                <a:off x="7301854" y="4461718"/>
                <a:ext cx="232854" cy="742055"/>
                <a:chOff x="7301854" y="4461718"/>
                <a:chExt cx="232854" cy="742055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7301854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c2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40" name="直接箭头连接符 139"/>
                <p:cNvCxnSpPr/>
                <p:nvPr/>
              </p:nvCxnSpPr>
              <p:spPr>
                <a:xfrm flipH="1" flipV="1">
                  <a:off x="7416359" y="4461718"/>
                  <a:ext cx="4452" cy="12855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组合 135"/>
              <p:cNvGrpSpPr/>
              <p:nvPr/>
            </p:nvGrpSpPr>
            <p:grpSpPr>
              <a:xfrm>
                <a:off x="7741420" y="4461718"/>
                <a:ext cx="232854" cy="742055"/>
                <a:chOff x="7741420" y="4461718"/>
                <a:chExt cx="232854" cy="742055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7741420" y="4591388"/>
                  <a:ext cx="232854" cy="612385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bg1"/>
                      </a:solidFill>
                    </a:rPr>
                    <a:t>c3</a:t>
                  </a:r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38" name="直接箭头连接符 137"/>
                <p:cNvCxnSpPr/>
                <p:nvPr/>
              </p:nvCxnSpPr>
              <p:spPr>
                <a:xfrm flipV="1">
                  <a:off x="7860377" y="4461718"/>
                  <a:ext cx="0" cy="12855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6" name="直接箭头连接符 165"/>
            <p:cNvCxnSpPr>
              <a:stCxn id="77" idx="0"/>
              <a:endCxn id="16" idx="2"/>
            </p:cNvCxnSpPr>
            <p:nvPr/>
          </p:nvCxnSpPr>
          <p:spPr>
            <a:xfrm flipV="1">
              <a:off x="6197397" y="4229395"/>
              <a:ext cx="1228089" cy="3516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77" idx="0"/>
            </p:cNvCxnSpPr>
            <p:nvPr/>
          </p:nvCxnSpPr>
          <p:spPr>
            <a:xfrm flipV="1">
              <a:off x="6197397" y="4236829"/>
              <a:ext cx="1662973" cy="3441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6" idx="0"/>
              <a:endCxn id="177" idx="4"/>
            </p:cNvCxnSpPr>
            <p:nvPr/>
          </p:nvCxnSpPr>
          <p:spPr>
            <a:xfrm flipH="1" flipV="1">
              <a:off x="7422864" y="3729495"/>
              <a:ext cx="2622" cy="2038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椭圆 176"/>
                <p:cNvSpPr/>
                <p:nvPr/>
              </p:nvSpPr>
              <p:spPr>
                <a:xfrm>
                  <a:off x="7225292" y="3481679"/>
                  <a:ext cx="395144" cy="24781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7" name="椭圆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292" y="3481679"/>
                  <a:ext cx="395144" cy="247816"/>
                </a:xfrm>
                <a:prstGeom prst="ellipse">
                  <a:avLst/>
                </a:prstGeom>
                <a:blipFill>
                  <a:blip r:embed="rId2"/>
                  <a:stretch>
                    <a:fillRect l="-65672" t="-155814" r="-32836" b="-218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圆角矩形 183"/>
            <p:cNvSpPr/>
            <p:nvPr/>
          </p:nvSpPr>
          <p:spPr>
            <a:xfrm>
              <a:off x="7301854" y="2671565"/>
              <a:ext cx="232854" cy="6261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</a:rPr>
                <a:t>c2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85" name="直接箭头连接符 184"/>
            <p:cNvCxnSpPr>
              <a:stCxn id="184" idx="0"/>
            </p:cNvCxnSpPr>
            <p:nvPr/>
          </p:nvCxnSpPr>
          <p:spPr>
            <a:xfrm flipV="1">
              <a:off x="7418281" y="2507461"/>
              <a:ext cx="4239" cy="164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flipH="1" flipV="1">
              <a:off x="7420804" y="3287838"/>
              <a:ext cx="9134" cy="1942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77" idx="0"/>
            </p:cNvCxnSpPr>
            <p:nvPr/>
          </p:nvCxnSpPr>
          <p:spPr>
            <a:xfrm flipV="1">
              <a:off x="6197397" y="2519450"/>
              <a:ext cx="23664" cy="20615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圆角矩形 193"/>
            <p:cNvSpPr/>
            <p:nvPr/>
          </p:nvSpPr>
          <p:spPr>
            <a:xfrm>
              <a:off x="6754987" y="1486468"/>
              <a:ext cx="232854" cy="6123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 smtClean="0">
                  <a:solidFill>
                    <a:schemeClr val="bg1"/>
                  </a:solidFill>
                </a:rPr>
                <a:t>item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6" name="直接箭头连接符 195"/>
            <p:cNvCxnSpPr>
              <a:stCxn id="194" idx="0"/>
              <a:endCxn id="8" idx="2"/>
            </p:cNvCxnSpPr>
            <p:nvPr/>
          </p:nvCxnSpPr>
          <p:spPr>
            <a:xfrm flipH="1" flipV="1">
              <a:off x="4862402" y="1344398"/>
              <a:ext cx="2009012" cy="1420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>
              <a:stCxn id="8" idx="0"/>
              <a:endCxn id="12" idx="2"/>
            </p:cNvCxnSpPr>
            <p:nvPr/>
          </p:nvCxnSpPr>
          <p:spPr>
            <a:xfrm flipV="1">
              <a:off x="4862402" y="820135"/>
              <a:ext cx="0" cy="2104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2925686" y="3933388"/>
            <a:ext cx="1585801" cy="2960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Attention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5" name="直接箭头连接符 94"/>
          <p:cNvCxnSpPr>
            <a:stCxn id="77" idx="0"/>
          </p:cNvCxnSpPr>
          <p:nvPr/>
        </p:nvCxnSpPr>
        <p:spPr>
          <a:xfrm flipH="1" flipV="1">
            <a:off x="3076361" y="4249108"/>
            <a:ext cx="3121036" cy="331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0"/>
          </p:cNvCxnSpPr>
          <p:nvPr/>
        </p:nvCxnSpPr>
        <p:spPr>
          <a:xfrm flipH="1" flipV="1">
            <a:off x="3530363" y="4232267"/>
            <a:ext cx="2667034" cy="348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7" idx="0"/>
          </p:cNvCxnSpPr>
          <p:nvPr/>
        </p:nvCxnSpPr>
        <p:spPr>
          <a:xfrm flipH="1" flipV="1">
            <a:off x="3962699" y="4258179"/>
            <a:ext cx="2234698" cy="322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77" idx="0"/>
          </p:cNvCxnSpPr>
          <p:nvPr/>
        </p:nvCxnSpPr>
        <p:spPr>
          <a:xfrm flipH="1" flipV="1">
            <a:off x="4380626" y="4249107"/>
            <a:ext cx="1816771" cy="331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endCxn id="120" idx="4"/>
          </p:cNvCxnSpPr>
          <p:nvPr/>
        </p:nvCxnSpPr>
        <p:spPr>
          <a:xfrm flipH="1" flipV="1">
            <a:off x="3696779" y="3736277"/>
            <a:ext cx="2622" cy="203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椭圆 119"/>
              <p:cNvSpPr/>
              <p:nvPr/>
            </p:nvSpPr>
            <p:spPr>
              <a:xfrm>
                <a:off x="3499207" y="3488461"/>
                <a:ext cx="395144" cy="24781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椭圆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07" y="3488461"/>
                <a:ext cx="395144" cy="247816"/>
              </a:xfrm>
              <a:prstGeom prst="ellipse">
                <a:avLst/>
              </a:prstGeom>
              <a:blipFill>
                <a:blip r:embed="rId3"/>
                <a:stretch>
                  <a:fillRect l="-67164" t="-155814" r="-31343" b="-2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圆角矩形 120"/>
          <p:cNvSpPr/>
          <p:nvPr/>
        </p:nvSpPr>
        <p:spPr>
          <a:xfrm>
            <a:off x="3575769" y="2678347"/>
            <a:ext cx="232854" cy="626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50" dirty="0">
              <a:solidFill>
                <a:schemeClr val="bg1"/>
              </a:solidFill>
            </a:endParaRPr>
          </a:p>
        </p:txBody>
      </p:sp>
      <p:cxnSp>
        <p:nvCxnSpPr>
          <p:cNvPr id="125" name="直接箭头连接符 124"/>
          <p:cNvCxnSpPr>
            <a:stCxn id="121" idx="0"/>
          </p:cNvCxnSpPr>
          <p:nvPr/>
        </p:nvCxnSpPr>
        <p:spPr>
          <a:xfrm flipV="1">
            <a:off x="3692196" y="2526565"/>
            <a:ext cx="11657" cy="151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H="1" flipV="1">
            <a:off x="3694719" y="3294620"/>
            <a:ext cx="9134" cy="19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2064442" y="2260950"/>
            <a:ext cx="1867605" cy="268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全连接</a:t>
            </a:r>
          </a:p>
        </p:txBody>
      </p:sp>
      <p:cxnSp>
        <p:nvCxnSpPr>
          <p:cNvPr id="148" name="直接箭头连接符 147"/>
          <p:cNvCxnSpPr/>
          <p:nvPr/>
        </p:nvCxnSpPr>
        <p:spPr>
          <a:xfrm flipV="1">
            <a:off x="2313012" y="2529204"/>
            <a:ext cx="23664" cy="2061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 flipV="1">
            <a:off x="2972788" y="2082477"/>
            <a:ext cx="11217" cy="188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2856361" y="1499422"/>
            <a:ext cx="232854" cy="6123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user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155" name="直接箭头连接符 154"/>
          <p:cNvCxnSpPr>
            <a:stCxn id="151" idx="0"/>
            <a:endCxn id="8" idx="2"/>
          </p:cNvCxnSpPr>
          <p:nvPr/>
        </p:nvCxnSpPr>
        <p:spPr>
          <a:xfrm flipV="1">
            <a:off x="2972788" y="1344398"/>
            <a:ext cx="1889614" cy="15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0848" y="2788152"/>
            <a:ext cx="3795623" cy="2101482"/>
          </a:xfrm>
        </p:spPr>
        <p:txBody>
          <a:bodyPr>
            <a:normAutofit/>
          </a:bodyPr>
          <a:lstStyle/>
          <a:p>
            <a:r>
              <a:rPr lang="en-US" altLang="zh-CN" sz="1400" b="1" dirty="0" smtClean="0"/>
              <a:t>Baseline</a:t>
            </a:r>
            <a:r>
              <a:rPr lang="zh-CN" altLang="en-US" sz="1400" b="1" dirty="0" smtClean="0"/>
              <a:t>：</a:t>
            </a:r>
            <a:r>
              <a:rPr lang="en-US" altLang="zh-CN" sz="1400" dirty="0" smtClean="0"/>
              <a:t>one-hot</a:t>
            </a:r>
          </a:p>
          <a:p>
            <a:r>
              <a:rPr lang="en-US" altLang="zh-CN" sz="1400" b="1" dirty="0" err="1" smtClean="0"/>
              <a:t>Mymodel</a:t>
            </a:r>
            <a:r>
              <a:rPr lang="zh-CN" altLang="en-US" sz="1400" b="1" dirty="0" smtClean="0"/>
              <a:t>：</a:t>
            </a:r>
            <a:r>
              <a:rPr lang="en-US" altLang="zh-CN" sz="1400" dirty="0" smtClean="0"/>
              <a:t>double attention</a:t>
            </a:r>
          </a:p>
          <a:p>
            <a:r>
              <a:rPr lang="en-US" altLang="zh-CN" sz="1400" b="1" dirty="0" smtClean="0"/>
              <a:t>Baseline-</a:t>
            </a:r>
            <a:r>
              <a:rPr lang="en-US" altLang="zh-CN" sz="1400" b="1" dirty="0" err="1" smtClean="0"/>
              <a:t>fm</a:t>
            </a:r>
            <a:r>
              <a:rPr lang="zh-CN" altLang="en-US" sz="1400" b="1" dirty="0" smtClean="0"/>
              <a:t>：</a:t>
            </a:r>
            <a:r>
              <a:rPr lang="en-US" altLang="zh-CN" sz="1400" b="1" dirty="0"/>
              <a:t> </a:t>
            </a:r>
            <a:r>
              <a:rPr lang="en-US" altLang="zh-CN" sz="1400" dirty="0" err="1" smtClean="0"/>
              <a:t>one-hot+fm</a:t>
            </a:r>
            <a:endParaRPr lang="en-US" altLang="zh-CN" sz="1400" dirty="0" smtClean="0"/>
          </a:p>
          <a:p>
            <a:r>
              <a:rPr lang="en-US" altLang="zh-CN" sz="1400" b="1" dirty="0" err="1" smtClean="0"/>
              <a:t>Fm</a:t>
            </a:r>
            <a:r>
              <a:rPr lang="en-US" altLang="zh-CN" sz="1400" b="1" dirty="0" smtClean="0"/>
              <a:t>-concept</a:t>
            </a:r>
            <a:r>
              <a:rPr lang="zh-CN" altLang="en-US" sz="1400" b="1" dirty="0" smtClean="0"/>
              <a:t>：</a:t>
            </a:r>
            <a:r>
              <a:rPr lang="en-US" altLang="zh-CN" sz="1400" b="1" dirty="0"/>
              <a:t> </a:t>
            </a:r>
            <a:r>
              <a:rPr lang="en-US" altLang="zh-CN" sz="1400" dirty="0" err="1" smtClean="0"/>
              <a:t>Baseline-fm+concept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62986"/>
              </p:ext>
            </p:extLst>
          </p:nvPr>
        </p:nvGraphicFramePr>
        <p:xfrm>
          <a:off x="838200" y="1885921"/>
          <a:ext cx="7038975" cy="352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366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432</Words>
  <Application>Microsoft Office PowerPoint</Application>
  <PresentationFormat>宽屏</PresentationFormat>
  <Paragraphs>109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电商背景下基于场景的推荐</vt:lpstr>
      <vt:lpstr>“购物场景”与context的不同</vt:lpstr>
      <vt:lpstr>传统推荐方法的缺点</vt:lpstr>
      <vt:lpstr>问题定义</vt:lpstr>
      <vt:lpstr>实验</vt:lpstr>
      <vt:lpstr>指标</vt:lpstr>
      <vt:lpstr>PowerPoint 演示文稿</vt:lpstr>
      <vt:lpstr>实验结果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话橙</dc:creator>
  <cp:lastModifiedBy>话橙</cp:lastModifiedBy>
  <cp:revision>46</cp:revision>
  <dcterms:created xsi:type="dcterms:W3CDTF">2018-08-29T01:03:40Z</dcterms:created>
  <dcterms:modified xsi:type="dcterms:W3CDTF">2018-09-11T02:56:18Z</dcterms:modified>
</cp:coreProperties>
</file>