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80" r:id="rId3"/>
    <p:sldId id="388" r:id="rId4"/>
    <p:sldId id="413" r:id="rId5"/>
    <p:sldId id="427" r:id="rId6"/>
    <p:sldId id="437" r:id="rId7"/>
    <p:sldId id="433" r:id="rId8"/>
    <p:sldId id="434" r:id="rId9"/>
    <p:sldId id="435" r:id="rId10"/>
    <p:sldId id="429" r:id="rId11"/>
    <p:sldId id="436" r:id="rId12"/>
    <p:sldId id="438" r:id="rId13"/>
    <p:sldId id="43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琛" initials="林琛" lastIdx="1" clrIdx="0">
    <p:extLst>
      <p:ext uri="{19B8F6BF-5375-455C-9EA6-DF929625EA0E}">
        <p15:presenceInfo xmlns:p15="http://schemas.microsoft.com/office/powerpoint/2012/main" userId="林琛" providerId="None"/>
      </p:ext>
    </p:extLst>
  </p:cmAuthor>
  <p:cmAuthor id="2" name="芃悠" initials="芃悠" lastIdx="1" clrIdx="1">
    <p:extLst>
      <p:ext uri="{19B8F6BF-5375-455C-9EA6-DF929625EA0E}">
        <p15:presenceInfo xmlns:p15="http://schemas.microsoft.com/office/powerpoint/2012/main" userId="芃悠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827" autoAdjust="0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42768-87B4-0848-839A-7520E10A0D89}" type="datetimeFigureOut">
              <a:rPr kumimoji="1" lang="zh-CN" altLang="en-US" smtClean="0"/>
              <a:t>2018/9/11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38F0D-EB98-0C4C-8220-EFEC3A930B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71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573C1-336E-0142-9B87-0D6FA3BAF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BFC021-E203-2240-90AA-CE8401C65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3247B-2552-7E4E-9692-AECBAD3C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36534-E8E6-EC42-B2A2-247554F7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B3884-DA05-464D-A1B0-F3CE6E66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5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F6995-B622-7F4B-8582-C2691E2B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00C8C-4931-F54D-B9F4-D45DDEF71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0A6F9-6DF9-9A40-90E4-8AFC62A9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0B64C-0E5A-0D48-A35D-3A950E91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28DB6-A8D2-2446-80D1-249AFCB0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36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AEF08F-7A9C-9147-BC2C-EB5ED17C2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20DF80-68DA-9D41-861E-8EF21F929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29B9C-203C-7D4F-A4B7-8B3B7F30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4C0B1-EC27-DD43-A08D-290595C5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905B6-65DB-A048-A7D0-287A8E48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AFB14-AA9F-1944-9749-0432A14C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27183-3CA2-1F46-8030-A1F5E7CA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501CA-28B9-8A4B-88EB-8DBAEE28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1ABC-53B4-014B-9AF2-D81AA372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51611-D907-F940-8B61-4C8BF0DC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78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8BCBB-56F4-3C43-AB6F-A81DC3FF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70D72-FE23-B94C-8C58-94CD1DAF9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9EA0E-5815-614D-AF4E-E457DC86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B1E38-13FB-744B-AC86-800C8524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C1F8E-252E-A646-9DCF-15DD1632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53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5D58E-3BFA-4F44-8481-08F6B1EC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BAD88-1295-B140-A54B-68B0E0C38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38C800-37A2-9E44-9F06-39FD3F134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B564E-81D4-5541-A927-434C0196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D7EC6-A4F9-824F-9AF2-F72123A7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21626-8EBC-B040-AD2D-522006DB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90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D8251-D9F5-0247-81B3-598D4649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0C378-3336-1844-A0B5-FBE9B2221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DECAB3-4D24-B040-BE54-4ED92578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5AD894-8A12-5F41-89A6-7E1E812D5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46B275-E123-664D-B68E-94DD4C54D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33CD2A-2D31-8748-B8B2-434E592C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6631E2-643A-4A45-872C-D627FF4E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588B4-6D3D-6C4D-8091-EC39789E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88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B65B2-F68D-3149-BEDB-28ABCBAD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291E6B-122B-C843-9105-A200C9A2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9BB1BB-7D8B-7647-A8DE-6BCBC14E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5432A8-CEC5-1B49-887A-97C53D0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90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4FAC10-2598-9F4D-856A-E6B8137E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4069E6-74A1-BE4E-ADD3-76AC9A85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C7192C-6E10-5B41-B9A0-2D0A5A65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24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05B4-0B6E-3F4A-AD55-95CE7AC4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7DB90-7797-3743-8BDD-646F66F5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E94C4-964D-7D46-80CC-B6B29658A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07818-F038-8142-B631-8F4B30EC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C46D1-E2E9-5246-8C62-2A3D0183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BFDD2A-7687-C74D-B928-CA14B5E4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4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8CE47-4885-9349-B8AB-883BA62F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46E928-94DD-0A4A-8106-4B11809C1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F428D-5F80-0142-88C4-2AD16496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B7FCF-BC97-034D-A9A8-76B8CDEF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499B7-AFEC-3F46-9C12-74846332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AE360-F7D0-ED48-BA53-23EB4BBC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74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FDCC37-1842-F242-A64C-7F19F835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68827F-581E-0244-A596-6B459E670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C5C38-BE2D-644D-85EE-78F336EBE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CF63-5958-A345-A547-F329E7BA321E}" type="datetimeFigureOut">
              <a:rPr kumimoji="1" lang="zh-CN" altLang="en-US" smtClean="0"/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7EF37-02C7-9748-BE3A-708FA424F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37062-8E29-6440-97B3-3259C4805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68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FC107-065A-6E45-8591-865C6AC80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可解释推荐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AFEEE9-F884-C345-8048-36758D24E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11</a:t>
            </a:r>
            <a:r>
              <a:rPr kumimoji="1" lang="zh-CN" altLang="en-US" dirty="0"/>
              <a:t>周工作汇报</a:t>
            </a:r>
            <a:endParaRPr kumimoji="1" lang="en-US" altLang="zh-CN" dirty="0"/>
          </a:p>
          <a:p>
            <a:r>
              <a:rPr kumimoji="1" lang="zh-CN" altLang="en-US" dirty="0"/>
              <a:t>林灵婷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759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214929"/>
              </p:ext>
            </p:extLst>
          </p:nvPr>
        </p:nvGraphicFramePr>
        <p:xfrm>
          <a:off x="1026085" y="1521168"/>
          <a:ext cx="9376871" cy="49014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9393">
                  <a:extLst>
                    <a:ext uri="{9D8B030D-6E8A-4147-A177-3AD203B41FA5}">
                      <a16:colId xmlns:a16="http://schemas.microsoft.com/office/drawing/2014/main" val="3442285248"/>
                    </a:ext>
                  </a:extLst>
                </a:gridCol>
                <a:gridCol w="3486058">
                  <a:extLst>
                    <a:ext uri="{9D8B030D-6E8A-4147-A177-3AD203B41FA5}">
                      <a16:colId xmlns:a16="http://schemas.microsoft.com/office/drawing/2014/main" val="454800058"/>
                    </a:ext>
                  </a:extLst>
                </a:gridCol>
                <a:gridCol w="4001420">
                  <a:extLst>
                    <a:ext uri="{9D8B030D-6E8A-4147-A177-3AD203B41FA5}">
                      <a16:colId xmlns:a16="http://schemas.microsoft.com/office/drawing/2014/main" val="838616987"/>
                    </a:ext>
                  </a:extLst>
                </a:gridCol>
              </a:tblGrid>
              <a:tr h="382788"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Transformer(100)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global-local(80)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17389"/>
                  </a:ext>
                </a:extLst>
              </a:tr>
              <a:tr h="10271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创意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置物架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创意 十足 的 一款 置物架 ， 十分 复古 怀旧 呢 ， 创意 十足 的 外形 制作 ， 加上 方便 实用 的 同时 也 能 很 好 的 很 好 的 挂 在 墙上 上 ， 很 有 个性 的 呢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创意 置物架 ， 红 粉嫩 的 色调 ， 很 是 清新 。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42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创意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花架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简洁</a:t>
                      </a:r>
                    </a:p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创意 多层 花架 ， 造型 简洁 ， 线条 简洁 ， 更显 舒适 优雅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创意 实木 花架 ， 多色 可选 ， 简洁 却 很 美观 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0541670"/>
                  </a:ext>
                </a:extLst>
              </a:tr>
              <a:tr h="106679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创意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碗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清新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创意 的 哆 啦 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A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梦 作为 部分 ， 材质 清新 素雅 ， 富有 创意 ， 清新 淡雅 的 花 图案 ， 让 人 感觉 清新 十足 ， 作为 浴室 杯 碗 都 很 有 创意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创意 日式 小 清新 水果 碗 ， 别致 清新 的 哆 啦 猫 造型 ， 让 生活 增添 趣味 ， 创意 别致 的 餐具 设计 ， 生活 必备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74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简约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挂钟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古朴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这款 挂钟 ， 抽屉 是 不过 简约 ， 抽屉 把手 ， 别致 百搭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古朴 典雅 的 挂钟 ， 没有 过多 的 装饰 ， 更显 古朴 大方 ， 选用 优质 的 机芯 ， 简约 大方 ， 更显 品位 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57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创意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挂钟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幸福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创意 挂钟 ， 有效 的 吸附 在 健康 时间 ， 并且 没有 声音 ， 且 防潮 ， 坚固 ， 防潮 ， 全 静音 ， 经久耐用 ， 全 静音 机芯 ， 走时 ， 经久耐用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创意 新颖 的 一款 挂钟 ， 四叶草 代表 着 梦想 ， 浮雕 彩绘 展现 着 永远 ， 显得 幸福 温馨 ， 采用 树脂 材料 ， 环保 健康 ， 让 你 感受 不 一样 的 大自然 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3814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01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beta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753" y="2592280"/>
            <a:ext cx="3293620" cy="25301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011" y="2592280"/>
            <a:ext cx="3508692" cy="25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8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80B63-F210-D54A-AD04-408DB8D9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CAC31-C235-4847-B9CA-FF44D3484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</a:p>
          <a:p>
            <a:pPr lvl="1"/>
            <a:r>
              <a:rPr kumimoji="1" lang="en-US" altLang="zh-CN" dirty="0"/>
              <a:t>Hierarchy of</a:t>
            </a:r>
          </a:p>
          <a:p>
            <a:pPr marL="457200" lvl="1" indent="0">
              <a:buNone/>
            </a:pPr>
            <a:r>
              <a:rPr kumimoji="1" lang="en-US" altLang="zh-CN" dirty="0"/>
              <a:t>effectiveness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0F8716-DE26-8640-B461-4BE2F1CEB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785" y="0"/>
            <a:ext cx="863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2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C47CE-B15F-FC4B-8CAE-2BB8D994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664B1-6A54-C047-B5B6-ED052C1F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弱监督与</a:t>
            </a:r>
            <a:r>
              <a:rPr kumimoji="1" lang="en-US" altLang="zh-CN" dirty="0" err="1"/>
              <a:t>pursuasiveness</a:t>
            </a:r>
            <a:r>
              <a:rPr kumimoji="1" lang="en-US" altLang="zh-CN" dirty="0"/>
              <a:t>, relevance</a:t>
            </a:r>
            <a:r>
              <a:rPr kumimoji="1" lang="zh-CN" altLang="en-US"/>
              <a:t>的深度结合</a:t>
            </a:r>
          </a:p>
        </p:txBody>
      </p:sp>
    </p:spTree>
    <p:extLst>
      <p:ext uri="{BB962C8B-B14F-4D97-AF65-F5344CB8AC3E}">
        <p14:creationId xmlns:p14="http://schemas.microsoft.com/office/powerpoint/2010/main" val="4010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06B48-2AB3-664B-A261-1DA7F608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803A5-D354-9745-827A-FC52B4D1E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给定“场景”，已购买商品和被推荐的商品</a:t>
            </a:r>
            <a:endParaRPr kumimoji="1" lang="en-US" altLang="zh-CN" dirty="0"/>
          </a:p>
          <a:p>
            <a:r>
              <a:rPr kumimoji="1" lang="zh-CN" altLang="en-US" dirty="0"/>
              <a:t>生成自然语言形式的推荐理由</a:t>
            </a:r>
            <a:endParaRPr kumimoji="1" lang="en-US" altLang="zh-CN" dirty="0"/>
          </a:p>
          <a:p>
            <a:r>
              <a:rPr kumimoji="1" lang="zh-CN" altLang="en-US" dirty="0"/>
              <a:t>使推荐结果更有说服力</a:t>
            </a: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3FC174-AE3A-4841-A48B-4E48F672872D}"/>
              </a:ext>
            </a:extLst>
          </p:cNvPr>
          <p:cNvSpPr txBox="1"/>
          <p:nvPr/>
        </p:nvSpPr>
        <p:spPr>
          <a:xfrm>
            <a:off x="2782203" y="4364127"/>
            <a:ext cx="505908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例：</a:t>
            </a:r>
            <a:endParaRPr kumimoji="1" lang="en-US" altLang="zh-CN" dirty="0"/>
          </a:p>
          <a:p>
            <a:r>
              <a:rPr kumimoji="1" lang="zh-CN" altLang="en-US" dirty="0"/>
              <a:t>输入：场景“海边度假”已购买“泳衣”推荐“太阳镜”</a:t>
            </a:r>
            <a:endParaRPr kumimoji="1" lang="en-US" altLang="zh-CN" dirty="0"/>
          </a:p>
          <a:p>
            <a:r>
              <a:rPr kumimoji="1" lang="zh-CN" altLang="en-US" dirty="0"/>
              <a:t>输出：</a:t>
            </a:r>
            <a:r>
              <a:rPr lang="zh-CN" altLang="en-US" dirty="0"/>
              <a:t>心机</a:t>
            </a:r>
            <a:r>
              <a:rPr lang="en-US" altLang="zh-CN" dirty="0"/>
              <a:t>girl</a:t>
            </a:r>
            <a:r>
              <a:rPr lang="zh-CN" altLang="en-US" dirty="0"/>
              <a:t>的海边度假，有了草帽和比基尼怎么能少了太阳镜呢？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9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38408" y="6825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"Attention is all you need." </a:t>
            </a:r>
            <a:r>
              <a:rPr lang="en-US" altLang="zh-CN" i="1" dirty="0"/>
              <a:t>Advances in Neural Information Processing Systems</a:t>
            </a:r>
            <a:r>
              <a:rPr lang="en-US" altLang="zh-CN" dirty="0"/>
              <a:t>. 2017.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02" y="1793058"/>
            <a:ext cx="3510289" cy="46597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91" y="2398901"/>
            <a:ext cx="62293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7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Global-Locally Transformer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1402915" y="3594970"/>
            <a:ext cx="826718" cy="501041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229633" y="3832964"/>
            <a:ext cx="137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67419" y="3093928"/>
            <a:ext cx="0" cy="147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367419" y="3093928"/>
            <a:ext cx="501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367419" y="4572000"/>
            <a:ext cx="501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2868460" y="2718148"/>
            <a:ext cx="1465545" cy="6889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Local Transformer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856978" y="4227534"/>
            <a:ext cx="1477027" cy="6889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Global Transformer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13" idx="3"/>
          </p:cNvCxnSpPr>
          <p:nvPr/>
        </p:nvCxnSpPr>
        <p:spPr>
          <a:xfrm flipV="1">
            <a:off x="4334005" y="3056351"/>
            <a:ext cx="1233816" cy="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4" idx="3"/>
          </p:cNvCxnSpPr>
          <p:nvPr/>
        </p:nvCxnSpPr>
        <p:spPr>
          <a:xfrm>
            <a:off x="4334005" y="4572000"/>
            <a:ext cx="1233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922731" y="3419605"/>
            <a:ext cx="1290180" cy="7390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Gated Mixture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20" idx="0"/>
          </p:cNvCxnSpPr>
          <p:nvPr/>
        </p:nvCxnSpPr>
        <p:spPr>
          <a:xfrm>
            <a:off x="5567821" y="3062614"/>
            <a:ext cx="0" cy="35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0" idx="2"/>
          </p:cNvCxnSpPr>
          <p:nvPr/>
        </p:nvCxnSpPr>
        <p:spPr>
          <a:xfrm flipV="1">
            <a:off x="5567821" y="4158640"/>
            <a:ext cx="0" cy="40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212911" y="3826701"/>
            <a:ext cx="701456" cy="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过程 35"/>
          <p:cNvSpPr/>
          <p:nvPr/>
        </p:nvSpPr>
        <p:spPr>
          <a:xfrm>
            <a:off x="6931068" y="3576180"/>
            <a:ext cx="826718" cy="501041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7" name="线形标注 1(无边框) 36"/>
          <p:cNvSpPr/>
          <p:nvPr/>
        </p:nvSpPr>
        <p:spPr>
          <a:xfrm>
            <a:off x="4835045" y="2583330"/>
            <a:ext cx="563672" cy="350729"/>
          </a:xfrm>
          <a:prstGeom prst="callout1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454434" y="2611955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H</a:t>
            </a:r>
            <a:r>
              <a:rPr lang="en-US" altLang="zh-CN" b="1" baseline="30000" dirty="0"/>
              <a:t>s</a:t>
            </a:r>
            <a:endParaRPr lang="zh-CN" altLang="en-US" b="1" baseline="30000" dirty="0"/>
          </a:p>
        </p:txBody>
      </p:sp>
      <p:sp>
        <p:nvSpPr>
          <p:cNvPr id="39" name="矩形 38"/>
          <p:cNvSpPr/>
          <p:nvPr/>
        </p:nvSpPr>
        <p:spPr>
          <a:xfrm>
            <a:off x="4511369" y="4571999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H</a:t>
            </a:r>
            <a:r>
              <a:rPr lang="en-US" altLang="zh-CN" b="1" baseline="30000" dirty="0"/>
              <a:t>g</a:t>
            </a:r>
            <a:endParaRPr lang="zh-CN" altLang="en-US" b="1" baseline="30000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97" y="5724396"/>
            <a:ext cx="3878892" cy="751886"/>
          </a:xfrm>
          <a:prstGeom prst="rect">
            <a:avLst/>
          </a:prstGeom>
        </p:spPr>
      </p:pic>
      <p:cxnSp>
        <p:nvCxnSpPr>
          <p:cNvPr id="5" name="曲线连接符 4"/>
          <p:cNvCxnSpPr>
            <a:stCxn id="13" idx="0"/>
          </p:cNvCxnSpPr>
          <p:nvPr/>
        </p:nvCxnSpPr>
        <p:spPr>
          <a:xfrm rot="5400000" flipH="1" flipV="1">
            <a:off x="4938386" y="579329"/>
            <a:ext cx="801666" cy="34759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077203" y="1628291"/>
            <a:ext cx="2430051" cy="6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针对不同场景下的文本创建不同的模型</a:t>
            </a:r>
          </a:p>
        </p:txBody>
      </p:sp>
      <p:cxnSp>
        <p:nvCxnSpPr>
          <p:cNvPr id="11" name="曲线连接符 10"/>
          <p:cNvCxnSpPr>
            <a:stCxn id="14" idx="2"/>
          </p:cNvCxnSpPr>
          <p:nvPr/>
        </p:nvCxnSpPr>
        <p:spPr>
          <a:xfrm rot="16200000" flipH="1">
            <a:off x="5405161" y="3106796"/>
            <a:ext cx="595149" cy="42144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809979" y="5214039"/>
            <a:ext cx="1872640" cy="59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所有文本的模型</a:t>
            </a:r>
          </a:p>
        </p:txBody>
      </p:sp>
    </p:spTree>
    <p:extLst>
      <p:ext uri="{BB962C8B-B14F-4D97-AF65-F5344CB8AC3E}">
        <p14:creationId xmlns:p14="http://schemas.microsoft.com/office/powerpoint/2010/main" val="283629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创意家居和简约家居场景下的交集商品：</a:t>
            </a:r>
            <a:endParaRPr lang="en-US" altLang="zh-CN" dirty="0"/>
          </a:p>
          <a:p>
            <a:pPr lvl="1"/>
            <a:r>
              <a:rPr lang="zh-CN" altLang="en-US" dirty="0"/>
              <a:t>书架，吊灯，吸顶灯，四件套，地毯，壁饰，实木床，布艺沙发，懒人沙发，挂钟，搁板，摆件，斗柜，电脑桌，碗，纸巾盒，置物架，花架，茶几，落地灯，衣帽架，角几，边几，餐桌，餐椅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弱监督方法过滤数据（</a:t>
            </a:r>
            <a:r>
              <a:rPr lang="en-US" altLang="zh-CN" dirty="0"/>
              <a:t>150743-&gt;103612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抽取句子中包含的场景名，商品名，</a:t>
            </a:r>
            <a:r>
              <a:rPr lang="en-US" altLang="zh-CN" dirty="0" err="1"/>
              <a:t>cpv</a:t>
            </a:r>
            <a:r>
              <a:rPr lang="zh-CN" altLang="en-US" dirty="0"/>
              <a:t>作为输入</a:t>
            </a:r>
            <a:endParaRPr lang="en-US" altLang="zh-CN" dirty="0"/>
          </a:p>
          <a:p>
            <a:pPr lvl="1"/>
            <a:r>
              <a:rPr lang="zh-CN" altLang="en-US" dirty="0"/>
              <a:t>包含‘简约’：</a:t>
            </a:r>
            <a:r>
              <a:rPr lang="en-US" altLang="zh-CN" dirty="0"/>
              <a:t>23590</a:t>
            </a:r>
          </a:p>
          <a:p>
            <a:pPr lvl="1"/>
            <a:r>
              <a:rPr lang="zh-CN" altLang="en-US" dirty="0"/>
              <a:t>包含‘智能’：</a:t>
            </a:r>
            <a:r>
              <a:rPr lang="en-US" altLang="zh-CN" dirty="0"/>
              <a:t>12844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测试集：训练集中未出现的输入项：</a:t>
            </a:r>
            <a:r>
              <a:rPr lang="en-US" altLang="zh-CN" dirty="0"/>
              <a:t>1501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54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708E5-0212-EC4C-9774-D0509700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本周进展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AD2DA-B9F3-E347-A44B-4DE5C0BC1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框架修改：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Encoder: </a:t>
            </a:r>
            <a:r>
              <a:rPr kumimoji="1" lang="en-US" altLang="zh-CN" dirty="0" err="1"/>
              <a:t>global+local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Decoder</a:t>
            </a:r>
          </a:p>
          <a:p>
            <a:r>
              <a:rPr kumimoji="1" lang="zh-CN" altLang="en-US" dirty="0"/>
              <a:t>评估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新增</a:t>
            </a:r>
            <a:r>
              <a:rPr kumimoji="1" lang="en-US" altLang="zh-CN" dirty="0"/>
              <a:t>informativeness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61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Generation</a:t>
            </a:r>
          </a:p>
          <a:p>
            <a:pPr lvl="1"/>
            <a:r>
              <a:rPr lang="en-US" altLang="zh-CN" dirty="0"/>
              <a:t>ROUGE: </a:t>
            </a:r>
            <a:r>
              <a:rPr lang="zh-CN" altLang="en-US" dirty="0"/>
              <a:t>基于</a:t>
            </a:r>
            <a:r>
              <a:rPr lang="en-US" altLang="zh-CN" dirty="0"/>
              <a:t>Recall</a:t>
            </a:r>
            <a:r>
              <a:rPr lang="zh-CN" altLang="en-US" dirty="0"/>
              <a:t>的度量指标</a:t>
            </a:r>
            <a:endParaRPr lang="en-US" altLang="zh-CN" dirty="0"/>
          </a:p>
          <a:p>
            <a:pPr lvl="1"/>
            <a:r>
              <a:rPr lang="en-US" altLang="zh-CN" dirty="0"/>
              <a:t>BLEU:</a:t>
            </a:r>
            <a:r>
              <a:rPr lang="zh-CN" altLang="en-US" dirty="0"/>
              <a:t>用于分析候选译文和参考译文中</a:t>
            </a:r>
            <a:r>
              <a:rPr lang="en-US" altLang="zh-CN" dirty="0"/>
              <a:t>n</a:t>
            </a:r>
            <a:r>
              <a:rPr lang="zh-CN" altLang="en-US" dirty="0"/>
              <a:t>元组共同出现的程度</a:t>
            </a:r>
            <a:endParaRPr lang="en-US" altLang="zh-CN" dirty="0"/>
          </a:p>
          <a:p>
            <a:pPr lvl="1"/>
            <a:r>
              <a:rPr lang="en-US" altLang="zh-CN" dirty="0"/>
              <a:t>Sentiment: </a:t>
            </a:r>
            <a:r>
              <a:rPr lang="zh-CN" altLang="en-US" dirty="0"/>
              <a:t>基于情感词典的情感极性分析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Manual evaluation</a:t>
            </a:r>
          </a:p>
          <a:p>
            <a:pPr lvl="1"/>
            <a:r>
              <a:rPr lang="en-US" altLang="zh-CN" dirty="0" err="1"/>
              <a:t>Catchyness</a:t>
            </a:r>
            <a:r>
              <a:rPr lang="en-US" altLang="zh-CN" dirty="0"/>
              <a:t>: Is the description attractive, catchy</a:t>
            </a:r>
          </a:p>
          <a:p>
            <a:pPr lvl="1"/>
            <a:r>
              <a:rPr lang="en-US" altLang="zh-CN" dirty="0"/>
              <a:t>Relatedness: Is the description semantically related to the target scene? </a:t>
            </a:r>
          </a:p>
          <a:p>
            <a:pPr lvl="1"/>
            <a:r>
              <a:rPr lang="en-US" altLang="zh-CN" dirty="0"/>
              <a:t>Fluency: Dose the sentence read smoothly and fluently? </a:t>
            </a:r>
          </a:p>
          <a:p>
            <a:pPr lvl="1"/>
            <a:r>
              <a:rPr lang="en-US" altLang="zh-CN" dirty="0"/>
              <a:t>Completeness: Is the description includes the input?</a:t>
            </a:r>
          </a:p>
          <a:p>
            <a:pPr lvl="1"/>
            <a:r>
              <a:rPr lang="en-US" altLang="zh-CN" dirty="0"/>
              <a:t>Informative: Is the description informative?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07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评估结果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33670"/>
              </p:ext>
            </p:extLst>
          </p:nvPr>
        </p:nvGraphicFramePr>
        <p:xfrm>
          <a:off x="1855305" y="1700422"/>
          <a:ext cx="7195930" cy="4399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7084">
                  <a:extLst>
                    <a:ext uri="{9D8B030D-6E8A-4147-A177-3AD203B41FA5}">
                      <a16:colId xmlns:a16="http://schemas.microsoft.com/office/drawing/2014/main" val="1454254820"/>
                    </a:ext>
                  </a:extLst>
                </a:gridCol>
                <a:gridCol w="1359822">
                  <a:extLst>
                    <a:ext uri="{9D8B030D-6E8A-4147-A177-3AD203B41FA5}">
                      <a16:colId xmlns:a16="http://schemas.microsoft.com/office/drawing/2014/main" val="2178364409"/>
                    </a:ext>
                  </a:extLst>
                </a:gridCol>
                <a:gridCol w="2388990">
                  <a:extLst>
                    <a:ext uri="{9D8B030D-6E8A-4147-A177-3AD203B41FA5}">
                      <a16:colId xmlns:a16="http://schemas.microsoft.com/office/drawing/2014/main" val="3972003521"/>
                    </a:ext>
                  </a:extLst>
                </a:gridCol>
                <a:gridCol w="2360034">
                  <a:extLst>
                    <a:ext uri="{9D8B030D-6E8A-4147-A177-3AD203B41FA5}">
                      <a16:colId xmlns:a16="http://schemas.microsoft.com/office/drawing/2014/main" val="1847775965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Evaluation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Transformer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Global-Locally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80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95565"/>
                  </a:ext>
                </a:extLst>
              </a:tr>
              <a:tr h="347297">
                <a:tc rowSpan="7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ROUGE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0.3874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0.3982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56499"/>
                  </a:ext>
                </a:extLst>
              </a:tr>
              <a:tr h="34729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0.1244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0.1270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28625"/>
                  </a:ext>
                </a:extLst>
              </a:tr>
              <a:tr h="13310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0.0582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421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0.0327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0.0344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141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ROUGE-L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0.3194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0.3282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987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ROUGE-W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0.1457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0.1493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1633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ROUGE-S*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0.1641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302081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BLEU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BLEU-1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0.2931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0.3028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2466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BLEU-2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0.1513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0.1546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0660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BLEU-3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0.0710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0.0806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1671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BLEU-4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0.0431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0.0458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8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97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评估结果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69157"/>
              </p:ext>
            </p:extLst>
          </p:nvPr>
        </p:nvGraphicFramePr>
        <p:xfrm>
          <a:off x="1749288" y="1934375"/>
          <a:ext cx="720918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10889">
                  <a:extLst>
                    <a:ext uri="{9D8B030D-6E8A-4147-A177-3AD203B41FA5}">
                      <a16:colId xmlns:a16="http://schemas.microsoft.com/office/drawing/2014/main" val="3928106854"/>
                    </a:ext>
                  </a:extLst>
                </a:gridCol>
                <a:gridCol w="2326040">
                  <a:extLst>
                    <a:ext uri="{9D8B030D-6E8A-4147-A177-3AD203B41FA5}">
                      <a16:colId xmlns:a16="http://schemas.microsoft.com/office/drawing/2014/main" val="3805839948"/>
                    </a:ext>
                  </a:extLst>
                </a:gridCol>
                <a:gridCol w="2372253">
                  <a:extLst>
                    <a:ext uri="{9D8B030D-6E8A-4147-A177-3AD203B41FA5}">
                      <a16:colId xmlns:a16="http://schemas.microsoft.com/office/drawing/2014/main" val="273157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Manual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Transformer (100)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Global-Locally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80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1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Catchyness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4.81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3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Relatedness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3.37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9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Fluency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3.78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4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Completeness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4.03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07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Informative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3.71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26111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545488"/>
              </p:ext>
            </p:extLst>
          </p:nvPr>
        </p:nvGraphicFramePr>
        <p:xfrm>
          <a:off x="1749288" y="4671106"/>
          <a:ext cx="7209182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851">
                  <a:extLst>
                    <a:ext uri="{9D8B030D-6E8A-4147-A177-3AD203B41FA5}">
                      <a16:colId xmlns:a16="http://schemas.microsoft.com/office/drawing/2014/main" val="3928106854"/>
                    </a:ext>
                  </a:extLst>
                </a:gridCol>
                <a:gridCol w="2408173">
                  <a:extLst>
                    <a:ext uri="{9D8B030D-6E8A-4147-A177-3AD203B41FA5}">
                      <a16:colId xmlns:a16="http://schemas.microsoft.com/office/drawing/2014/main" val="3805839948"/>
                    </a:ext>
                  </a:extLst>
                </a:gridCol>
                <a:gridCol w="2362158">
                  <a:extLst>
                    <a:ext uri="{9D8B030D-6E8A-4147-A177-3AD203B41FA5}">
                      <a16:colId xmlns:a16="http://schemas.microsoft.com/office/drawing/2014/main" val="273157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Evaluation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Transformer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Global-Locally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1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Sentiment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21.40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22.06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34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34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35505</TotalTime>
  <Words>742</Words>
  <Application>Microsoft Macintosh PowerPoint</Application>
  <PresentationFormat>宽屏</PresentationFormat>
  <Paragraphs>145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Wingdings</vt:lpstr>
      <vt:lpstr>Office 主题​​</vt:lpstr>
      <vt:lpstr>可解释推荐</vt:lpstr>
      <vt:lpstr>研究内容</vt:lpstr>
      <vt:lpstr>"Attention is all you need." Advances in Neural Information Processing Systems. 2017. </vt:lpstr>
      <vt:lpstr>Global-Locally Transformer</vt:lpstr>
      <vt:lpstr>训练数据</vt:lpstr>
      <vt:lpstr>本周进展</vt:lpstr>
      <vt:lpstr>评估指标</vt:lpstr>
      <vt:lpstr>评估结果</vt:lpstr>
      <vt:lpstr>评估结果</vt:lpstr>
      <vt:lpstr>实验结果</vt:lpstr>
      <vt:lpstr>beta</vt:lpstr>
      <vt:lpstr>下周计划</vt:lpstr>
      <vt:lpstr>下周计划（2）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KGR 基于知识图谱的推荐系统</dc:title>
  <dc:creator>林琛</dc:creator>
  <cp:lastModifiedBy>Lin Chen</cp:lastModifiedBy>
  <cp:revision>554</cp:revision>
  <dcterms:created xsi:type="dcterms:W3CDTF">2018-06-26T05:47:59Z</dcterms:created>
  <dcterms:modified xsi:type="dcterms:W3CDTF">2018-09-11T03:28:08Z</dcterms:modified>
</cp:coreProperties>
</file>