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80" r:id="rId3"/>
    <p:sldId id="388" r:id="rId4"/>
    <p:sldId id="413" r:id="rId5"/>
    <p:sldId id="427" r:id="rId6"/>
    <p:sldId id="433" r:id="rId7"/>
    <p:sldId id="457" r:id="rId8"/>
    <p:sldId id="437" r:id="rId9"/>
    <p:sldId id="440" r:id="rId10"/>
    <p:sldId id="443" r:id="rId11"/>
    <p:sldId id="444" r:id="rId12"/>
    <p:sldId id="445" r:id="rId13"/>
    <p:sldId id="460" r:id="rId14"/>
    <p:sldId id="458" r:id="rId15"/>
    <p:sldId id="448" r:id="rId16"/>
    <p:sldId id="449" r:id="rId17"/>
    <p:sldId id="456" r:id="rId18"/>
    <p:sldId id="450" r:id="rId19"/>
    <p:sldId id="454" r:id="rId20"/>
    <p:sldId id="455" r:id="rId21"/>
    <p:sldId id="462" r:id="rId22"/>
    <p:sldId id="461" r:id="rId23"/>
    <p:sldId id="4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 snapToObjects="1">
      <p:cViewPr varScale="1">
        <p:scale>
          <a:sx n="71" d="100"/>
          <a:sy n="71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9-17T09:46:49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12612 0,'0'0'141,"18"0"-126,17 0 1,18 0-16,-18 0 16,36 0-16,17 0 15,-35 0-15,0 0 16,-1 0-16,-16 0 15,34 0-15,-34 0 16,17 0-16,-18 0 16,0 0-16,-17 0 15,35 0-15,-36 0 16,19 0-16,-36 0 15,17 0-15,36 0 16,-35 0-16,-1 0 16,1 0-16,35 0 15,-35 0-15,-1 0 16,1 0-16,0 0 15,-1 0-15,36-18 16,-53 18 0,35 0-16,-17 0 15,0-17-15,-1 17 16,-17 0-16,18 0 15,-18 0 1,35 0 0,-35 0-16,18 0 15,-18 0-15,35 0 16,0 0-16,-17 0 15,0 0-15,-1 0 16,1 0-16,0 0 16,17 0-16,-18 0 15,1 0-15,-18 0 16,18 0-16,-1 0 15</inkml:trace>
  <inkml:trace contextRef="#ctx0" brushRef="#br0" timeOffset="1574">6932 13247 0,'18'0'124,"35"0"-124,-36 0 16,1 0-16,17 0 16,-17 0-16,17 0 15,-17 0-15,17 0 16,-17 0-16,35 0 15,-18 0-15,18 0 16,17 0-16,1 0 16,-18 0-16,17 0 15,-52 0-15,35 0 16,0 0-16,-18 0 15,18 0-15,-18 0 16,1 0-16,17 0 16,-36 0-16,18 0 15,-35 0-15,36 0 16,-36 0-16,35 0 15,-35 0 1,18 0-16,-1 0 16,-17 0-16,18 0 15,0 0 1,-1 0-16,-17 0 15,18 0 1,-1 0 15,19 0-15,-36 0-1,35 0-15,-17 0 16,17 0-16,-35 0 16,35 0-16,-17 0 15</inkml:trace>
  <inkml:trace contextRef="#ctx0" brushRef="#br0" timeOffset="2808">6809 13917 0,'0'0'47,"53"35"-47,-18-35 15,0 0-15,0 18 16,1-18-16,-1 0 15,-17 0-15,17 0 16,-18 0-16,36 0 16,-35 0-16,35 0 15,-18 0-15,36 0 16,-36 0-16,53 0 15,-52 0 1,52 0-16,-35 0 16,17 0-16,1 0 15,-18 0-15,0 0 16,-18 0-16,-17 0 15,17 0-15,-18 0 16,54 0-16,-36 0 16,-17 0-16,35 0 15,0 0-15,-36 0 16,54 0-16,-36 0 15,18 0-15,0 0 16,0 0-16,-18 0 16,18 0-16,0 0 15,-18 0-15,-17 0 16,0 0-16,-18 0 47</inkml:trace>
  <inkml:trace contextRef="#ctx0" brushRef="#br0" timeOffset="4491">6756 14728 0,'0'0'109,"53"0"-93,-36 0-16,36 0 15,18 0-15,-18 0 16,17 0-16,-35 0 15,18 0-15,0 0 16,-35 0-16,17 0 16,-17 0-16,-1 0 15,19 0-15,-19 0 16,36 0-16,0 0 15,-17 0-15,16 0 16,-16 0-16,-19 0 16,19 0-16,17 0 15,-1 0-15,-16 0 16,-1 0-16,0 0 15,1 0 1,-1 0-16,0 0 16,-17 0-16,-1 0 15,-17 0-15,36 0 16,-36 0 15,17 0-31,-17 0 16,36 0-16,-36 0 15,17 0 1,-17 0-1,36 0 17,-19 0 77,1 0-94,-1 0 1,-17 0 0,18 0 77,0 0-77,-1 0 46,-17 0-62,36 0 16,-19 0-16,1 0 15,0 0 1,-1 0 0</inkml:trace>
  <inkml:trace contextRef="#ctx0" brushRef="#br0" timeOffset="8211">6879 18098 0,'0'-18'63,"18"18"-48,35 0-15,0 0 16,-18-18-16,35 18 15,-17 0-15,18 0 16,-36 0-16,18 0 16,0 0-16,-18 0 15,-35 0-15,36 0 16,-19 0-16,1 0 15,-18 0-15,18 0 16,-1 0-16,1 0 16,17 0-16,0 0 15,1 0-15,-19 0 16,19 0-16,16 0 15,-34 0-15,17 0 16,18 0-16,-35 0 16,17 0-16,-17 0 15,17 0-15,-17 0 16,-18 0-16,17 0 15,19 0-15,-36 0 16,35 0-16,0 0 16,1 0-1,-36 0-15,35 0 16,-18 0-16,-17 0 15,18 0 1,0 0 0,-1 0 30,-17 0-30,18 0 15,0 0-15,-1 0-1,-17 0 1,18 0-16,0 0 16</inkml:trace>
  <inkml:trace contextRef="#ctx0" brushRef="#br0" timeOffset="10030">6826 16069 0,'0'0'125,"53"0"-125,18 0 16,17 0-16,-18 0 15,19 0-15,-72 0 16,36 0-16,0 0 15,-35 0-15,17 0 16,-17 0-16,-1 0 16,19 0-16,-36 0 15,17 0-15,19 0 16,-19 0-16,18 0 15,18 0-15,-17 0 16,17 0-16,-36 0 16,1 0-1,-1 0-15,1 0 16,0 0-16,-1 0 15,1 0-15,17 0 16,-17 0-16,17 0 16,-17 0-16,17 0 15,-17 0-15,-18 0 16,35 0-16,-17 0 15,-1 0 1,-17 0 0,18 0-1,0 0 1,-1 0-16,-17 0 15,36 0-15,-19 0 16,-17 0-16,35 0 16,-35 0 186,18 0-202,-18 0 16,35 0-16,-35 0 16,18 0-16,-18 0 15,35 0 1,-35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周工作汇报</a:t>
            </a:r>
            <a:endParaRPr kumimoji="1" lang="en-US" altLang="zh-CN" dirty="0"/>
          </a:p>
          <a:p>
            <a:r>
              <a:rPr kumimoji="1" lang="zh-CN" altLang="en-US" dirty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423604" y="4305670"/>
            <a:ext cx="585926" cy="98542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修改前的</a:t>
            </a:r>
            <a:r>
              <a:rPr lang="en-US" altLang="zh-CN" dirty="0" smtClean="0"/>
              <a:t>LFs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522435"/>
            <a:ext cx="10239375" cy="2209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67" y="3811832"/>
            <a:ext cx="39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Coverage: </a:t>
            </a:r>
            <a:r>
              <a:rPr lang="zh-CN" altLang="en-US" dirty="0" smtClean="0"/>
              <a:t>特征覆盖的数据比例</a:t>
            </a:r>
            <a:endParaRPr lang="en-US" altLang="zh-CN" dirty="0" smtClean="0"/>
          </a:p>
          <a:p>
            <a:r>
              <a:rPr lang="en-US" altLang="zh-CN" dirty="0" smtClean="0"/>
              <a:t>Overlaps: </a:t>
            </a:r>
            <a:r>
              <a:rPr lang="zh-CN" altLang="en-US" dirty="0" smtClean="0"/>
              <a:t>同时有其它特征的数据比例</a:t>
            </a:r>
            <a:endParaRPr lang="en-US" altLang="zh-CN" dirty="0" smtClean="0"/>
          </a:p>
          <a:p>
            <a:r>
              <a:rPr lang="en-US" altLang="zh-CN" dirty="0" smtClean="0"/>
              <a:t>Conflicts: </a:t>
            </a:r>
            <a:r>
              <a:rPr lang="zh-CN" altLang="en-US" dirty="0" smtClean="0"/>
              <a:t>与其他特征冲突的数据比例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743" y="3732235"/>
            <a:ext cx="3571875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19" y="3784585"/>
            <a:ext cx="2857500" cy="2724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4035" y="5503694"/>
            <a:ext cx="19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吉布斯</a:t>
            </a:r>
            <a:r>
              <a:rPr lang="zh-CN" altLang="en-US" dirty="0" smtClean="0"/>
              <a:t>采样</a:t>
            </a:r>
            <a:endParaRPr lang="en-US" altLang="zh-CN" dirty="0" smtClean="0"/>
          </a:p>
          <a:p>
            <a:r>
              <a:rPr lang="zh-CN" altLang="en-US" dirty="0" smtClean="0"/>
              <a:t>来</a:t>
            </a:r>
            <a:r>
              <a:rPr lang="zh-CN" altLang="en-US" dirty="0"/>
              <a:t>估计这些值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4227806" y="4108174"/>
            <a:ext cx="447467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875414" y="5579165"/>
            <a:ext cx="636105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2432160" y="4527720"/>
              <a:ext cx="705240" cy="198792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2800" y="4518360"/>
                <a:ext cx="72396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9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修改后的</a:t>
            </a:r>
            <a:r>
              <a:rPr lang="zh-CN" altLang="en-US" dirty="0"/>
              <a:t>弱监督框架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</a:t>
            </a:r>
            <a:r>
              <a:rPr lang="zh-CN" altLang="en-US" dirty="0" smtClean="0"/>
              <a:t>监督规则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弱</a:t>
            </a:r>
            <a:r>
              <a:rPr lang="zh-CN" altLang="en-US" dirty="0"/>
              <a:t>监督</a:t>
            </a:r>
            <a:r>
              <a:rPr lang="zh-CN" altLang="en-US" dirty="0" smtClean="0"/>
              <a:t>规则分类结果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&lt;=0.5 : 33904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26323"/>
              </p:ext>
            </p:extLst>
          </p:nvPr>
        </p:nvGraphicFramePr>
        <p:xfrm>
          <a:off x="1197112" y="2323179"/>
          <a:ext cx="9378123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9792">
                  <a:extLst>
                    <a:ext uri="{9D8B030D-6E8A-4147-A177-3AD203B41FA5}">
                      <a16:colId xmlns:a16="http://schemas.microsoft.com/office/drawing/2014/main" val="2522057025"/>
                    </a:ext>
                  </a:extLst>
                </a:gridCol>
                <a:gridCol w="1909761">
                  <a:extLst>
                    <a:ext uri="{9D8B030D-6E8A-4147-A177-3AD203B41FA5}">
                      <a16:colId xmlns:a16="http://schemas.microsoft.com/office/drawing/2014/main" val="1713866113"/>
                    </a:ext>
                  </a:extLst>
                </a:gridCol>
                <a:gridCol w="2000726">
                  <a:extLst>
                    <a:ext uri="{9D8B030D-6E8A-4147-A177-3AD203B41FA5}">
                      <a16:colId xmlns:a16="http://schemas.microsoft.com/office/drawing/2014/main" val="1741509711"/>
                    </a:ext>
                  </a:extLst>
                </a:gridCol>
                <a:gridCol w="3617844">
                  <a:extLst>
                    <a:ext uri="{9D8B030D-6E8A-4147-A177-3AD203B41FA5}">
                      <a16:colId xmlns:a16="http://schemas.microsoft.com/office/drawing/2014/main" val="169340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规则（正类）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规则（负类）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9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Four_word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有四字结构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Tree_depth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语法树深度大于</a:t>
                      </a:r>
                      <a:r>
                        <a:rPr lang="en-US" altLang="zh-CN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5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Have_yuqi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有语气词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No_adj_and_adv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没有形容词和副词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Dot_word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逗号后面跟着‘让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使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给’或动词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Hava_other_words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包含除中文、英文、指定字符</a:t>
                      </a:r>
                      <a:r>
                        <a:rPr lang="en-US" altLang="zh-CN" dirty="0" smtClean="0"/>
                        <a:t>【</a:t>
                      </a:r>
                      <a:r>
                        <a:rPr lang="zh-CN" altLang="en-US" dirty="0" smtClean="0"/>
                        <a:t>。，？！、；：</a:t>
                      </a:r>
                      <a:r>
                        <a:rPr lang="en-US" altLang="zh-CN" dirty="0" smtClean="0"/>
                        <a:t>】</a:t>
                      </a:r>
                      <a:r>
                        <a:rPr lang="zh-CN" altLang="en-US" dirty="0" smtClean="0"/>
                        <a:t>外的其他字符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0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Have_gantan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以感叹号结尾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Clause_num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子句个数大于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1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Have_duizhang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句式对仗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Token_num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分词个数小于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8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2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修改后的</a:t>
            </a:r>
            <a:r>
              <a:rPr lang="en-US" altLang="zh-CN" dirty="0" smtClean="0"/>
              <a:t>LFs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8302" y="5248880"/>
            <a:ext cx="39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Coverage: </a:t>
            </a:r>
            <a:r>
              <a:rPr lang="zh-CN" altLang="en-US" dirty="0" smtClean="0"/>
              <a:t>特征覆盖的数据比例</a:t>
            </a:r>
            <a:endParaRPr lang="en-US" altLang="zh-CN" dirty="0" smtClean="0"/>
          </a:p>
          <a:p>
            <a:r>
              <a:rPr lang="en-US" altLang="zh-CN" dirty="0" smtClean="0"/>
              <a:t>Overlaps: </a:t>
            </a:r>
            <a:r>
              <a:rPr lang="zh-CN" altLang="en-US" dirty="0" smtClean="0"/>
              <a:t>同时有其它特征的数据比例</a:t>
            </a:r>
            <a:endParaRPr lang="en-US" altLang="zh-CN" dirty="0" smtClean="0"/>
          </a:p>
          <a:p>
            <a:r>
              <a:rPr lang="en-US" altLang="zh-CN" dirty="0" smtClean="0"/>
              <a:t>Conflicts: </a:t>
            </a:r>
            <a:r>
              <a:rPr lang="zh-CN" altLang="en-US" dirty="0" smtClean="0"/>
              <a:t>与其他特征冲突的数据比例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59852" y="5248880"/>
            <a:ext cx="351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吉布斯采样来估计这些值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4227806" y="4108174"/>
            <a:ext cx="447467" cy="278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7" y="1690688"/>
            <a:ext cx="4200525" cy="3371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16" y="1814513"/>
            <a:ext cx="3562350" cy="324802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600200" y="2608729"/>
            <a:ext cx="1922929" cy="268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600200" y="2918012"/>
            <a:ext cx="1922929" cy="537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CopyNet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85928"/>
            <a:ext cx="10515600" cy="4351338"/>
          </a:xfrm>
        </p:spPr>
        <p:txBody>
          <a:bodyPr/>
          <a:lstStyle/>
          <a:p>
            <a:r>
              <a:rPr lang="zh-CN" altLang="en-US" sz="2400" b="1" dirty="0"/>
              <a:t>下一</a:t>
            </a:r>
            <a:r>
              <a:rPr lang="zh-CN" altLang="en-US" sz="2400" b="1" dirty="0" smtClean="0"/>
              <a:t>个单词的预测由混合概率模型决定</a:t>
            </a:r>
            <a:endParaRPr lang="en-US" altLang="zh-CN" sz="2400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两种模式对应的</a:t>
            </a:r>
            <a:r>
              <a:rPr lang="en-US" altLang="zh-CN" sz="2400" b="1" dirty="0"/>
              <a:t>score function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状态的更新</a:t>
            </a:r>
            <a:endParaRPr lang="en-US" altLang="zh-CN" sz="2400" b="1" dirty="0"/>
          </a:p>
          <a:p>
            <a:pPr lvl="1"/>
            <a:r>
              <a:rPr lang="zh-CN" altLang="zh-CN" sz="1600" b="1" dirty="0"/>
              <a:t>yt−1</a:t>
            </a:r>
            <a:r>
              <a:rPr lang="zh-CN" altLang="en-US" sz="1600" b="1" dirty="0"/>
              <a:t>的表示：</a:t>
            </a:r>
            <a:r>
              <a:rPr lang="zh-CN" altLang="zh-CN" sz="1600" b="1" dirty="0"/>
              <a:t>[e(yt−1);ζ(yt−1)]，e(yt−1)是词向量 </a:t>
            </a:r>
          </a:p>
          <a:p>
            <a:pPr lvl="1"/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3" y="2049803"/>
            <a:ext cx="543877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2" y="2992445"/>
            <a:ext cx="3274919" cy="14899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802" y="3461559"/>
            <a:ext cx="374332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96" y="5338673"/>
            <a:ext cx="2935693" cy="917404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003634" y="-284693"/>
            <a:ext cx="184731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athJax_Main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athJax_Main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1</a:t>
            </a:r>
            <a:endParaRPr lang="en-US" altLang="zh-CN" dirty="0"/>
          </a:p>
          <a:p>
            <a:r>
              <a:rPr lang="en-US" altLang="zh-CN" dirty="0" smtClean="0"/>
              <a:t>Model 2</a:t>
            </a:r>
          </a:p>
          <a:p>
            <a:r>
              <a:rPr lang="en-US" altLang="zh-CN" dirty="0" smtClean="0"/>
              <a:t>Model 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21424" y="442408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Selective_read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有概率地对输入</a:t>
            </a:r>
            <a:r>
              <a:rPr lang="en-US" altLang="zh-CN" dirty="0" smtClean="0"/>
              <a:t>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流程图: 过程 185"/>
          <p:cNvSpPr/>
          <p:nvPr/>
        </p:nvSpPr>
        <p:spPr>
          <a:xfrm>
            <a:off x="8923731" y="1297788"/>
            <a:ext cx="2155086" cy="3344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94129"/>
            <a:ext cx="2011040" cy="33441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97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317214" y="6188057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40918"/>
            <a:ext cx="1577022" cy="76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0443"/>
            <a:ext cx="1408036" cy="467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9" idx="0"/>
          </p:cNvCxnSpPr>
          <p:nvPr/>
        </p:nvCxnSpPr>
        <p:spPr>
          <a:xfrm flipV="1">
            <a:off x="2387612" y="6188057"/>
            <a:ext cx="1542076" cy="2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V="1">
            <a:off x="7331699" y="3404604"/>
            <a:ext cx="0" cy="3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9" y="1737671"/>
            <a:ext cx="15376" cy="3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9085773" y="5582118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 flipH="1" flipV="1">
            <a:off x="7431555" y="5213581"/>
            <a:ext cx="1996747" cy="36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3929689" y="740852"/>
            <a:ext cx="710700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8963475" y="397457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062190" y="396213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9233047" y="2568155"/>
            <a:ext cx="1325231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9233046" y="1802861"/>
            <a:ext cx="1325231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9762601" y="3224226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>
            <a:stCxn id="148" idx="0"/>
            <a:endCxn id="160" idx="3"/>
          </p:cNvCxnSpPr>
          <p:nvPr/>
        </p:nvCxnSpPr>
        <p:spPr>
          <a:xfrm flipV="1">
            <a:off x="9393468" y="3486123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49" idx="0"/>
            <a:endCxn id="160" idx="5"/>
          </p:cNvCxnSpPr>
          <p:nvPr/>
        </p:nvCxnSpPr>
        <p:spPr>
          <a:xfrm flipH="1" flipV="1">
            <a:off x="9997070" y="3486123"/>
            <a:ext cx="495113" cy="4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60" idx="0"/>
            <a:endCxn id="150" idx="2"/>
          </p:cNvCxnSpPr>
          <p:nvPr/>
        </p:nvCxnSpPr>
        <p:spPr>
          <a:xfrm flipH="1" flipV="1">
            <a:off x="9895663" y="2918526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0" idx="0"/>
            <a:endCxn id="151" idx="2"/>
          </p:cNvCxnSpPr>
          <p:nvPr/>
        </p:nvCxnSpPr>
        <p:spPr>
          <a:xfrm flipH="1" flipV="1">
            <a:off x="9895662" y="2153232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stCxn id="151" idx="0"/>
          </p:cNvCxnSpPr>
          <p:nvPr/>
        </p:nvCxnSpPr>
        <p:spPr>
          <a:xfrm rot="16200000" flipV="1">
            <a:off x="8180492" y="87690"/>
            <a:ext cx="744232" cy="2686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10706662" y="5264341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72" name="圆角矩形 171"/>
          <p:cNvSpPr/>
          <p:nvPr/>
        </p:nvSpPr>
        <p:spPr>
          <a:xfrm>
            <a:off x="10706662" y="607608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>
                <a:solidFill>
                  <a:schemeClr val="lt1"/>
                </a:solidFill>
              </a:rPr>
              <a:t>ρ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174" name="直接箭头连接符 173"/>
          <p:cNvCxnSpPr>
            <a:stCxn id="171" idx="1"/>
            <a:endCxn id="93" idx="3"/>
          </p:cNvCxnSpPr>
          <p:nvPr/>
        </p:nvCxnSpPr>
        <p:spPr>
          <a:xfrm flipH="1">
            <a:off x="10430857" y="5423230"/>
            <a:ext cx="275805" cy="4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2" idx="1"/>
            <a:endCxn id="93" idx="3"/>
          </p:cNvCxnSpPr>
          <p:nvPr/>
        </p:nvCxnSpPr>
        <p:spPr>
          <a:xfrm flipH="1" flipV="1">
            <a:off x="10430857" y="5856140"/>
            <a:ext cx="275805" cy="3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6378921" y="6113978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6413145" y="6120524"/>
            <a:ext cx="1508974" cy="31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流程图: 过程 178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181" name="流程图: 过程 180"/>
          <p:cNvSpPr/>
          <p:nvPr/>
        </p:nvSpPr>
        <p:spPr>
          <a:xfrm>
            <a:off x="6000810" y="6468238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1</a:t>
            </a:r>
            <a:endParaRPr lang="zh-CN" altLang="en-US" sz="3200" b="1" dirty="0"/>
          </a:p>
        </p:txBody>
      </p:sp>
      <p:sp>
        <p:nvSpPr>
          <p:cNvPr id="187" name="圆角矩形 186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  <p:sp>
        <p:nvSpPr>
          <p:cNvPr id="188" name="圆角矩形 187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207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65232" y="1626206"/>
            <a:ext cx="1814430" cy="3613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39696"/>
            <a:ext cx="2011040" cy="339856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39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92749" y="6122070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80125"/>
            <a:ext cx="1577022" cy="70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5295"/>
            <a:ext cx="1408036" cy="462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</p:cNvCxnSpPr>
          <p:nvPr/>
        </p:nvCxnSpPr>
        <p:spPr>
          <a:xfrm flipV="1">
            <a:off x="2387612" y="6130161"/>
            <a:ext cx="1542076" cy="33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H="1" flipV="1">
            <a:off x="7331698" y="3404602"/>
            <a:ext cx="1" cy="3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8" y="1737671"/>
            <a:ext cx="15377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554828" y="1637461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147" name="圆角矩形 146"/>
          <p:cNvSpPr/>
          <p:nvPr/>
        </p:nvSpPr>
        <p:spPr>
          <a:xfrm>
            <a:off x="3929688" y="740852"/>
            <a:ext cx="859985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10222994" y="4221589"/>
            <a:ext cx="61944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885258" y="4748714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0317172" y="2717022"/>
            <a:ext cx="1031272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0257539" y="2000145"/>
            <a:ext cx="1090905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10705090" y="3383192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0402198" y="3708264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 flipV="1">
            <a:off x="10918028" y="3625277"/>
            <a:ext cx="430415" cy="11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 flipV="1">
            <a:off x="10838152" y="3093711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10659302" y="2363373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8486751" y="284046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72" name="圆角矩形 171"/>
          <p:cNvSpPr/>
          <p:nvPr/>
        </p:nvSpPr>
        <p:spPr>
          <a:xfrm>
            <a:off x="9126519" y="341225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>
                <a:solidFill>
                  <a:schemeClr val="lt1"/>
                </a:solidFill>
              </a:rPr>
              <a:t>ρ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3" name="直接箭头连接符 2"/>
          <p:cNvCxnSpPr>
            <a:stCxn id="93" idx="1"/>
          </p:cNvCxnSpPr>
          <p:nvPr/>
        </p:nvCxnSpPr>
        <p:spPr>
          <a:xfrm flipH="1" flipV="1">
            <a:off x="7314576" y="1890521"/>
            <a:ext cx="1240252" cy="2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1" idx="0"/>
          </p:cNvCxnSpPr>
          <p:nvPr/>
        </p:nvCxnSpPr>
        <p:spPr>
          <a:xfrm flipH="1" flipV="1">
            <a:off x="8916743" y="2185505"/>
            <a:ext cx="1" cy="6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72" idx="0"/>
          </p:cNvCxnSpPr>
          <p:nvPr/>
        </p:nvCxnSpPr>
        <p:spPr>
          <a:xfrm flipH="1" flipV="1">
            <a:off x="9556511" y="2185505"/>
            <a:ext cx="1" cy="122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1" idx="0"/>
          </p:cNvCxnSpPr>
          <p:nvPr/>
        </p:nvCxnSpPr>
        <p:spPr>
          <a:xfrm rot="16200000" flipV="1">
            <a:off x="8549825" y="-253022"/>
            <a:ext cx="941516" cy="356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2</a:t>
            </a:r>
            <a:endParaRPr lang="zh-CN" altLang="en-US" sz="3200" b="1" dirty="0"/>
          </a:p>
        </p:txBody>
      </p:sp>
      <p:sp>
        <p:nvSpPr>
          <p:cNvPr id="72" name="流程图: 过程 71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75" name="流程图: 过程 74"/>
          <p:cNvSpPr/>
          <p:nvPr/>
        </p:nvSpPr>
        <p:spPr>
          <a:xfrm>
            <a:off x="5949666" y="6461691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5" idx="0"/>
          </p:cNvCxnSpPr>
          <p:nvPr/>
        </p:nvCxnSpPr>
        <p:spPr>
          <a:xfrm flipV="1">
            <a:off x="6492044" y="6122070"/>
            <a:ext cx="0" cy="33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5" idx="0"/>
          </p:cNvCxnSpPr>
          <p:nvPr/>
        </p:nvCxnSpPr>
        <p:spPr>
          <a:xfrm flipV="1">
            <a:off x="6492044" y="6189126"/>
            <a:ext cx="1357220" cy="27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  <p:sp>
        <p:nvSpPr>
          <p:cNvPr id="79" name="圆角矩形 78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556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65232" y="1626206"/>
            <a:ext cx="1814430" cy="36131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过程 73"/>
          <p:cNvSpPr/>
          <p:nvPr/>
        </p:nvSpPr>
        <p:spPr>
          <a:xfrm>
            <a:off x="6374211" y="1239696"/>
            <a:ext cx="2011040" cy="339856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3275242" y="2458153"/>
            <a:ext cx="1788996" cy="191379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387935" y="2471259"/>
            <a:ext cx="1731403" cy="188758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35118" y="3604195"/>
            <a:ext cx="1421297" cy="60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25998" y="5590458"/>
            <a:ext cx="1421297" cy="539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embedding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292749" y="6122070"/>
            <a:ext cx="1" cy="34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40170" y="5021708"/>
            <a:ext cx="707336" cy="53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或者 10"/>
          <p:cNvSpPr/>
          <p:nvPr/>
        </p:nvSpPr>
        <p:spPr>
          <a:xfrm>
            <a:off x="3038061" y="4743183"/>
            <a:ext cx="258420" cy="251792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95304" y="5586841"/>
            <a:ext cx="1345084" cy="54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528256" y="2665593"/>
            <a:ext cx="1408036" cy="50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543188" y="3729211"/>
            <a:ext cx="1577022" cy="75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Masked </a:t>
            </a:r>
            <a:r>
              <a:rPr lang="en-US" altLang="zh-CN" dirty="0"/>
              <a:t>m</a:t>
            </a:r>
            <a:r>
              <a:rPr lang="en-US" altLang="zh-CN" dirty="0" smtClean="0"/>
              <a:t>ulti-head attention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642943" y="5582118"/>
            <a:ext cx="1391478" cy="548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Output embedding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38669" y="1376406"/>
            <a:ext cx="1325231" cy="3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7116" y="414283"/>
            <a:ext cx="1325231" cy="32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485302" y="4235293"/>
            <a:ext cx="653901" cy="50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101473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306888" y="5567247"/>
            <a:ext cx="1345084" cy="57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Positional encoding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611617" y="2897666"/>
            <a:ext cx="1421297" cy="527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18247" y="2085295"/>
            <a:ext cx="1408036" cy="462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2" idx="0"/>
          </p:cNvCxnSpPr>
          <p:nvPr/>
        </p:nvCxnSpPr>
        <p:spPr>
          <a:xfrm flipH="1" flipV="1">
            <a:off x="3222379" y="5010869"/>
            <a:ext cx="745467" cy="5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2" idx="0"/>
          </p:cNvCxnSpPr>
          <p:nvPr/>
        </p:nvCxnSpPr>
        <p:spPr>
          <a:xfrm flipV="1">
            <a:off x="2387612" y="6130161"/>
            <a:ext cx="1542076" cy="33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405780" y="3638702"/>
            <a:ext cx="1421297" cy="6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Multi-head attention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967846" y="3224226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81637" y="2690715"/>
            <a:ext cx="1408036" cy="543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Feed forward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98948" y="1376406"/>
            <a:ext cx="1290180" cy="739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167271" y="4264521"/>
            <a:ext cx="670016" cy="4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365836" y="2102648"/>
            <a:ext cx="685712" cy="6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0"/>
          </p:cNvCxnSpPr>
          <p:nvPr/>
        </p:nvCxnSpPr>
        <p:spPr>
          <a:xfrm flipH="1" flipV="1">
            <a:off x="3381637" y="2121737"/>
            <a:ext cx="704018" cy="5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或者 66"/>
          <p:cNvSpPr/>
          <p:nvPr/>
        </p:nvSpPr>
        <p:spPr>
          <a:xfrm>
            <a:off x="7202489" y="4918471"/>
            <a:ext cx="258420" cy="33211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085325" y="5250587"/>
            <a:ext cx="1187340" cy="3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361379" y="5239332"/>
            <a:ext cx="305547" cy="3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0"/>
          </p:cNvCxnSpPr>
          <p:nvPr/>
        </p:nvCxnSpPr>
        <p:spPr>
          <a:xfrm flipH="1" flipV="1">
            <a:off x="7331698" y="4491391"/>
            <a:ext cx="1" cy="4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4" idx="0"/>
          </p:cNvCxnSpPr>
          <p:nvPr/>
        </p:nvCxnSpPr>
        <p:spPr>
          <a:xfrm rot="16200000" flipH="1">
            <a:off x="4149323" y="471120"/>
            <a:ext cx="2267655" cy="4078227"/>
          </a:xfrm>
          <a:prstGeom prst="bentConnector4">
            <a:avLst>
              <a:gd name="adj1" fmla="val -10081"/>
              <a:gd name="adj2" fmla="val 5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</p:cNvCxnSpPr>
          <p:nvPr/>
        </p:nvCxnSpPr>
        <p:spPr>
          <a:xfrm flipH="1" flipV="1">
            <a:off x="7331698" y="3404602"/>
            <a:ext cx="1" cy="37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3" idx="0"/>
            <a:endCxn id="34" idx="2"/>
          </p:cNvCxnSpPr>
          <p:nvPr/>
        </p:nvCxnSpPr>
        <p:spPr>
          <a:xfrm flipH="1" flipV="1">
            <a:off x="7322265" y="2547490"/>
            <a:ext cx="1" cy="35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4" idx="0"/>
          </p:cNvCxnSpPr>
          <p:nvPr/>
        </p:nvCxnSpPr>
        <p:spPr>
          <a:xfrm flipH="1" flipV="1">
            <a:off x="7306888" y="1737671"/>
            <a:ext cx="15377" cy="34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7209553" y="740852"/>
            <a:ext cx="28620" cy="6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8554828" y="1637461"/>
            <a:ext cx="1345084" cy="54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Selective</a:t>
            </a:r>
          </a:p>
          <a:p>
            <a:pPr algn="ctr"/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10222994" y="4221589"/>
            <a:ext cx="61944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0885258" y="4748714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</a:rPr>
              <a:t>W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0317172" y="2717022"/>
            <a:ext cx="1031272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tanh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0257539" y="2000145"/>
            <a:ext cx="1090905" cy="3503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linear</a:t>
            </a:r>
            <a:endParaRPr lang="zh-CN" altLang="en-US" dirty="0"/>
          </a:p>
        </p:txBody>
      </p:sp>
      <p:sp>
        <p:nvSpPr>
          <p:cNvPr id="160" name="流程图: 汇总连接 159"/>
          <p:cNvSpPr/>
          <p:nvPr/>
        </p:nvSpPr>
        <p:spPr>
          <a:xfrm>
            <a:off x="10705090" y="3383192"/>
            <a:ext cx="274697" cy="306831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10402198" y="3708264"/>
            <a:ext cx="409361" cy="48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 flipV="1">
            <a:off x="10918028" y="3625277"/>
            <a:ext cx="430415" cy="11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 flipV="1">
            <a:off x="10838152" y="3093711"/>
            <a:ext cx="4287" cy="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10659302" y="2363373"/>
            <a:ext cx="1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8486751" y="2840469"/>
            <a:ext cx="859985" cy="31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93" idx="1"/>
          </p:cNvCxnSpPr>
          <p:nvPr/>
        </p:nvCxnSpPr>
        <p:spPr>
          <a:xfrm flipH="1" flipV="1">
            <a:off x="7314576" y="1890521"/>
            <a:ext cx="1240252" cy="2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71" idx="0"/>
          </p:cNvCxnSpPr>
          <p:nvPr/>
        </p:nvCxnSpPr>
        <p:spPr>
          <a:xfrm flipH="1" flipV="1">
            <a:off x="8916743" y="2185505"/>
            <a:ext cx="1" cy="65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1" idx="0"/>
          </p:cNvCxnSpPr>
          <p:nvPr/>
        </p:nvCxnSpPr>
        <p:spPr>
          <a:xfrm rot="16200000" flipV="1">
            <a:off x="8549825" y="-253022"/>
            <a:ext cx="941516" cy="3564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061" y="414283"/>
            <a:ext cx="173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Model 3</a:t>
            </a:r>
            <a:endParaRPr lang="zh-CN" altLang="en-US" sz="3200" b="1" dirty="0"/>
          </a:p>
        </p:txBody>
      </p:sp>
      <p:sp>
        <p:nvSpPr>
          <p:cNvPr id="72" name="流程图: 过程 71"/>
          <p:cNvSpPr/>
          <p:nvPr/>
        </p:nvSpPr>
        <p:spPr>
          <a:xfrm>
            <a:off x="1845234" y="6461692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</a:t>
            </a:r>
            <a:endParaRPr lang="zh-CN" altLang="en-US" dirty="0"/>
          </a:p>
        </p:txBody>
      </p:sp>
      <p:sp>
        <p:nvSpPr>
          <p:cNvPr id="75" name="流程图: 过程 74"/>
          <p:cNvSpPr/>
          <p:nvPr/>
        </p:nvSpPr>
        <p:spPr>
          <a:xfrm>
            <a:off x="5949666" y="6461691"/>
            <a:ext cx="1084755" cy="32222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5" idx="0"/>
          </p:cNvCxnSpPr>
          <p:nvPr/>
        </p:nvCxnSpPr>
        <p:spPr>
          <a:xfrm flipV="1">
            <a:off x="6492044" y="6122070"/>
            <a:ext cx="0" cy="33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5" idx="0"/>
          </p:cNvCxnSpPr>
          <p:nvPr/>
        </p:nvCxnSpPr>
        <p:spPr>
          <a:xfrm flipV="1">
            <a:off x="6492044" y="6189126"/>
            <a:ext cx="1357220" cy="27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1853566" y="2126573"/>
            <a:ext cx="806394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H</a:t>
            </a:r>
            <a:r>
              <a:rPr lang="en-US" altLang="zh-CN" baseline="30000" dirty="0" err="1" smtClean="0"/>
              <a:t>global</a:t>
            </a:r>
            <a:endParaRPr lang="zh-CN" altLang="zh-CN" dirty="0"/>
          </a:p>
        </p:txBody>
      </p:sp>
      <p:sp>
        <p:nvSpPr>
          <p:cNvPr id="63" name="圆角矩形 62"/>
          <p:cNvSpPr/>
          <p:nvPr/>
        </p:nvSpPr>
        <p:spPr>
          <a:xfrm>
            <a:off x="3803774" y="2126077"/>
            <a:ext cx="691249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H</a:t>
            </a:r>
            <a:r>
              <a:rPr lang="en-US" altLang="zh-CN" baseline="30000" dirty="0" err="1"/>
              <a:t>local</a:t>
            </a:r>
            <a:endParaRPr lang="zh-CN" altLang="zh-CN" dirty="0"/>
          </a:p>
        </p:txBody>
      </p:sp>
      <p:sp>
        <p:nvSpPr>
          <p:cNvPr id="65" name="圆角矩形 64"/>
          <p:cNvSpPr/>
          <p:nvPr/>
        </p:nvSpPr>
        <p:spPr>
          <a:xfrm>
            <a:off x="3929689" y="740852"/>
            <a:ext cx="710700" cy="3177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0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(epoch=100)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62707"/>
              </p:ext>
            </p:extLst>
          </p:nvPr>
        </p:nvGraphicFramePr>
        <p:xfrm>
          <a:off x="1157796" y="1666899"/>
          <a:ext cx="8944992" cy="4431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74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241321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294252117"/>
                    </a:ext>
                  </a:extLst>
                </a:gridCol>
                <a:gridCol w="1197842">
                  <a:extLst>
                    <a:ext uri="{9D8B030D-6E8A-4147-A177-3AD203B41FA5}">
                      <a16:colId xmlns:a16="http://schemas.microsoft.com/office/drawing/2014/main" val="268096709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593176969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128162549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Global-Locally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0.3674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0.4064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0.4056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0.1452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0.1505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0.1439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0.0766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0.0801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0.0706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0.0544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0.0455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0.3423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0.3399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0.1578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0.1562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ROUGE-S*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0.1724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0.3154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0.3104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0.1705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0.1760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0.1716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0.1007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0.1025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0.0938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3982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0.0669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0.0665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(epoch=200)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13490"/>
              </p:ext>
            </p:extLst>
          </p:nvPr>
        </p:nvGraphicFramePr>
        <p:xfrm>
          <a:off x="1077897" y="1671846"/>
          <a:ext cx="8811827" cy="4431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740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1241321">
                  <a:extLst>
                    <a:ext uri="{9D8B030D-6E8A-4147-A177-3AD203B41FA5}">
                      <a16:colId xmlns:a16="http://schemas.microsoft.com/office/drawing/2014/main" val="217836440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294252117"/>
                    </a:ext>
                  </a:extLst>
                </a:gridCol>
                <a:gridCol w="1135699">
                  <a:extLst>
                    <a:ext uri="{9D8B030D-6E8A-4147-A177-3AD203B41FA5}">
                      <a16:colId xmlns:a16="http://schemas.microsoft.com/office/drawing/2014/main" val="2680967098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593176969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45012891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Global-Locally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47297">
                <a:tc rowSpan="7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ROUGE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0.4050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0.3463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0.4054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0.1446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0.1488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0.1340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0.0740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0.0777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0.0662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0.0388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0.0521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0.0435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0.3373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0.3423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0.1585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0.1503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ROUGE-S*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0.1762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0.1784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0.3056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0.3096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0.2989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46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0.1671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0.1729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0.1598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0660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0.0926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0.0834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0.0977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0.0839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16716"/>
                  </a:ext>
                </a:extLst>
              </a:tr>
              <a:tr h="3982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0.0632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0.0654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0.0547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结果</a:t>
            </a:r>
            <a:r>
              <a:rPr lang="en-US" altLang="zh-CN" dirty="0"/>
              <a:t>(</a:t>
            </a:r>
            <a:r>
              <a:rPr lang="en-US" altLang="zh-CN" dirty="0" smtClean="0"/>
              <a:t>epoch=200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92015"/>
              </p:ext>
            </p:extLst>
          </p:nvPr>
        </p:nvGraphicFramePr>
        <p:xfrm>
          <a:off x="1136341" y="1915663"/>
          <a:ext cx="867348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7137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509994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725709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105532">
                  <a:extLst>
                    <a:ext uri="{9D8B030D-6E8A-4147-A177-3AD203B41FA5}">
                      <a16:colId xmlns:a16="http://schemas.microsoft.com/office/drawing/2014/main" val="1638085018"/>
                    </a:ext>
                  </a:extLst>
                </a:gridCol>
                <a:gridCol w="1123508">
                  <a:extLst>
                    <a:ext uri="{9D8B030D-6E8A-4147-A177-3AD203B41FA5}">
                      <a16:colId xmlns:a16="http://schemas.microsoft.com/office/drawing/2014/main" val="2837833105"/>
                    </a:ext>
                  </a:extLst>
                </a:gridCol>
                <a:gridCol w="1051604">
                  <a:extLst>
                    <a:ext uri="{9D8B030D-6E8A-4147-A177-3AD203B41FA5}">
                      <a16:colId xmlns:a16="http://schemas.microsoft.com/office/drawing/2014/main" val="107933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Manual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 smtClean="0"/>
                        <a:t>Evaluation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Catchyness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0.2447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0.2491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0.2455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0.2664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0.2750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2.5000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2.7187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2.7500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2.9062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3.7187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4.1250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3.9375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3.9062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Completeness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3.9375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3.8437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3.9062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3.9687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Informative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3.0312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3.4687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3.0625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3.4687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3.3750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6111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38176"/>
              </p:ext>
            </p:extLst>
          </p:nvPr>
        </p:nvGraphicFramePr>
        <p:xfrm>
          <a:off x="1162974" y="4763872"/>
          <a:ext cx="864685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7376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748901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904069813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436597262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36094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Evaluation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22.79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4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1076"/>
              </p:ext>
            </p:extLst>
          </p:nvPr>
        </p:nvGraphicFramePr>
        <p:xfrm>
          <a:off x="683363" y="590469"/>
          <a:ext cx="10670437" cy="5860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2612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808825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1904069813"/>
                    </a:ext>
                  </a:extLst>
                </a:gridCol>
                <a:gridCol w="1734671">
                  <a:extLst>
                    <a:ext uri="{9D8B030D-6E8A-4147-A177-3AD203B41FA5}">
                      <a16:colId xmlns:a16="http://schemas.microsoft.com/office/drawing/2014/main" val="436597262"/>
                    </a:ext>
                  </a:extLst>
                </a:gridCol>
                <a:gridCol w="1537447">
                  <a:extLst>
                    <a:ext uri="{9D8B030D-6E8A-4147-A177-3AD203B41FA5}">
                      <a16:colId xmlns:a16="http://schemas.microsoft.com/office/drawing/2014/main" val="1360948518"/>
                    </a:ext>
                  </a:extLst>
                </a:gridCol>
              </a:tblGrid>
              <a:tr h="35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Keyword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Global-Locally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105424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挂钟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舒适 静音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设计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温柔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花纹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灵动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神秘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让 你 爱 坐在 客厅 的 时光 里 里 静静 享受 质量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镶 钻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挂钟 ， 以 一抹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浪漫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荷花 图案 ， 加入 了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豪华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雕花 ， 使 之 更加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高雅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十足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大 号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范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 独特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定制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 高贵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设计 与 欧美 风格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 高贵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设计 理念 ， 让 你 有 一种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奢华 高贵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的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气质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58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Catchyness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/Relatedness/</a:t>
                      </a: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Fluency/Completeness/</a:t>
                      </a: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Informative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0.22/3/4/3/3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0.26/2/3/5/3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0.24/3/4/5/4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0.38/3/4/5/3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0.33/3/2/5/3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65013"/>
                  </a:ext>
                </a:extLst>
              </a:tr>
              <a:tr h="14722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做工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细节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高档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品质 之选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 摇摆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做工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造型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独特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大气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外形 符合 你 的 工作 品质 生活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设计 ， 增加 家中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灵动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性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 摇摆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大方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 款 挂钟 ， 造型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简约 大方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做工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精致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散发 着 大自然 的 气息 ， 选用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静音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扫描 机芯 ， 走时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可 挂 在 墙上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方便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又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不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掉色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挂钟 造型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简约 精致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做工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精致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实用 百搭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0352453"/>
                  </a:ext>
                </a:extLst>
              </a:tr>
              <a:tr h="358256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0.35/2/5/5/3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0.21/3/4/5/5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0.33/3/5/3/3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0.19/3/5/5/5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0.45/4/4/5/3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1067"/>
                  </a:ext>
                </a:extLst>
              </a:tr>
              <a:tr h="14722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挂钟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铁艺 挂钟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心形 设计 ， 让 你 的 夜晚 更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温馨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安心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护眼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远离 夜晚 的 声音 ， 让 你 快乐 拥有 属于 你 的 生活 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 温馨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 小家 挂钟 ， 具有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 童趣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 为 你 营造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法式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环境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让 你 过 时间 时刻 静静的 时刻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做 旧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工艺 ，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清晰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铁艺 感 ， 非常 的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复古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， ， ， ， 适合 多种 装修 风格 使用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创意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挂钟 ， 给 你 最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的 家居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大 挂钟 ，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别致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蝴蝶 造型 ， 非常 的 有 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情调</a:t>
                      </a: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表盘 上 的 数字 非常 的 有 爱 ， 适合 多种 装修 风格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845418"/>
                  </a:ext>
                </a:extLst>
              </a:tr>
              <a:tr h="358664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0.11/3/3/5/2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0.33/0/4/3/2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0.11/3/3/3/3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0.22/2/4/5/2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0.10/3/5/4/3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50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1 </a:t>
            </a:r>
            <a:r>
              <a:rPr lang="zh-CN" altLang="en-US" dirty="0" smtClean="0"/>
              <a:t>生成的句子比较短，导致指标都比较低</a:t>
            </a:r>
            <a:endParaRPr lang="en-US" altLang="zh-CN" dirty="0" smtClean="0"/>
          </a:p>
          <a:p>
            <a:r>
              <a:rPr lang="zh-CN" altLang="en-US" dirty="0"/>
              <a:t>迭代</a:t>
            </a:r>
            <a:r>
              <a:rPr lang="zh-CN" altLang="en-US" dirty="0" smtClean="0"/>
              <a:t>次数增多，只有</a:t>
            </a:r>
            <a:r>
              <a:rPr lang="en-US" altLang="zh-CN" dirty="0" smtClean="0"/>
              <a:t>global-local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ROUGE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BLEU</a:t>
            </a:r>
            <a:r>
              <a:rPr lang="zh-CN" altLang="en-US" dirty="0" smtClean="0"/>
              <a:t>指标有提升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74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Global-local: beta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944299"/>
            <a:ext cx="3105150" cy="1952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07" y="2944299"/>
            <a:ext cx="3028950" cy="2000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88" y="532862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Epoch=100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7223" y="534252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Epoch=200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88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"Attention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97" y="5724396"/>
            <a:ext cx="3878892" cy="751886"/>
          </a:xfrm>
          <a:prstGeom prst="rect">
            <a:avLst/>
          </a:prstGeom>
        </p:spPr>
      </p:pic>
      <p:cxnSp>
        <p:nvCxnSpPr>
          <p:cNvPr id="5" name="曲线连接符 4"/>
          <p:cNvCxnSpPr>
            <a:stCxn id="13" idx="0"/>
          </p:cNvCxnSpPr>
          <p:nvPr/>
        </p:nvCxnSpPr>
        <p:spPr>
          <a:xfrm rot="5400000" flipH="1" flipV="1">
            <a:off x="4938386" y="579329"/>
            <a:ext cx="801666" cy="34759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7203" y="1628291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针对不同场景下的文本创建不同的模型</a:t>
            </a:r>
          </a:p>
        </p:txBody>
      </p:sp>
      <p:cxnSp>
        <p:nvCxnSpPr>
          <p:cNvPr id="11" name="曲线连接符 10"/>
          <p:cNvCxnSpPr>
            <a:stCxn id="14" idx="2"/>
          </p:cNvCxnSpPr>
          <p:nvPr/>
        </p:nvCxnSpPr>
        <p:spPr>
          <a:xfrm rot="16200000" flipH="1">
            <a:off x="5405161" y="3106796"/>
            <a:ext cx="595149" cy="4214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09979" y="5214039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所有文本的模型</a:t>
            </a:r>
          </a:p>
        </p:txBody>
      </p:sp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创意家居和简约家居场景下的交集商品：</a:t>
            </a:r>
            <a:endParaRPr lang="en-US" altLang="zh-CN" dirty="0"/>
          </a:p>
          <a:p>
            <a:pPr lvl="1"/>
            <a:r>
              <a:rPr lang="zh-CN" altLang="en-US" dirty="0"/>
              <a:t>书架，吊灯，吸顶灯，四件套，地毯，壁饰，实木床，布艺沙发，懒人沙发，挂钟，搁板，摆件，斗柜，电脑桌，碗，纸巾盒，置物架，花架，茶几，落地灯，衣帽架，角几，边几，餐桌，餐</a:t>
            </a:r>
            <a:r>
              <a:rPr lang="zh-CN" altLang="en-US" dirty="0" smtClean="0"/>
              <a:t>椅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弱</a:t>
            </a:r>
            <a:r>
              <a:rPr lang="zh-CN" altLang="en-US" dirty="0"/>
              <a:t>监督方法过滤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抽取句子中包含的场景名，商品名，</a:t>
            </a:r>
            <a:r>
              <a:rPr lang="en-US" altLang="zh-CN" dirty="0" err="1"/>
              <a:t>cpv</a:t>
            </a:r>
            <a:r>
              <a:rPr lang="zh-CN" altLang="en-US" dirty="0"/>
              <a:t>作为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测试集：训练集中未出现的输入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5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ROUGE: </a:t>
            </a:r>
            <a:r>
              <a:rPr lang="zh-CN" altLang="en-US" dirty="0"/>
              <a:t>基于</a:t>
            </a:r>
            <a:r>
              <a:rPr lang="en-US" altLang="zh-CN" dirty="0"/>
              <a:t>Recall</a:t>
            </a:r>
            <a:r>
              <a:rPr lang="zh-CN" altLang="en-US" dirty="0"/>
              <a:t>的度量指标</a:t>
            </a:r>
            <a:endParaRPr lang="en-US" altLang="zh-CN" dirty="0"/>
          </a:p>
          <a:p>
            <a:pPr lvl="1"/>
            <a:r>
              <a:rPr lang="en-US" altLang="zh-CN" dirty="0"/>
              <a:t>BLEU:</a:t>
            </a:r>
            <a:r>
              <a:rPr lang="zh-CN" altLang="en-US" dirty="0"/>
              <a:t>用于分析候选译文和参考译文中</a:t>
            </a:r>
            <a:r>
              <a:rPr lang="en-US" altLang="zh-CN" dirty="0"/>
              <a:t>n</a:t>
            </a:r>
            <a:r>
              <a:rPr lang="zh-CN" altLang="en-US" dirty="0"/>
              <a:t>元组共同出现的程度</a:t>
            </a:r>
            <a:endParaRPr lang="en-US" altLang="zh-CN" dirty="0"/>
          </a:p>
          <a:p>
            <a:pPr lvl="1"/>
            <a:r>
              <a:rPr lang="en-US" altLang="zh-CN" dirty="0"/>
              <a:t>Sentiment: </a:t>
            </a:r>
            <a:r>
              <a:rPr lang="zh-CN" altLang="en-US" dirty="0"/>
              <a:t>基于情感词典的情感极性分析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evaluation</a:t>
            </a:r>
          </a:p>
          <a:p>
            <a:pPr lvl="1"/>
            <a:r>
              <a:rPr lang="en-US" altLang="zh-CN" dirty="0" err="1"/>
              <a:t>Catchyness</a:t>
            </a:r>
            <a:r>
              <a:rPr lang="en-US" altLang="zh-CN" dirty="0"/>
              <a:t>: Is the description attractive, catchy</a:t>
            </a:r>
          </a:p>
          <a:p>
            <a:pPr lvl="1"/>
            <a:r>
              <a:rPr lang="en-US" altLang="zh-CN" dirty="0"/>
              <a:t>Relatedness: Is the description semantically related to the target scene? </a:t>
            </a:r>
          </a:p>
          <a:p>
            <a:pPr lvl="1"/>
            <a:r>
              <a:rPr lang="en-US" altLang="zh-CN" dirty="0"/>
              <a:t>Fluency: Dose the sentence read smoothly and fluently? </a:t>
            </a:r>
          </a:p>
          <a:p>
            <a:pPr lvl="1"/>
            <a:r>
              <a:rPr lang="en-US" altLang="zh-CN" dirty="0"/>
              <a:t>Completeness: Is the description includes the input?</a:t>
            </a:r>
          </a:p>
          <a:p>
            <a:pPr lvl="1"/>
            <a:r>
              <a:rPr lang="en-US" altLang="zh-CN" dirty="0"/>
              <a:t>Informative: Is the description informative?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人工评估细则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6088"/>
              </p:ext>
            </p:extLst>
          </p:nvPr>
        </p:nvGraphicFramePr>
        <p:xfrm>
          <a:off x="1048871" y="1788707"/>
          <a:ext cx="886161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9">
                  <a:extLst>
                    <a:ext uri="{9D8B030D-6E8A-4147-A177-3AD203B41FA5}">
                      <a16:colId xmlns:a16="http://schemas.microsoft.com/office/drawing/2014/main" val="13361537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176241104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839896826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15148445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94667605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135143847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3887412852"/>
                    </a:ext>
                  </a:extLst>
                </a:gridCol>
              </a:tblGrid>
              <a:tr h="335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7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与场景完全无关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提到场景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多一处跟场景相关的描述加一分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0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完全不流畅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一处不流畅减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非常流畅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Completeness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完全不包含输入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包含一个输入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包含两个输入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没有提到第三个词，但相关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完全包含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5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完全没有信息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是在描述商品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多一个信息加一分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1836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41419"/>
              </p:ext>
            </p:extLst>
          </p:nvPr>
        </p:nvGraphicFramePr>
        <p:xfrm>
          <a:off x="1290918" y="53396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91362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8683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Catchyness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吸引人的词汇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总词汇*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1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0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08E5-0212-EC4C-9774-D05097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AD2DA-B9F3-E347-A44B-4DE5C0BC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弱监督规则修改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框架</a:t>
            </a:r>
            <a:r>
              <a:rPr kumimoji="1" lang="zh-CN" altLang="en-US" dirty="0"/>
              <a:t>修改：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Encoder: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global+local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Decoder:    </a:t>
            </a:r>
            <a:r>
              <a:rPr kumimoji="1" lang="zh-CN" altLang="en-US" dirty="0" smtClean="0"/>
              <a:t>加入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6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修改前</a:t>
            </a:r>
            <a:r>
              <a:rPr lang="zh-CN" altLang="en-US" dirty="0" smtClean="0"/>
              <a:t>的</a:t>
            </a:r>
            <a:r>
              <a:rPr lang="zh-CN" altLang="en-US" dirty="0"/>
              <a:t>弱监督框架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</a:t>
            </a:r>
            <a:r>
              <a:rPr lang="zh-CN" altLang="en-US" dirty="0"/>
              <a:t>监督</a:t>
            </a:r>
            <a:r>
              <a:rPr lang="zh-CN" altLang="en-US" dirty="0" smtClean="0"/>
              <a:t>规则分类结果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&lt;=0.5 : 334</a:t>
            </a:r>
          </a:p>
          <a:p>
            <a:pPr lvl="1"/>
            <a:r>
              <a:rPr lang="en-US" altLang="zh-CN" dirty="0" smtClean="0"/>
              <a:t>&lt;=0.8 : 441</a:t>
            </a:r>
          </a:p>
          <a:p>
            <a:pPr lvl="1"/>
            <a:r>
              <a:rPr lang="en-US" altLang="zh-CN" dirty="0" smtClean="0"/>
              <a:t>&lt;=0.9 : 8299</a:t>
            </a:r>
          </a:p>
          <a:p>
            <a:pPr lvl="1"/>
            <a:r>
              <a:rPr lang="en-US" altLang="zh-CN" dirty="0" smtClean="0"/>
              <a:t>&lt;=0.99 : 27697</a:t>
            </a:r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基本全部被预测为正类，因为预测为正类的规则覆盖率太大，而符合这些规则的不一定是有说服力的文本，应该修改成不符合某些规则的判为负类，这样更准确些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45998</TotalTime>
  <Words>1514</Words>
  <Application>Microsoft Office PowerPoint</Application>
  <PresentationFormat>宽屏</PresentationFormat>
  <Paragraphs>487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MathJax_Main</vt:lpstr>
      <vt:lpstr>等线</vt:lpstr>
      <vt:lpstr>等线 Light</vt:lpstr>
      <vt:lpstr>Arial</vt:lpstr>
      <vt:lpstr>Wingdings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训练数据</vt:lpstr>
      <vt:lpstr>评估指标</vt:lpstr>
      <vt:lpstr>人工评估细则</vt:lpstr>
      <vt:lpstr>本周进展</vt:lpstr>
      <vt:lpstr>修改前的弱监督框架</vt:lpstr>
      <vt:lpstr>PowerPoint 演示文稿</vt:lpstr>
      <vt:lpstr>修改后的弱监督框架</vt:lpstr>
      <vt:lpstr>PowerPoint 演示文稿</vt:lpstr>
      <vt:lpstr>CopyNet</vt:lpstr>
      <vt:lpstr>框架修改</vt:lpstr>
      <vt:lpstr>PowerPoint 演示文稿</vt:lpstr>
      <vt:lpstr>PowerPoint 演示文稿</vt:lpstr>
      <vt:lpstr>PowerPoint 演示文稿</vt:lpstr>
      <vt:lpstr>评估结果(epoch=100)</vt:lpstr>
      <vt:lpstr>评估结果(epoch=200)</vt:lpstr>
      <vt:lpstr>评估结果(epoch=200)</vt:lpstr>
      <vt:lpstr>PowerPoint 演示文稿</vt:lpstr>
      <vt:lpstr>结果分析</vt:lpstr>
      <vt:lpstr>Global-local: 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lingting.llt@alibaba-inc.com</dc:creator>
  <cp:lastModifiedBy>芃悠</cp:lastModifiedBy>
  <cp:revision>738</cp:revision>
  <dcterms:created xsi:type="dcterms:W3CDTF">2018-06-26T05:47:59Z</dcterms:created>
  <dcterms:modified xsi:type="dcterms:W3CDTF">2018-09-26T01:56:29Z</dcterms:modified>
</cp:coreProperties>
</file>