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 id="275" r:id="rId21"/>
    <p:sldId id="276" r:id="rId22"/>
    <p:sldId id="277" r:id="rId23"/>
    <p:sldId id="279" r:id="rId24"/>
    <p:sldId id="281" r:id="rId25"/>
    <p:sldId id="278" r:id="rId26"/>
    <p:sldId id="280"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18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prices:cpi_prices_cons_200801-2016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_nogran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_nogran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_nogra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b="0" i="0">
                <a:latin typeface="Helvetica Neue Light"/>
                <a:cs typeface="Helvetica Neue Light"/>
              </a:defRPr>
            </a:pPr>
            <a:r>
              <a:rPr lang="en-US" sz="1400" b="0" i="0">
                <a:latin typeface="Helvetica Neue Light"/>
                <a:cs typeface="Helvetica Neue Light"/>
              </a:rPr>
              <a:t>Maize Meal - 5kg</a:t>
            </a:r>
          </a:p>
        </c:rich>
      </c:tx>
      <c:layout>
        <c:manualLayout>
          <c:xMode val="edge"/>
          <c:yMode val="edge"/>
          <c:x val="0.350026718570291"/>
          <c:y val="0.0118110236220472"/>
        </c:manualLayout>
      </c:layout>
      <c:overlay val="1"/>
    </c:title>
    <c:autoTitleDeleted val="0"/>
    <c:plotArea>
      <c:layout>
        <c:manualLayout>
          <c:layoutTarget val="inner"/>
          <c:xMode val="edge"/>
          <c:yMode val="edge"/>
          <c:x val="0.0994962399363001"/>
          <c:y val="0.118110236220472"/>
          <c:w val="0.665672299389543"/>
          <c:h val="0.782099944199888"/>
        </c:manualLayout>
      </c:layout>
      <c:lineChart>
        <c:grouping val="standard"/>
        <c:varyColors val="0"/>
        <c:ser>
          <c:idx val="0"/>
          <c:order val="0"/>
          <c:tx>
            <c:strRef>
              <c:f>Sheet1!$A$3</c:f>
              <c:strCache>
                <c:ptCount val="1"/>
                <c:pt idx="0">
                  <c:v>2013-2014</c:v>
                </c:pt>
              </c:strCache>
            </c:strRef>
          </c:tx>
          <c:marker>
            <c:symbol val="diamond"/>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Sheet1!$C$3:$O$3</c:f>
              <c:numCache>
                <c:formatCode>General</c:formatCode>
                <c:ptCount val="13"/>
                <c:pt idx="0">
                  <c:v>30.32</c:v>
                </c:pt>
                <c:pt idx="1">
                  <c:v>29.96</c:v>
                </c:pt>
                <c:pt idx="2">
                  <c:v>29.69</c:v>
                </c:pt>
                <c:pt idx="3">
                  <c:v>30.54</c:v>
                </c:pt>
                <c:pt idx="4">
                  <c:v>30.95</c:v>
                </c:pt>
                <c:pt idx="5">
                  <c:v>31.89</c:v>
                </c:pt>
                <c:pt idx="6">
                  <c:v>31.57</c:v>
                </c:pt>
                <c:pt idx="7">
                  <c:v>30.73</c:v>
                </c:pt>
                <c:pt idx="8">
                  <c:v>30.47</c:v>
                </c:pt>
                <c:pt idx="9">
                  <c:v>31.68</c:v>
                </c:pt>
                <c:pt idx="10">
                  <c:v>33.22</c:v>
                </c:pt>
                <c:pt idx="11">
                  <c:v>34.68</c:v>
                </c:pt>
                <c:pt idx="12" formatCode="0.00">
                  <c:v>35.62</c:v>
                </c:pt>
              </c:numCache>
            </c:numRef>
          </c:val>
          <c:smooth val="0"/>
        </c:ser>
        <c:ser>
          <c:idx val="1"/>
          <c:order val="1"/>
          <c:tx>
            <c:strRef>
              <c:f>Sheet1!$A$4</c:f>
              <c:strCache>
                <c:ptCount val="1"/>
                <c:pt idx="0">
                  <c:v>2014-2015</c:v>
                </c:pt>
              </c:strCache>
            </c:strRef>
          </c:tx>
          <c:marker>
            <c:symbol val="squar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Sheet1!$C$4:$O$4</c:f>
              <c:numCache>
                <c:formatCode>0.00</c:formatCode>
                <c:ptCount val="13"/>
                <c:pt idx="0">
                  <c:v>35.62</c:v>
                </c:pt>
                <c:pt idx="1">
                  <c:v>34.71</c:v>
                </c:pt>
                <c:pt idx="2">
                  <c:v>35.43</c:v>
                </c:pt>
                <c:pt idx="3">
                  <c:v>34.53</c:v>
                </c:pt>
                <c:pt idx="4">
                  <c:v>33.5</c:v>
                </c:pt>
                <c:pt idx="5">
                  <c:v>33.23</c:v>
                </c:pt>
                <c:pt idx="6">
                  <c:v>31.93</c:v>
                </c:pt>
                <c:pt idx="7">
                  <c:v>31.87</c:v>
                </c:pt>
                <c:pt idx="8">
                  <c:v>32.14</c:v>
                </c:pt>
                <c:pt idx="9">
                  <c:v>33.73</c:v>
                </c:pt>
                <c:pt idx="10">
                  <c:v>33.15</c:v>
                </c:pt>
                <c:pt idx="11">
                  <c:v>33.17</c:v>
                </c:pt>
                <c:pt idx="12">
                  <c:v>37.19</c:v>
                </c:pt>
              </c:numCache>
            </c:numRef>
          </c:val>
          <c:smooth val="0"/>
        </c:ser>
        <c:ser>
          <c:idx val="2"/>
          <c:order val="2"/>
          <c:tx>
            <c:strRef>
              <c:f>Sheet1!$A$5</c:f>
              <c:strCache>
                <c:ptCount val="1"/>
                <c:pt idx="0">
                  <c:v>2015-2016</c:v>
                </c:pt>
              </c:strCache>
            </c:strRef>
          </c:tx>
          <c:marker>
            <c:symbol val="triangl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Sheet1!$C$5:$O$5</c:f>
              <c:numCache>
                <c:formatCode>0.00</c:formatCode>
                <c:ptCount val="13"/>
                <c:pt idx="0">
                  <c:v>37.19</c:v>
                </c:pt>
                <c:pt idx="1">
                  <c:v>35.88</c:v>
                </c:pt>
                <c:pt idx="2">
                  <c:v>36.39</c:v>
                </c:pt>
                <c:pt idx="3">
                  <c:v>37.71</c:v>
                </c:pt>
                <c:pt idx="4">
                  <c:v>38.08</c:v>
                </c:pt>
                <c:pt idx="5">
                  <c:v>37.77</c:v>
                </c:pt>
                <c:pt idx="6">
                  <c:v>38.02</c:v>
                </c:pt>
                <c:pt idx="7">
                  <c:v>37.74</c:v>
                </c:pt>
                <c:pt idx="8">
                  <c:v>38.88</c:v>
                </c:pt>
                <c:pt idx="9">
                  <c:v>41.31</c:v>
                </c:pt>
                <c:pt idx="10">
                  <c:v>41.63444601430478</c:v>
                </c:pt>
                <c:pt idx="11">
                  <c:v>42.09817824201888</c:v>
                </c:pt>
                <c:pt idx="12">
                  <c:v>43.6589556708214</c:v>
                </c:pt>
              </c:numCache>
            </c:numRef>
          </c:val>
          <c:smooth val="0"/>
        </c:ser>
        <c:ser>
          <c:idx val="3"/>
          <c:order val="3"/>
          <c:tx>
            <c:strRef>
              <c:f>Sheet1!$A$7</c:f>
              <c:strCache>
                <c:ptCount val="1"/>
                <c:pt idx="0">
                  <c:v>2016-2017</c:v>
                </c:pt>
              </c:strCache>
            </c:strRef>
          </c:tx>
          <c:spPr>
            <a:ln>
              <a:prstDash val="sysDash"/>
            </a:ln>
          </c:spP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Sheet1!$C$7:$O$7</c:f>
              <c:numCache>
                <c:formatCode>General</c:formatCode>
                <c:ptCount val="13"/>
                <c:pt idx="0" formatCode="0.00">
                  <c:v>47.30491170944122</c:v>
                </c:pt>
                <c:pt idx="1">
                  <c:v>50.55</c:v>
                </c:pt>
                <c:pt idx="2">
                  <c:v>50.87788413875547</c:v>
                </c:pt>
                <c:pt idx="3">
                  <c:v>51.3803117426606</c:v>
                </c:pt>
                <c:pt idx="4">
                  <c:v>51.29563189345348</c:v>
                </c:pt>
                <c:pt idx="5">
                  <c:v>51.4773608943375</c:v>
                </c:pt>
                <c:pt idx="6">
                  <c:v>50.92994086135066</c:v>
                </c:pt>
                <c:pt idx="7">
                  <c:v>50.47346605954938</c:v>
                </c:pt>
                <c:pt idx="8">
                  <c:v>50.85476542260399</c:v>
                </c:pt>
                <c:pt idx="9">
                  <c:v>52.78320680227417</c:v>
                </c:pt>
                <c:pt idx="10">
                  <c:v>53.19776262578476</c:v>
                </c:pt>
                <c:pt idx="11">
                  <c:v>53.79028923136</c:v>
                </c:pt>
                <c:pt idx="12">
                  <c:v>55.7845481952139</c:v>
                </c:pt>
              </c:numCache>
            </c:numRef>
          </c:val>
          <c:smooth val="0"/>
        </c:ser>
        <c:dLbls>
          <c:showLegendKey val="0"/>
          <c:showVal val="0"/>
          <c:showCatName val="0"/>
          <c:showSerName val="0"/>
          <c:showPercent val="0"/>
          <c:showBubbleSize val="0"/>
        </c:dLbls>
        <c:marker val="1"/>
        <c:smooth val="0"/>
        <c:axId val="2143223256"/>
        <c:axId val="-2135007928"/>
      </c:lineChart>
      <c:catAx>
        <c:axId val="2143223256"/>
        <c:scaling>
          <c:orientation val="minMax"/>
        </c:scaling>
        <c:delete val="0"/>
        <c:axPos val="b"/>
        <c:numFmt formatCode="0.00" sourceLinked="1"/>
        <c:majorTickMark val="out"/>
        <c:minorTickMark val="none"/>
        <c:tickLblPos val="nextTo"/>
        <c:txPr>
          <a:bodyPr/>
          <a:lstStyle/>
          <a:p>
            <a:pPr>
              <a:defRPr b="0" i="0">
                <a:latin typeface="Helvetica Neue Light"/>
                <a:cs typeface="Helvetica Neue Light"/>
              </a:defRPr>
            </a:pPr>
            <a:endParaRPr lang="en-US"/>
          </a:p>
        </c:txPr>
        <c:crossAx val="-2135007928"/>
        <c:crosses val="autoZero"/>
        <c:auto val="1"/>
        <c:lblAlgn val="ctr"/>
        <c:lblOffset val="100"/>
        <c:noMultiLvlLbl val="0"/>
      </c:catAx>
      <c:valAx>
        <c:axId val="-2135007928"/>
        <c:scaling>
          <c:orientation val="minMax"/>
          <c:min val="26.0"/>
        </c:scaling>
        <c:delete val="0"/>
        <c:axPos val="l"/>
        <c:majorGridlines/>
        <c:numFmt formatCode="General" sourceLinked="1"/>
        <c:majorTickMark val="out"/>
        <c:minorTickMark val="none"/>
        <c:tickLblPos val="nextTo"/>
        <c:txPr>
          <a:bodyPr/>
          <a:lstStyle/>
          <a:p>
            <a:pPr>
              <a:defRPr b="0" i="0">
                <a:latin typeface="Helvetica Neue Light"/>
                <a:cs typeface="Helvetica Neue Light"/>
              </a:defRPr>
            </a:pPr>
            <a:endParaRPr lang="en-US"/>
          </a:p>
        </c:txPr>
        <c:crossAx val="2143223256"/>
        <c:crosses val="autoZero"/>
        <c:crossBetween val="between"/>
      </c:valAx>
    </c:plotArea>
    <c:legend>
      <c:legendPos val="r"/>
      <c:layout/>
      <c:overlay val="0"/>
      <c:txPr>
        <a:bodyPr/>
        <a:lstStyle/>
        <a:p>
          <a:pPr>
            <a:defRPr b="0" i="0">
              <a:latin typeface="Helvetica Neue Light"/>
              <a:cs typeface="Helvetica Neue Light"/>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1305.918536947162</c:v>
                </c:pt>
                <c:pt idx="6">
                  <c:v>5379.225145642626</c:v>
                </c:pt>
                <c:pt idx="7">
                  <c:v>896.0397790998251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444.2485180890382</c:v>
                </c:pt>
                <c:pt idx="6">
                  <c:v>5795.895241262886</c:v>
                </c:pt>
                <c:pt idx="7">
                  <c:v>3250.952751554597</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5075.860807619005</c:v>
                </c:pt>
                <c:pt idx="6">
                  <c:v>19982.21500621756</c:v>
                </c:pt>
                <c:pt idx="7">
                  <c:v>19378.50914379836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10276.11428571429</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27268.11428571429</c:v>
                </c:pt>
                <c:pt idx="5">
                  <c:v>25983.6</c:v>
                </c:pt>
                <c:pt idx="6">
                  <c:v>0.0</c:v>
                </c:pt>
                <c:pt idx="7">
                  <c:v>8991.6</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997912"/>
        <c:axId val="-212398296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997912"/>
        <c:axId val="-2123982968"/>
      </c:lineChart>
      <c:catAx>
        <c:axId val="-2123997912"/>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82968"/>
        <c:crosses val="autoZero"/>
        <c:auto val="1"/>
        <c:lblAlgn val="ctr"/>
        <c:lblOffset val="100"/>
        <c:tickLblSkip val="1"/>
        <c:tickMarkSkip val="1"/>
        <c:noMultiLvlLbl val="0"/>
      </c:catAx>
      <c:valAx>
        <c:axId val="-212398296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97912"/>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1351.960179676463</c:v>
                </c:pt>
                <c:pt idx="6">
                  <c:v>6814.063825363341</c:v>
                </c:pt>
                <c:pt idx="7">
                  <c:v>926.4055515339641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419.9999999999999</c:v>
                </c:pt>
                <c:pt idx="6">
                  <c:v>5252.442579698882</c:v>
                </c:pt>
                <c:pt idx="7">
                  <c:v>3241.768428563791</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4277.5</c:v>
                </c:pt>
                <c:pt idx="6">
                  <c:v>20733.12149409287</c:v>
                </c:pt>
                <c:pt idx="7">
                  <c:v>19386.80504597076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0.0</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2280"/>
        <c:axId val="-213594500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062280"/>
        <c:axId val="-2135945000"/>
      </c:lineChart>
      <c:catAx>
        <c:axId val="-212306228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945000"/>
        <c:crosses val="autoZero"/>
        <c:auto val="1"/>
        <c:lblAlgn val="ctr"/>
        <c:lblOffset val="100"/>
        <c:tickLblSkip val="1"/>
        <c:tickMarkSkip val="1"/>
        <c:noMultiLvlLbl val="0"/>
      </c:catAx>
      <c:valAx>
        <c:axId val="-213594500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228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6372.0</c:v>
                </c:pt>
                <c:pt idx="4">
                  <c:v>6372.0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22500440"/>
        <c:axId val="-2103957352"/>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(Income!$B$90:$D$90,Income!$F$90:$H$90)</c:f>
              <c:numCache>
                <c:formatCode>#,##0</c:formatCode>
                <c:ptCount val="6"/>
                <c:pt idx="0">
                  <c:v>36222.99026691563</c:v>
                </c:pt>
                <c:pt idx="1">
                  <c:v>36222.99026691564</c:v>
                </c:pt>
                <c:pt idx="2">
                  <c:v>36222.99026691564</c:v>
                </c:pt>
                <c:pt idx="3">
                  <c:v>36222.99026691563</c:v>
                </c:pt>
                <c:pt idx="4">
                  <c:v>36222.99026691564</c:v>
                </c:pt>
                <c:pt idx="5">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22500440"/>
        <c:axId val="-2103957352"/>
      </c:lineChart>
      <c:catAx>
        <c:axId val="-212250044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3957352"/>
        <c:crosses val="autoZero"/>
        <c:auto val="1"/>
        <c:lblAlgn val="ctr"/>
        <c:lblOffset val="100"/>
        <c:tickLblSkip val="1"/>
        <c:tickMarkSkip val="1"/>
        <c:noMultiLvlLbl val="0"/>
      </c:catAx>
      <c:valAx>
        <c:axId val="-2103957352"/>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0044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0.0</c:v>
                </c:pt>
                <c:pt idx="4">
                  <c:v>0.0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04412296"/>
        <c:axId val="-213572756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Income!$B$90:$D$90</c:f>
              <c:numCache>
                <c:formatCode>#,##0</c:formatCode>
                <c:ptCount val="3"/>
                <c:pt idx="0">
                  <c:v>36222.99026691563</c:v>
                </c:pt>
                <c:pt idx="1">
                  <c:v>36222.99026691564</c:v>
                </c:pt>
                <c:pt idx="2">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04412296"/>
        <c:axId val="-2135727560"/>
      </c:lineChart>
      <c:catAx>
        <c:axId val="-210441229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727560"/>
        <c:crosses val="autoZero"/>
        <c:auto val="1"/>
        <c:lblAlgn val="ctr"/>
        <c:lblOffset val="100"/>
        <c:tickLblSkip val="1"/>
        <c:tickMarkSkip val="1"/>
        <c:noMultiLvlLbl val="0"/>
      </c:catAx>
      <c:valAx>
        <c:axId val="-213572756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4412296"/>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5665.336174148315</c:v>
                </c:pt>
                <c:pt idx="6">
                  <c:v>7043.631555852746</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12092.64</c:v>
                </c:pt>
                <c:pt idx="5">
                  <c:v>12092.64</c:v>
                </c:pt>
                <c:pt idx="6">
                  <c:v>3596.64</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35843160"/>
        <c:axId val="-212255720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35843160"/>
        <c:axId val="-2122557208"/>
      </c:lineChart>
      <c:catAx>
        <c:axId val="-213584316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57208"/>
        <c:crosses val="autoZero"/>
        <c:auto val="1"/>
        <c:lblAlgn val="ctr"/>
        <c:lblOffset val="100"/>
        <c:tickLblSkip val="1"/>
        <c:tickMarkSkip val="1"/>
        <c:noMultiLvlLbl val="0"/>
      </c:catAx>
      <c:valAx>
        <c:axId val="-21225572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84316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6552.0</c:v>
                </c:pt>
                <c:pt idx="6">
                  <c:v>7146.868003449294</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8168"/>
        <c:axId val="-2123275384"/>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23068168"/>
        <c:axId val="-2123275384"/>
      </c:lineChart>
      <c:catAx>
        <c:axId val="-2123068168"/>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275384"/>
        <c:crosses val="autoZero"/>
        <c:auto val="1"/>
        <c:lblAlgn val="ctr"/>
        <c:lblOffset val="100"/>
        <c:tickLblSkip val="1"/>
        <c:tickMarkSkip val="1"/>
        <c:noMultiLvlLbl val="0"/>
      </c:catAx>
      <c:valAx>
        <c:axId val="-212327538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8168"/>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26</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Casual</a:t>
            </a:r>
            <a:r>
              <a:rPr lang="en-GB" baseline="0" dirty="0" smtClean="0"/>
              <a:t> workers fall below the FPL</a:t>
            </a:r>
            <a:r>
              <a:rPr lang="en-GB" dirty="0" smtClean="0"/>
              <a:t> and temporary workers are right on the</a:t>
            </a:r>
            <a:r>
              <a:rPr lang="en-GB" baseline="0" dirty="0" smtClean="0"/>
              <a:t> FPL.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27</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28</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urban poor do</a:t>
            </a:r>
            <a:r>
              <a:rPr lang="en-GB" baseline="0" dirty="0" smtClean="0"/>
              <a:t> not include people living in prosperous suburbs or city apartments.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29</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30</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20</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dotted</a:t>
            </a:r>
            <a:r>
              <a:rPr lang="en-GB" baseline="0" dirty="0" smtClean="0"/>
              <a:t> line at the top show the expected prices for 2016 to 2017.</a:t>
            </a:r>
            <a:endParaRPr lang="en-GB" dirty="0" smtClean="0"/>
          </a:p>
          <a:p>
            <a:r>
              <a:rPr lang="en-GB" dirty="0" smtClean="0"/>
              <a:t>This graph factors in the recent jump in maize prices on the SAFEX (35% over the last year). There is a slight rise in price trends through the year, leading up to the harvest.</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22</a:t>
            </a:fld>
            <a:endParaRPr lang="en-GB"/>
          </a:p>
        </p:txBody>
      </p:sp>
    </p:spTree>
    <p:extLst>
      <p:ext uri="{BB962C8B-B14F-4D97-AF65-F5344CB8AC3E}">
        <p14:creationId xmlns:p14="http://schemas.microsoft.com/office/powerpoint/2010/main" val="18945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0417855"/>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Specifications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Crop estimates are provided by the CEC and they available data are detailed for </a:t>
            </a:r>
            <a:r>
              <a:rPr lang="en-GB" dirty="0"/>
              <a:t>c</a:t>
            </a:r>
            <a:r>
              <a:rPr lang="en-GB" dirty="0" smtClean="0"/>
              <a:t>ommercial farming (exclusive access tenure).</a:t>
            </a:r>
          </a:p>
          <a:p>
            <a:r>
              <a:rPr lang="en-GB" dirty="0" smtClean="0"/>
              <a:t>However, detail in non-commercial crop farming areas is lacking.</a:t>
            </a:r>
          </a:p>
          <a:p>
            <a:r>
              <a:rPr lang="en-GB" dirty="0" smtClean="0"/>
              <a:t>To geographically disaggregate of crop data and obtain a problem spec the analyst overlaid the hazard are onto the agricultural regions.</a:t>
            </a:r>
          </a:p>
          <a:p>
            <a:r>
              <a:rPr lang="en-GB" dirty="0" smtClean="0"/>
              <a:t>This help quantify </a:t>
            </a:r>
            <a:r>
              <a:rPr lang="en-GB" dirty="0" err="1" smtClean="0"/>
              <a:t>Prob</a:t>
            </a:r>
            <a:r>
              <a:rPr lang="en-GB" dirty="0" smtClean="0"/>
              <a:t> Specs for basic crop groups, e.g. cereals, legumes, etc.</a:t>
            </a:r>
            <a:endParaRPr lang="en-GB" dirty="0"/>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Hazard Area &amp; Farming Regions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3" cy="5114256"/>
          </a:xfrm>
        </p:spPr>
      </p:pic>
    </p:spTree>
    <p:extLst>
      <p:ext uri="{BB962C8B-B14F-4D97-AF65-F5344CB8AC3E}">
        <p14:creationId xmlns:p14="http://schemas.microsoft.com/office/powerpoint/2010/main" val="17446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Problem Specs for Grains</a:t>
            </a:r>
            <a:endParaRPr lang="en-GB" dirty="0"/>
          </a:p>
        </p:txBody>
      </p:sp>
      <p:sp>
        <p:nvSpPr>
          <p:cNvPr id="4" name="Rectangle 3"/>
          <p:cNvSpPr/>
          <p:nvPr/>
        </p:nvSpPr>
        <p:spPr>
          <a:xfrm>
            <a:off x="0" y="1920758"/>
            <a:ext cx="9144000" cy="3785651"/>
          </a:xfrm>
          <a:prstGeom prst="rect">
            <a:avLst/>
          </a:prstGeom>
        </p:spPr>
        <p:txBody>
          <a:bodyPr wrap="square">
            <a:spAutoFit/>
          </a:bodyPr>
          <a:lstStyle/>
          <a:p>
            <a:r>
              <a:rPr lang="en-US" sz="1200" dirty="0" smtClean="0">
                <a:latin typeface="Monaco"/>
                <a:cs typeface="Monaco"/>
              </a:rPr>
              <a:t>  province    | </a:t>
            </a:r>
            <a:r>
              <a:rPr lang="en-US" sz="1200" dirty="0" err="1" smtClean="0">
                <a:latin typeface="Monaco"/>
                <a:cs typeface="Monaco"/>
              </a:rPr>
              <a:t>ag_type</a:t>
            </a:r>
            <a:r>
              <a:rPr lang="en-US" sz="1200" dirty="0" smtClean="0">
                <a:latin typeface="Monaco"/>
                <a:cs typeface="Monaco"/>
              </a:rPr>
              <a:t> |  hazard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area_local</a:t>
            </a:r>
            <a:r>
              <a:rPr lang="en-US" sz="1200" dirty="0" smtClean="0">
                <a:latin typeface="Monaco"/>
                <a:cs typeface="Monaco"/>
              </a:rPr>
              <a:t>  | </a:t>
            </a:r>
            <a:r>
              <a:rPr lang="en-US" sz="1200" dirty="0" err="1" smtClean="0">
                <a:latin typeface="Monaco"/>
                <a:cs typeface="Monaco"/>
              </a:rPr>
              <a:t>area_total</a:t>
            </a:r>
            <a:endParaRPr lang="en-US" sz="1200" dirty="0" smtClean="0">
              <a:latin typeface="Monaco"/>
              <a:cs typeface="Monaco"/>
            </a:endParaRPr>
          </a:p>
          <a:p>
            <a:r>
              <a:rPr lang="en-US" sz="1200" dirty="0" smtClean="0">
                <a:latin typeface="Monaco"/>
                <a:cs typeface="Monaco"/>
              </a:rPr>
              <a:t>---------------+---------+----------+----------------+----------------+-------------+-------------</a:t>
            </a:r>
          </a:p>
          <a:p>
            <a:r>
              <a:rPr lang="en-US" sz="1200" dirty="0" smtClean="0">
                <a:latin typeface="Monaco"/>
                <a:cs typeface="Monaco"/>
              </a:rPr>
              <a:t> Eastern Cape  | Grains  | drought  | 54%            | 35%            |  1398441124 |  2885838187</a:t>
            </a:r>
          </a:p>
          <a:p>
            <a:r>
              <a:rPr lang="en-US" sz="1200" dirty="0" smtClean="0">
                <a:latin typeface="Monaco"/>
                <a:cs typeface="Monaco"/>
              </a:rPr>
              <a:t> Eastern Cape  | Grains  | less dry | 54%            | 72%            |  1487397063 |  2885838187</a:t>
            </a:r>
          </a:p>
          <a:p>
            <a:r>
              <a:rPr lang="en-US" sz="1200" dirty="0" smtClean="0">
                <a:latin typeface="Monaco"/>
                <a:cs typeface="Monaco"/>
              </a:rPr>
              <a:t> Free State    | Grains  | drought  | 42%            | 35%            | 68047449948 | 79877460698</a:t>
            </a:r>
          </a:p>
          <a:p>
            <a:r>
              <a:rPr lang="en-US" sz="1200" dirty="0" smtClean="0">
                <a:latin typeface="Monaco"/>
                <a:cs typeface="Monaco"/>
              </a:rPr>
              <a:t> Free State    | Grains  | less dry | 42%            | 82%            | 11830010750 | 79877460698</a:t>
            </a:r>
          </a:p>
          <a:p>
            <a:r>
              <a:rPr lang="en-US" sz="1200" dirty="0" smtClean="0">
                <a:latin typeface="Monaco"/>
                <a:cs typeface="Monaco"/>
              </a:rPr>
              <a:t> Gauteng       | Grains  | drought  | 56%            | 35%            |  1371549537 |  2710036181</a:t>
            </a:r>
          </a:p>
          <a:p>
            <a:r>
              <a:rPr lang="en-US" sz="1200" dirty="0" smtClean="0">
                <a:latin typeface="Monaco"/>
                <a:cs typeface="Monaco"/>
              </a:rPr>
              <a:t> Gauteng       | Grains  | less dry | 56%            | 78%            |  1338486645 |  2710036181</a:t>
            </a:r>
          </a:p>
          <a:p>
            <a:r>
              <a:rPr lang="en-US" sz="1200" dirty="0" smtClean="0">
                <a:latin typeface="Monaco"/>
                <a:cs typeface="Monaco"/>
              </a:rPr>
              <a:t> KwaZulu-Natal | Grains  | drought  | 75%            | 35%            |      195640 |     4918358</a:t>
            </a:r>
          </a:p>
          <a:p>
            <a:r>
              <a:rPr lang="en-US" sz="1200" dirty="0" smtClean="0">
                <a:latin typeface="Monaco"/>
                <a:cs typeface="Monaco"/>
              </a:rPr>
              <a:t> KwaZulu-Natal | Grains  | less dry | 75%            | 77%            |     4722718 |     4918358</a:t>
            </a:r>
          </a:p>
          <a:p>
            <a:r>
              <a:rPr lang="en-US" sz="1200" dirty="0" smtClean="0">
                <a:latin typeface="Monaco"/>
                <a:cs typeface="Monaco"/>
              </a:rPr>
              <a:t> Limpopo       | Grains  | drought  | 113%           | 35%            |  2850906266 | 10230620517</a:t>
            </a:r>
          </a:p>
          <a:p>
            <a:r>
              <a:rPr lang="en-US" sz="1200" dirty="0" smtClean="0">
                <a:latin typeface="Monaco"/>
                <a:cs typeface="Monaco"/>
              </a:rPr>
              <a:t> Limpopo       | Grains  | less dry | 113%           | 143%           |  7379714251 | 10230620517</a:t>
            </a:r>
          </a:p>
          <a:p>
            <a:r>
              <a:rPr lang="en-US" sz="1200" dirty="0" smtClean="0">
                <a:latin typeface="Monaco"/>
                <a:cs typeface="Monaco"/>
              </a:rPr>
              <a:t> Mpumalanga    | Grains  | drought  | 66%            | 35%            |  2877212423 | 29746559200</a:t>
            </a:r>
          </a:p>
          <a:p>
            <a:r>
              <a:rPr lang="en-US" sz="1200" dirty="0" smtClean="0">
                <a:latin typeface="Monaco"/>
                <a:cs typeface="Monaco"/>
              </a:rPr>
              <a:t> Mpumalanga    | Grains  | less dry | 66%            | 69%            | 26869346777 | 29746559200</a:t>
            </a:r>
          </a:p>
          <a:p>
            <a:r>
              <a:rPr lang="en-US" sz="1200" dirty="0" smtClean="0">
                <a:latin typeface="Monaco"/>
                <a:cs typeface="Monaco"/>
              </a:rPr>
              <a:t> North West    | Grains  | drought  | 59%            | 35%            | 30044157444 | 46400957667</a:t>
            </a:r>
          </a:p>
          <a:p>
            <a:r>
              <a:rPr lang="en-US" sz="1200" dirty="0" smtClean="0">
                <a:latin typeface="Monaco"/>
                <a:cs typeface="Monaco"/>
              </a:rPr>
              <a:t> North West    | Grains  | less dry | 59%            | 103%           | 16356800223 | 46400957667</a:t>
            </a:r>
          </a:p>
          <a:p>
            <a:r>
              <a:rPr lang="en-US" sz="1200" dirty="0" smtClean="0">
                <a:latin typeface="Monaco"/>
                <a:cs typeface="Monaco"/>
              </a:rPr>
              <a:t> Northern Cape | Grains  | drought  | 141%           | 35%            |      882984 |      969200</a:t>
            </a:r>
          </a:p>
          <a:p>
            <a:r>
              <a:rPr lang="en-US" sz="1200" dirty="0" smtClean="0">
                <a:latin typeface="Monaco"/>
                <a:cs typeface="Monaco"/>
              </a:rPr>
              <a:t> Northern Cape | Grains  | less dry | 141%           | 1227%          |       86215 |      969200</a:t>
            </a:r>
          </a:p>
          <a:p>
            <a:r>
              <a:rPr lang="en-US" sz="1200" dirty="0" smtClean="0">
                <a:latin typeface="Monaco"/>
                <a:cs typeface="Monaco"/>
              </a:rPr>
              <a:t> Western Cape  | Grains  | drought  | 167%           | 35%            |  5082279753 | 20977128675</a:t>
            </a:r>
          </a:p>
          <a:p>
            <a:r>
              <a:rPr lang="en-US" sz="1200" dirty="0" smtClean="0">
                <a:latin typeface="Monaco"/>
                <a:cs typeface="Monaco"/>
              </a:rPr>
              <a:t> Western Cape  | Grains  | less dry | 167%           | 209%           | 15894848922 | 20977128675</a:t>
            </a:r>
            <a:endParaRPr lang="en-GB" sz="1200" dirty="0">
              <a:latin typeface="Monaco"/>
              <a:cs typeface="Monaco"/>
            </a:endParaRPr>
          </a:p>
        </p:txBody>
      </p:sp>
    </p:spTree>
    <p:extLst>
      <p:ext uri="{BB962C8B-B14F-4D97-AF65-F5344CB8AC3E}">
        <p14:creationId xmlns:p14="http://schemas.microsoft.com/office/powerpoint/2010/main" val="188613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Prices</a:t>
            </a:r>
            <a:endParaRPr lang="en-GB" dirty="0"/>
          </a:p>
        </p:txBody>
      </p:sp>
      <p:sp>
        <p:nvSpPr>
          <p:cNvPr id="3" name="Content Placeholder 2"/>
          <p:cNvSpPr>
            <a:spLocks noGrp="1"/>
          </p:cNvSpPr>
          <p:nvPr>
            <p:ph idx="1"/>
          </p:nvPr>
        </p:nvSpPr>
        <p:spPr>
          <a:xfrm>
            <a:off x="457200" y="1600201"/>
            <a:ext cx="8229600" cy="1231900"/>
          </a:xfrm>
        </p:spPr>
        <p:txBody>
          <a:bodyPr>
            <a:normAutofit fontScale="92500"/>
          </a:bodyPr>
          <a:lstStyle/>
          <a:p>
            <a:r>
              <a:rPr lang="en-GB" dirty="0" smtClean="0"/>
              <a:t>Price trends for main household commodities were considered, example here is for maize meal</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503036011"/>
              </p:ext>
            </p:extLst>
          </p:nvPr>
        </p:nvGraphicFramePr>
        <p:xfrm>
          <a:off x="774700" y="2603502"/>
          <a:ext cx="7632700" cy="3835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860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Grants</a:t>
            </a:r>
            <a:endParaRPr lang="en-GB" dirty="0"/>
          </a:p>
        </p:txBody>
      </p:sp>
      <p:sp>
        <p:nvSpPr>
          <p:cNvPr id="3" name="Content Placeholder 2"/>
          <p:cNvSpPr>
            <a:spLocks noGrp="1"/>
          </p:cNvSpPr>
          <p:nvPr>
            <p:ph idx="1"/>
          </p:nvPr>
        </p:nvSpPr>
        <p:spPr>
          <a:xfrm>
            <a:off x="457200" y="1600200"/>
            <a:ext cx="8229600" cy="5168900"/>
          </a:xfrm>
        </p:spPr>
        <p:txBody>
          <a:bodyPr>
            <a:normAutofit fontScale="92500" lnSpcReduction="20000"/>
          </a:bodyPr>
          <a:lstStyle/>
          <a:p>
            <a:r>
              <a:rPr lang="en-GB" dirty="0" smtClean="0"/>
              <a:t>Two social grants in South Africa make a substantive difference for households’ consumption: the Child Grant and the Old Age Grant</a:t>
            </a:r>
          </a:p>
          <a:p>
            <a:r>
              <a:rPr lang="en-GB" dirty="0" smtClean="0"/>
              <a:t>The majority of poor rural households have access to these grants; it is reflected in the baselines</a:t>
            </a:r>
          </a:p>
          <a:p>
            <a:r>
              <a:rPr lang="en-GB" dirty="0" smtClean="0"/>
              <a:t>However, there is still a minority of households that do not receive these grants (do not qualify or exclusion error) </a:t>
            </a:r>
          </a:p>
          <a:p>
            <a:r>
              <a:rPr lang="en-GB" dirty="0" smtClean="0"/>
              <a:t>To manage this situation in the analysis, two ‘scenarios’ for social grants were used: </a:t>
            </a:r>
            <a:r>
              <a:rPr lang="en-GB" dirty="0" smtClean="0">
                <a:solidFill>
                  <a:srgbClr val="FF0000"/>
                </a:solidFill>
              </a:rPr>
              <a:t>receive</a:t>
            </a:r>
            <a:r>
              <a:rPr lang="en-GB" dirty="0" smtClean="0"/>
              <a:t> and </a:t>
            </a:r>
            <a:r>
              <a:rPr lang="en-GB" dirty="0" smtClean="0">
                <a:solidFill>
                  <a:srgbClr val="FF0000"/>
                </a:solidFill>
              </a:rPr>
              <a:t>do not receive</a:t>
            </a:r>
            <a:r>
              <a:rPr lang="en-GB" dirty="0" smtClean="0"/>
              <a:t>.</a:t>
            </a:r>
            <a:endParaRPr lang="en-GB" dirty="0"/>
          </a:p>
        </p:txBody>
      </p:sp>
    </p:spTree>
    <p:extLst>
      <p:ext uri="{BB962C8B-B14F-4D97-AF65-F5344CB8AC3E}">
        <p14:creationId xmlns:p14="http://schemas.microsoft.com/office/powerpoint/2010/main" val="426985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Thresholds in South Africa</a:t>
            </a:r>
            <a:endParaRPr lang="en-GB" dirty="0"/>
          </a:p>
        </p:txBody>
      </p:sp>
      <p:sp>
        <p:nvSpPr>
          <p:cNvPr id="3" name="Content Placeholder 2"/>
          <p:cNvSpPr>
            <a:spLocks noGrp="1"/>
          </p:cNvSpPr>
          <p:nvPr>
            <p:ph idx="1"/>
          </p:nvPr>
        </p:nvSpPr>
        <p:spPr>
          <a:xfrm>
            <a:off x="457200" y="1600200"/>
            <a:ext cx="8229600" cy="5168900"/>
          </a:xfrm>
        </p:spPr>
        <p:txBody>
          <a:bodyPr>
            <a:normAutofit fontScale="70000" lnSpcReduction="20000"/>
          </a:bodyPr>
          <a:lstStyle/>
          <a:p>
            <a:r>
              <a:rPr lang="en-GB" dirty="0" smtClean="0"/>
              <a:t>In order to inform policy, the SAVAC has base its outcomes in terms of the poverty lines defined by Statistics South Africa’s Income-Expenditure Surveys. There are</a:t>
            </a:r>
          </a:p>
          <a:p>
            <a:pPr lvl="1"/>
            <a:r>
              <a:rPr lang="en-GB" dirty="0" smtClean="0"/>
              <a:t>Food Poverty Line</a:t>
            </a:r>
          </a:p>
          <a:p>
            <a:pPr lvl="1"/>
            <a:r>
              <a:rPr lang="en-GB" dirty="0" smtClean="0"/>
              <a:t>Lower Bound Poverty Line</a:t>
            </a:r>
          </a:p>
          <a:p>
            <a:pPr lvl="1"/>
            <a:r>
              <a:rPr lang="en-GB" dirty="0" smtClean="0"/>
              <a:t>Upper Bound Poverty Line</a:t>
            </a:r>
          </a:p>
          <a:p>
            <a:r>
              <a:rPr lang="en-GB" dirty="0" smtClean="0"/>
              <a:t>This is:</a:t>
            </a:r>
          </a:p>
          <a:p>
            <a:pPr lvl="1"/>
            <a:r>
              <a:rPr lang="en-GB" dirty="0" smtClean="0"/>
              <a:t>To enable comparison’s of SAVAC forecasts with other survey data;</a:t>
            </a:r>
          </a:p>
          <a:p>
            <a:pPr lvl="1"/>
            <a:r>
              <a:rPr lang="en-GB" dirty="0" smtClean="0"/>
              <a:t>To link the VA with the National Development Plan objectives – </a:t>
            </a:r>
            <a:r>
              <a:rPr lang="en-GB" b="1" dirty="0" smtClean="0">
                <a:solidFill>
                  <a:srgbClr val="008000"/>
                </a:solidFill>
              </a:rPr>
              <a:t>impact on policy</a:t>
            </a:r>
          </a:p>
          <a:p>
            <a:r>
              <a:rPr lang="en-GB" dirty="0" smtClean="0"/>
              <a:t>Food </a:t>
            </a:r>
            <a:r>
              <a:rPr lang="en-GB" dirty="0"/>
              <a:t>P</a:t>
            </a:r>
            <a:r>
              <a:rPr lang="en-GB" dirty="0" smtClean="0"/>
              <a:t>overty Line: SAVAC takes this as “survival threshold” although strictly it is not. It includes basket with a wide range of commodities and people could “survive” on a much smaller, cheaper set of commodities;</a:t>
            </a:r>
          </a:p>
          <a:p>
            <a:r>
              <a:rPr lang="en-GB" dirty="0" smtClean="0"/>
              <a:t>This is because we are concerned with </a:t>
            </a:r>
            <a:r>
              <a:rPr lang="en-GB" b="1" i="1" dirty="0" smtClean="0"/>
              <a:t>inequality</a:t>
            </a:r>
            <a:r>
              <a:rPr lang="en-GB" dirty="0" smtClean="0"/>
              <a:t> and </a:t>
            </a:r>
            <a:r>
              <a:rPr lang="en-GB" b="1" i="1" dirty="0" smtClean="0"/>
              <a:t>living standards</a:t>
            </a:r>
            <a:r>
              <a:rPr lang="en-GB" dirty="0" smtClean="0"/>
              <a:t>; it is unacceptable that people show only just survive.</a:t>
            </a:r>
          </a:p>
        </p:txBody>
      </p:sp>
    </p:spTree>
    <p:extLst>
      <p:ext uri="{BB962C8B-B14F-4D97-AF65-F5344CB8AC3E}">
        <p14:creationId xmlns:p14="http://schemas.microsoft.com/office/powerpoint/2010/main" val="30175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receiving grants</a:t>
            </a:r>
          </a:p>
          <a:p>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69258467"/>
              </p:ext>
            </p:extLst>
          </p:nvPr>
        </p:nvGraphicFramePr>
        <p:xfrm>
          <a:off x="895350" y="2038350"/>
          <a:ext cx="7353300"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17204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4108626618"/>
              </p:ext>
            </p:extLst>
          </p:nvPr>
        </p:nvGraphicFramePr>
        <p:xfrm>
          <a:off x="889000" y="2038350"/>
          <a:ext cx="7353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Cloud Callout 5"/>
          <p:cNvSpPr/>
          <p:nvPr/>
        </p:nvSpPr>
        <p:spPr>
          <a:xfrm>
            <a:off x="5372100" y="2089150"/>
            <a:ext cx="3429000" cy="1866900"/>
          </a:xfrm>
          <a:prstGeom prst="cloudCallout">
            <a:avLst>
              <a:gd name="adj1" fmla="val -54933"/>
              <a:gd name="adj2" fmla="val 1169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smtClean="0"/>
              <a:t>Grants have a huge impact!</a:t>
            </a:r>
            <a:endParaRPr lang="en-GB" sz="2800" dirty="0"/>
          </a:p>
        </p:txBody>
      </p:sp>
    </p:spTree>
    <p:extLst>
      <p:ext uri="{BB962C8B-B14F-4D97-AF65-F5344CB8AC3E}">
        <p14:creationId xmlns:p14="http://schemas.microsoft.com/office/powerpoint/2010/main" val="3235865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receiving 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1009808530"/>
              </p:ext>
            </p:extLst>
          </p:nvPr>
        </p:nvGraphicFramePr>
        <p:xfrm>
          <a:off x="70485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20531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7" name="Chart 6"/>
          <p:cNvGraphicFramePr>
            <a:graphicFrameLocks/>
          </p:cNvGraphicFramePr>
          <p:nvPr>
            <p:extLst>
              <p:ext uri="{D42A27DB-BD31-4B8C-83A1-F6EECF244321}">
                <p14:modId xmlns:p14="http://schemas.microsoft.com/office/powerpoint/2010/main" val="1841423099"/>
              </p:ext>
            </p:extLst>
          </p:nvPr>
        </p:nvGraphicFramePr>
        <p:xfrm>
          <a:off x="70560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53439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a:t>
            </a:r>
            <a:r>
              <a:rPr lang="en-GB" dirty="0" smtClean="0"/>
              <a:t>household receiving 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3650605296"/>
              </p:ext>
            </p:extLst>
          </p:nvPr>
        </p:nvGraphicFramePr>
        <p:xfrm>
          <a:off x="736600" y="19812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587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household </a:t>
            </a:r>
            <a:r>
              <a:rPr lang="en-GB" dirty="0" smtClean="0">
                <a:solidFill>
                  <a:srgbClr val="FF0000"/>
                </a:solidFill>
              </a:rPr>
              <a:t>not receiving </a:t>
            </a:r>
            <a:r>
              <a:rPr lang="en-GB" dirty="0" smtClean="0"/>
              <a:t>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2988319907"/>
              </p:ext>
            </p:extLst>
          </p:nvPr>
        </p:nvGraphicFramePr>
        <p:xfrm>
          <a:off x="895350" y="2006601"/>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33736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838669"/>
          </a:xfrm>
        </p:spPr>
        <p:txBody>
          <a:bodyPr/>
          <a:lstStyle/>
          <a:p>
            <a:r>
              <a:rPr lang="en-GB" dirty="0" smtClean="0"/>
              <a:t>So how does it all add up?</a:t>
            </a:r>
            <a:endParaRPr lang="en-GB" dirty="0"/>
          </a:p>
        </p:txBody>
      </p:sp>
      <p:sp>
        <p:nvSpPr>
          <p:cNvPr id="3" name="Content Placeholder 2"/>
          <p:cNvSpPr>
            <a:spLocks noGrp="1"/>
          </p:cNvSpPr>
          <p:nvPr>
            <p:ph idx="1"/>
          </p:nvPr>
        </p:nvSpPr>
        <p:spPr>
          <a:xfrm>
            <a:off x="457200" y="846607"/>
            <a:ext cx="8229600" cy="1028699"/>
          </a:xfrm>
        </p:spPr>
        <p:txBody>
          <a:bodyPr>
            <a:normAutofit fontScale="77500" lnSpcReduction="20000"/>
          </a:bodyPr>
          <a:lstStyle/>
          <a:p>
            <a:pPr marL="0" indent="0">
              <a:buNone/>
            </a:pPr>
            <a:r>
              <a:rPr lang="en-GB" dirty="0" smtClean="0"/>
              <a:t>The hazard and analysis can be overlaid onto the Enumeration small areas; populations and deficits can then be summed over the whole country</a:t>
            </a:r>
            <a:endParaRPr lang="en-GB" dirty="0"/>
          </a:p>
        </p:txBody>
      </p:sp>
      <p:pic>
        <p:nvPicPr>
          <p:cNvPr id="4" name="Picture 3" descr="hazard_sas_lo-r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875306"/>
            <a:ext cx="6821477" cy="4715994"/>
          </a:xfrm>
          <a:prstGeom prst="rect">
            <a:avLst/>
          </a:prstGeom>
        </p:spPr>
      </p:pic>
    </p:spTree>
    <p:extLst>
      <p:ext uri="{BB962C8B-B14F-4D97-AF65-F5344CB8AC3E}">
        <p14:creationId xmlns:p14="http://schemas.microsoft.com/office/powerpoint/2010/main" val="232292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Food Poverty Line Deficit Totals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2368624"/>
              </p:ext>
            </p:extLst>
          </p:nvPr>
        </p:nvGraphicFramePr>
        <p:xfrm>
          <a:off x="1028700" y="1470815"/>
          <a:ext cx="7061200" cy="4688684"/>
        </p:xfrm>
        <a:graphic>
          <a:graphicData uri="http://schemas.openxmlformats.org/drawingml/2006/table">
            <a:tbl>
              <a:tblPr/>
              <a:tblGrid>
                <a:gridCol w="2527300"/>
                <a:gridCol w="2172050"/>
                <a:gridCol w="2361850"/>
              </a:tblGrid>
              <a:tr h="426244">
                <a:tc>
                  <a:txBody>
                    <a:bodyPr/>
                    <a:lstStyle/>
                    <a:p>
                      <a:pPr algn="l" fontAlgn="b"/>
                      <a:r>
                        <a:rPr lang="en-US" sz="2400" b="0" i="0" u="none" strike="noStrike" dirty="0" smtClean="0">
                          <a:solidFill>
                            <a:srgbClr val="FFFFFF"/>
                          </a:solidFill>
                          <a:effectLst/>
                          <a:latin typeface="Helvetica Neue Light"/>
                        </a:rPr>
                        <a:t>Province</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Pop at Risk</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FPL Deficit</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r>
              <a:tr h="426244">
                <a:tc>
                  <a:txBody>
                    <a:bodyPr/>
                    <a:lstStyle/>
                    <a:p>
                      <a:pPr algn="l" fontAlgn="b"/>
                      <a:r>
                        <a:rPr lang="en-US" sz="2400" b="0" i="0" u="none" strike="noStrike">
                          <a:solidFill>
                            <a:srgbClr val="000000"/>
                          </a:solidFill>
                          <a:effectLst/>
                          <a:latin typeface="Helvetica Neue Light"/>
                        </a:rPr>
                        <a:t>Eastern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a:solidFill>
                            <a:srgbClr val="000000"/>
                          </a:solidFill>
                          <a:effectLst/>
                          <a:latin typeface="Helvetica Neue Light"/>
                        </a:rPr>
                        <a:t> 521,889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992,476,678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Free State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68,318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107,568,303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Gauteng</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18,136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21,791,592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KwaZulu-Natal</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1,626,157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a:solidFill>
                            <a:srgbClr val="000000"/>
                          </a:solidFill>
                          <a:effectLst/>
                          <a:latin typeface="Helvetica Neue Light"/>
                        </a:rPr>
                        <a:t> 2,753,551,121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Limpopo</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467,766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1,037,630,165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Mpumalanga</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314,481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618,120,122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 West</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291,624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596,371,762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uk-UA" sz="2400" b="0" i="0" u="none" strike="noStrike">
                          <a:solidFill>
                            <a:srgbClr val="000000"/>
                          </a:solidFill>
                          <a:effectLst/>
                          <a:latin typeface="Helvetica Neue Light"/>
                        </a:rPr>
                        <a:t> 177,314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234,940,381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Western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53,957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51,460,699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r>
              <a:tr h="426244">
                <a:tc>
                  <a:txBody>
                    <a:bodyPr/>
                    <a:lstStyle/>
                    <a:p>
                      <a:pPr algn="l" fontAlgn="b"/>
                      <a:r>
                        <a:rPr lang="en-US" sz="2400" b="1" i="0" u="none" strike="noStrike">
                          <a:solidFill>
                            <a:srgbClr val="000000"/>
                          </a:solidFill>
                          <a:effectLst/>
                          <a:latin typeface="Helvetica Neue Light"/>
                        </a:rPr>
                        <a:t>Grand Total</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cs-CZ" sz="2400" b="1" i="0" u="none" strike="noStrike">
                          <a:solidFill>
                            <a:srgbClr val="000000"/>
                          </a:solidFill>
                          <a:effectLst/>
                          <a:latin typeface="Helvetica Neue Light"/>
                        </a:rPr>
                        <a:t> 3,539,642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fi-FI" sz="2400" b="1" i="0" u="none" strike="noStrike" dirty="0">
                          <a:solidFill>
                            <a:srgbClr val="000000"/>
                          </a:solidFill>
                          <a:effectLst/>
                          <a:latin typeface="Helvetica Neue Light"/>
                        </a:rPr>
                        <a:t> 6,413,910,824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78532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Food Poverty Line Deficit Totals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935409"/>
              </p:ext>
            </p:extLst>
          </p:nvPr>
        </p:nvGraphicFramePr>
        <p:xfrm>
          <a:off x="1028700" y="1470815"/>
          <a:ext cx="7061200" cy="4688684"/>
        </p:xfrm>
        <a:graphic>
          <a:graphicData uri="http://schemas.openxmlformats.org/drawingml/2006/table">
            <a:tbl>
              <a:tblPr/>
              <a:tblGrid>
                <a:gridCol w="2527300"/>
                <a:gridCol w="2172050"/>
                <a:gridCol w="2361850"/>
              </a:tblGrid>
              <a:tr h="426244">
                <a:tc>
                  <a:txBody>
                    <a:bodyPr/>
                    <a:lstStyle/>
                    <a:p>
                      <a:pPr algn="l" fontAlgn="b"/>
                      <a:r>
                        <a:rPr lang="en-US" sz="2400" b="0" i="0" u="none" strike="noStrike" dirty="0" smtClean="0">
                          <a:solidFill>
                            <a:srgbClr val="FFFFFF"/>
                          </a:solidFill>
                          <a:effectLst/>
                          <a:latin typeface="Helvetica Neue Light"/>
                        </a:rPr>
                        <a:t>Province</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Pop at Risk</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LBPL Deficit</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r>
              <a:tr h="426244">
                <a:tc>
                  <a:txBody>
                    <a:bodyPr/>
                    <a:lstStyle/>
                    <a:p>
                      <a:pPr algn="l" fontAlgn="b"/>
                      <a:r>
                        <a:rPr lang="en-US" sz="2400" b="0" i="0" u="none" strike="noStrike">
                          <a:solidFill>
                            <a:srgbClr val="000000"/>
                          </a:solidFill>
                          <a:effectLst/>
                          <a:latin typeface="Helvetica Neue Light"/>
                        </a:rPr>
                        <a:t>Eastern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2,112,132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4,306,200,620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Free State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489,207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dirty="0">
                          <a:solidFill>
                            <a:srgbClr val="000000"/>
                          </a:solidFill>
                          <a:effectLst/>
                          <a:latin typeface="Helvetica Neue Light"/>
                        </a:rPr>
                        <a:t> 370,289,310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Gauteng</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275,235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76,053,790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dirty="0">
                          <a:solidFill>
                            <a:srgbClr val="000000"/>
                          </a:solidFill>
                          <a:effectLst/>
                          <a:latin typeface="Helvetica Neue Light"/>
                        </a:rPr>
                        <a:t>KwaZulu-Natal</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4,006,428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9,487,561,101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Limpopo</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2,002,784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4,170,699,730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Mpumalanga</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dirty="0">
                          <a:solidFill>
                            <a:srgbClr val="000000"/>
                          </a:solidFill>
                          <a:effectLst/>
                          <a:latin typeface="Helvetica Neue Light"/>
                        </a:rPr>
                        <a:t> 1,640,691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2,604,395,509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 West</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2,181,987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2,399,275,038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dirty="0">
                          <a:solidFill>
                            <a:srgbClr val="000000"/>
                          </a:solidFill>
                          <a:effectLst/>
                          <a:latin typeface="Helvetica Neue Light"/>
                        </a:rPr>
                        <a:t> 399,567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1,015,768,406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Western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2,117,129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141,095,760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r>
              <a:tr h="426244">
                <a:tc>
                  <a:txBody>
                    <a:bodyPr/>
                    <a:lstStyle/>
                    <a:p>
                      <a:pPr algn="l" fontAlgn="b"/>
                      <a:r>
                        <a:rPr lang="en-US" sz="2400" b="1" i="0" u="none" strike="noStrike">
                          <a:solidFill>
                            <a:srgbClr val="000000"/>
                          </a:solidFill>
                          <a:effectLst/>
                          <a:latin typeface="Helvetica Neue Light"/>
                        </a:rPr>
                        <a:t>Grand Total</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cs-CZ" sz="2400" b="1" i="0" u="none" strike="noStrike">
                          <a:solidFill>
                            <a:srgbClr val="000000"/>
                          </a:solidFill>
                          <a:effectLst/>
                          <a:latin typeface="Helvetica Neue Light"/>
                        </a:rPr>
                        <a:t> 3,539,642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fi-FI" sz="2400" b="1" i="0" u="none" strike="noStrike" dirty="0">
                          <a:solidFill>
                            <a:srgbClr val="000000"/>
                          </a:solidFill>
                          <a:effectLst/>
                          <a:latin typeface="Helvetica Neue Light"/>
                        </a:rPr>
                        <a:t> 6,413,910,824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63402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839</TotalTime>
  <Words>2259</Words>
  <Application>Microsoft Macintosh PowerPoint</Application>
  <PresentationFormat>On-screen Show (4:3)</PresentationFormat>
  <Paragraphs>246</Paragraphs>
  <Slides>33</Slides>
  <Notes>14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lpstr>Hazard Area &amp; Farming Regions</vt:lpstr>
      <vt:lpstr>Example Problem Specs for Grains</vt:lpstr>
      <vt:lpstr>Prices</vt:lpstr>
      <vt:lpstr>Social Grants</vt:lpstr>
      <vt:lpstr>Thresholds in South Africa</vt:lpstr>
      <vt:lpstr>Analysis</vt:lpstr>
      <vt:lpstr>Analysis</vt:lpstr>
      <vt:lpstr>Analysis</vt:lpstr>
      <vt:lpstr>Analysis</vt:lpstr>
      <vt:lpstr>Analysis</vt:lpstr>
      <vt:lpstr>Analysis</vt:lpstr>
      <vt:lpstr>So how does it all add up?</vt:lpstr>
      <vt:lpstr>Food Poverty Line Deficit Totals</vt:lpstr>
      <vt:lpstr>Food Poverty Line Deficit Totals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77</cp:revision>
  <dcterms:created xsi:type="dcterms:W3CDTF">2016-06-06T18:53:45Z</dcterms:created>
  <dcterms:modified xsi:type="dcterms:W3CDTF">2016-06-07T08:53:12Z</dcterms:modified>
</cp:coreProperties>
</file>