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632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190960" y="1769040"/>
            <a:ext cx="5495760" cy="43848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190960" y="1769040"/>
            <a:ext cx="549576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CH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717E5BC-5237-49DA-8655-D8F2CA6B3C1E}" type="slidenum">
              <a:rPr lang="de-CH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e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 rot="19388400">
            <a:off x="323280" y="3016800"/>
            <a:ext cx="1010880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National Outcome Forecast Assessment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272000" y="5616000"/>
            <a:ext cx="2297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Charles Rethman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SADC-RVAA/SAVAC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3"/>
          <p:cNvPicPr/>
          <p:nvPr/>
        </p:nvPicPr>
        <p:blipFill>
          <a:blip r:embed="rId3"/>
          <a:stretch/>
        </p:blipFill>
        <p:spPr>
          <a:xfrm>
            <a:off x="5904000" y="6552000"/>
            <a:ext cx="2742840" cy="936000"/>
          </a:xfrm>
          <a:prstGeom prst="rect">
            <a:avLst/>
          </a:prstGeom>
          <a:ln>
            <a:noFill/>
          </a:ln>
        </p:spPr>
      </p:pic>
      <p:pic>
        <p:nvPicPr>
          <p:cNvPr id="42" name="Picture 4"/>
          <p:cNvPicPr/>
          <p:nvPr/>
        </p:nvPicPr>
        <p:blipFill>
          <a:blip r:embed="rId4"/>
          <a:stretch/>
        </p:blipFill>
        <p:spPr>
          <a:xfrm>
            <a:off x="9144000" y="6634440"/>
            <a:ext cx="855360" cy="83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944000" y="-317520"/>
            <a:ext cx="7632000" cy="25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Outcome Forecasts Work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4"/>
          <p:cNvPicPr/>
          <p:nvPr/>
        </p:nvPicPr>
        <p:blipFill>
          <a:blip r:embed="rId3">
            <a:lum contrast="6000"/>
          </a:blip>
          <a:stretch/>
        </p:blipFill>
        <p:spPr>
          <a:xfrm>
            <a:off x="1800000" y="2332800"/>
            <a:ext cx="6224400" cy="4438440"/>
          </a:xfrm>
          <a:prstGeom prst="rect">
            <a:avLst/>
          </a:prstGeom>
          <a:ln>
            <a:noFill/>
          </a:ln>
        </p:spPr>
      </p:pic>
      <p:sp>
        <p:nvSpPr>
          <p:cNvPr id="100" name="CustomShape 6"/>
          <p:cNvSpPr/>
          <p:nvPr/>
        </p:nvSpPr>
        <p:spPr>
          <a:xfrm>
            <a:off x="1800000" y="2332800"/>
            <a:ext cx="6249600" cy="4428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4183560" y="2469600"/>
            <a:ext cx="3657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800" b="0" strike="noStrike" spc="-1">
                <a:solidFill>
                  <a:srgbClr val="646567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ＭＳ Ｐゴシック"/>
              </a:rPr>
              <a:t>…then we incorporate the impact of a shock….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944000" y="-317520"/>
            <a:ext cx="7632000" cy="25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Outcome Forecasts Work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3"/>
          <p:cNvPicPr/>
          <p:nvPr/>
        </p:nvPicPr>
        <p:blipFill>
          <a:blip r:embed="rId3">
            <a:lum contrast="6000"/>
          </a:blip>
          <a:stretch/>
        </p:blipFill>
        <p:spPr>
          <a:xfrm>
            <a:off x="1800000" y="2332440"/>
            <a:ext cx="6233760" cy="4444560"/>
          </a:xfrm>
          <a:prstGeom prst="rect">
            <a:avLst/>
          </a:prstGeom>
          <a:ln>
            <a:noFill/>
          </a:ln>
        </p:spPr>
      </p:pic>
      <p:sp>
        <p:nvSpPr>
          <p:cNvPr id="108" name="CustomShape 6"/>
          <p:cNvSpPr/>
          <p:nvPr/>
        </p:nvSpPr>
        <p:spPr>
          <a:xfrm>
            <a:off x="3636720" y="3553560"/>
            <a:ext cx="28432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Food Poverty Threshold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024000" y="3026160"/>
            <a:ext cx="3843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1800" b="1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Lower Bound Poverty Threshold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6618600" y="342648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Gap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6577200" y="3426480"/>
            <a:ext cx="685440" cy="3805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1800000" y="2332440"/>
            <a:ext cx="6249600" cy="4428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3636720" y="2357640"/>
            <a:ext cx="415440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800" b="0" strike="noStrike" spc="-1">
                <a:solidFill>
                  <a:srgbClr val="646567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ＭＳ Ｐゴシック"/>
              </a:rPr>
              <a:t>…and finally look at how people might be able to cope.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12"/>
          <p:cNvSpPr/>
          <p:nvPr/>
        </p:nvSpPr>
        <p:spPr>
          <a:xfrm>
            <a:off x="6942960" y="2501640"/>
            <a:ext cx="0" cy="924840"/>
          </a:xfrm>
          <a:prstGeom prst="line">
            <a:avLst/>
          </a:prstGeom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3"/>
          <p:cNvSpPr/>
          <p:nvPr/>
        </p:nvSpPr>
        <p:spPr>
          <a:xfrm>
            <a:off x="5574960" y="1314000"/>
            <a:ext cx="3528000" cy="1186920"/>
          </a:xfrm>
          <a:prstGeom prst="rect">
            <a:avLst/>
          </a:prstGeom>
          <a:solidFill>
            <a:srgbClr val="FEFF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1800" b="0" i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ＭＳ Ｐゴシック"/>
              </a:rPr>
              <a:t>e.g. this analysis suggests that post-shock, households will not be able to maintain themselves above the LBPL without assistance.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6"/>
          <p:cNvSpPr txBox="1"/>
          <p:nvPr/>
        </p:nvSpPr>
        <p:spPr>
          <a:xfrm>
            <a:off x="1944000" y="2296440"/>
            <a:ext cx="7200000" cy="38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Two issues to deal with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Lack of Baselines (no disrespect to the hard work of my colleagues!)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Compiling credible problem specifications to define the hazard component entirely from secondary sources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6"/>
          <p:cNvSpPr txBox="1"/>
          <p:nvPr/>
        </p:nvSpPr>
        <p:spPr>
          <a:xfrm>
            <a:off x="1944000" y="1972440"/>
            <a:ext cx="7200000" cy="496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First Big Issue:</a:t>
            </a: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Baselines not yet completed.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Divide into three categories: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Rural LZs with open access (traditional) tenure systems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Rural LZs with commercial farm land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Urban areas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7286963" y="1563480"/>
            <a:ext cx="2649037" cy="1755000"/>
          </a:xfrm>
          <a:custGeom>
            <a:avLst/>
            <a:gdLst/>
            <a:ahLst/>
            <a:cxnLst/>
            <a:rect l="0" t="0" r="r" b="b"/>
            <a:pathLst>
              <a:path w="7489" h="7131">
                <a:moveTo>
                  <a:pt x="3318" y="0"/>
                </a:moveTo>
                <a:cubicBezTo>
                  <a:pt x="2902" y="0"/>
                  <a:pt x="2487" y="287"/>
                  <a:pt x="2487" y="574"/>
                </a:cubicBezTo>
                <a:lnTo>
                  <a:pt x="2487" y="1005"/>
                </a:lnTo>
                <a:lnTo>
                  <a:pt x="2487" y="1436"/>
                </a:lnTo>
                <a:lnTo>
                  <a:pt x="2487" y="2021"/>
                </a:lnTo>
                <a:lnTo>
                  <a:pt x="2487" y="2452"/>
                </a:lnTo>
                <a:lnTo>
                  <a:pt x="2487" y="2883"/>
                </a:lnTo>
                <a:cubicBezTo>
                  <a:pt x="2487" y="3170"/>
                  <a:pt x="2902" y="3458"/>
                  <a:pt x="3318" y="3458"/>
                </a:cubicBezTo>
                <a:lnTo>
                  <a:pt x="0" y="7130"/>
                </a:lnTo>
                <a:lnTo>
                  <a:pt x="4563" y="3458"/>
                </a:lnTo>
                <a:lnTo>
                  <a:pt x="5411" y="3458"/>
                </a:lnTo>
                <a:lnTo>
                  <a:pt x="6034" y="3458"/>
                </a:lnTo>
                <a:lnTo>
                  <a:pt x="6656" y="3458"/>
                </a:lnTo>
                <a:cubicBezTo>
                  <a:pt x="7072" y="3458"/>
                  <a:pt x="7488" y="3170"/>
                  <a:pt x="7488" y="2883"/>
                </a:cubicBezTo>
                <a:lnTo>
                  <a:pt x="7488" y="2452"/>
                </a:lnTo>
                <a:lnTo>
                  <a:pt x="7488" y="2021"/>
                </a:lnTo>
                <a:lnTo>
                  <a:pt x="7488" y="1436"/>
                </a:lnTo>
                <a:lnTo>
                  <a:pt x="7488" y="1005"/>
                </a:lnTo>
                <a:lnTo>
                  <a:pt x="7488" y="574"/>
                </a:lnTo>
                <a:cubicBezTo>
                  <a:pt x="7488" y="287"/>
                  <a:pt x="7072" y="0"/>
                  <a:pt x="6656" y="0"/>
                </a:cubicBezTo>
                <a:lnTo>
                  <a:pt x="6034" y="0"/>
                </a:lnTo>
                <a:lnTo>
                  <a:pt x="5411" y="0"/>
                </a:lnTo>
                <a:lnTo>
                  <a:pt x="4563" y="0"/>
                </a:lnTo>
                <a:lnTo>
                  <a:pt x="3940" y="0"/>
                </a:lnTo>
                <a:lnTo>
                  <a:pt x="3318" y="0"/>
                </a:lnTo>
              </a:path>
            </a:pathLst>
          </a:custGeom>
          <a:solidFill>
            <a:srgbClr val="FFFFFF"/>
          </a:solidFill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63000" rIns="108000" bIns="63000" anchor="ctr"/>
          <a:lstStyle/>
          <a:p>
            <a:pPr marL="801688" algn="ctr"/>
            <a:r>
              <a:rPr lang="en-ZA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It’s about POOR People</a:t>
            </a:r>
            <a:r>
              <a:rPr lang="en-ZA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!</a:t>
            </a:r>
          </a:p>
          <a:p>
            <a:pPr algn="ctr"/>
            <a:endParaRPr lang="en-ZA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ZA" sz="12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ZA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ZA" sz="12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625475" algn="ctr"/>
            <a:endParaRPr lang="de-CH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3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7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6"/>
          <p:cNvSpPr txBox="1"/>
          <p:nvPr/>
        </p:nvSpPr>
        <p:spPr>
          <a:xfrm>
            <a:off x="1944000" y="2296440"/>
            <a:ext cx="7200000" cy="38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Open Access Zones with Open Access or Traditional Tenure: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We have baselines in 14 livelihood zones: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Some livestock-oriented, some mixed cropping and livestock, some more cropping.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1944000" y="1288440"/>
            <a:ext cx="7200000" cy="612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Open Access Zones with Open Access or Traditional Tenure: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In all LZs we see the poor depend: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Largely on social grants (pensions &amp; child grants)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Some casual labour (for cash usually, occasionally for food)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A tiny bit of cropping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Sometimes, a few livestock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Kinship links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1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3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66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1944000" y="1900440"/>
            <a:ext cx="7200000" cy="547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Open Access Zones with Open Access or Traditional Tenure: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We are constructing some “typical” livestock, mixed crop and livestock and crop-based baselines to cover the remaining Livelihood zones.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The sources of livelihood are being adjusted to these types of LZs.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We are going to analyse the ‘poor’ and the ‘very poor’ ONLY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1944000" y="1900440"/>
            <a:ext cx="7200000" cy="38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Zones with Commercial Farming: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Focusing on farm workers (full time) Seasonal Workers and Casual workers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Their welfare is linked to the performance of the sectors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6"/>
          <p:cNvSpPr txBox="1"/>
          <p:nvPr/>
        </p:nvSpPr>
        <p:spPr>
          <a:xfrm>
            <a:off x="1944000" y="1540800"/>
            <a:ext cx="7200000" cy="522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Zones with Commercial Farming: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One approach: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Based on BFAP data, labour pay and labour requirements per Ha for ten most significant industries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Estimates of hectarage of each of those industries and, therefore,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Estimates of work opportunities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5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19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6"/>
          <p:cNvSpPr txBox="1"/>
          <p:nvPr/>
        </p:nvSpPr>
        <p:spPr>
          <a:xfrm>
            <a:off x="1944000" y="1540800"/>
            <a:ext cx="7200000" cy="569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Zones with Commercial Farming: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One approach: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4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Labour rates are available (BFAP)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Required: estimates of dependents per workers (for household composition)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Required: with seasonal work, comparison of seasonal employment vs full-time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62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826360" y="301320"/>
            <a:ext cx="442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NOFA:
Why do it?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216000" y="259416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216000" y="331812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216000" y="404208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216000" y="476604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6"/>
          <p:cNvSpPr txBox="1"/>
          <p:nvPr/>
        </p:nvSpPr>
        <p:spPr>
          <a:xfrm>
            <a:off x="1944000" y="2144520"/>
            <a:ext cx="7200000" cy="35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Presently, South Africa is experiencing the worst drought since 1992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Concurrently, the Rand is weak and the country needs to import food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Prices of food are rising fast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Clearly, this is enough justification!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freeze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6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6"/>
          <p:cNvSpPr txBox="1"/>
          <p:nvPr/>
        </p:nvSpPr>
        <p:spPr>
          <a:xfrm>
            <a:off x="1944000" y="1540800"/>
            <a:ext cx="7200000" cy="522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Rural Zones with Commercial Farming: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One approach: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7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Two ‘typical’ households: A full time worker and a casual worker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Other components of livelihood can be included: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Social grants, loans, kinship, expenses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1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freeze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67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1944000" y="1900440"/>
            <a:ext cx="7200000" cy="496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Urban Areas: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One approach: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‘Typical’ households: unemployed, employed (casual work)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Data from Stats SA, NIDS surveys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Livelihood components: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social grants, labour, petty business, kinship, loans, expenses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6"/>
          <p:cNvSpPr txBox="1"/>
          <p:nvPr/>
        </p:nvSpPr>
        <p:spPr>
          <a:xfrm>
            <a:off x="1944000" y="1684440"/>
            <a:ext cx="7200000" cy="543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Second Big Issue:</a:t>
            </a: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Drafting credible problem specs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Main variables being studied: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Drought vs non-drought affected areas &amp; impact of drought on crops, livestock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Price projections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Work opportunities, social grants policy, kinship links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8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1944000" y="1468440"/>
            <a:ext cx="7200000" cy="56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Drought areas, SPI – overlay onto LZs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3"/>
          <a:stretch/>
        </p:blipFill>
        <p:spPr>
          <a:xfrm>
            <a:off x="2088000" y="2032920"/>
            <a:ext cx="7200000" cy="53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1944000" y="1900440"/>
            <a:ext cx="7200000" cy="40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Prices 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Data from NAMC, BFAP, Stats SA: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‘Forward’ models for key commodities -&gt; use for scenario assumptions (BFAP, NAMC)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Influence of the exchange rate on other commodities (esp. imported)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6"/>
          <p:cNvSpPr txBox="1"/>
          <p:nvPr/>
        </p:nvSpPr>
        <p:spPr>
          <a:xfrm>
            <a:off x="1944000" y="1900440"/>
            <a:ext cx="7200000" cy="448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Social grants: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Future payments --&gt; DSD policy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Rate does not change, tracks inflation, tracks food prices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9900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Casual work: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Pay rate &amp; work available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Scenario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376000" y="301320"/>
            <a:ext cx="6912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and Approach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1944000" y="1900440"/>
            <a:ext cx="7200000" cy="522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Putting it all together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This is, fortunately, a number-crunching exercise – Thanks to Mr Postgres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Analysis spread sheets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Outcomes at Hh level to Postgres table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Font typeface="StarSymbol"/>
              <a:buAutoNum type="arabicParenR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Query linking outcomes with populations.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944000" y="2136600"/>
            <a:ext cx="7200000" cy="194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Thank you  /  Siyabonga  / 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Ke a Leboga / Dankie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Acknowledgements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944000" y="1988280"/>
            <a:ext cx="7200000" cy="40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DAFF (Crop Estimates Committee)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NAMC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BFAP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Statistics SA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ARC (Inst. for Soil, Climate &amp; Water)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SA Weather Service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06360" y="301320"/>
            <a:ext cx="406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 Points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6"/>
          <p:cNvSpPr txBox="1"/>
          <p:nvPr/>
        </p:nvSpPr>
        <p:spPr>
          <a:xfrm>
            <a:off x="1944000" y="1944360"/>
            <a:ext cx="7200000" cy="125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What should we do?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Comments?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826360" y="301320"/>
            <a:ext cx="442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NOFA:
What is it?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16000" y="259416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216000" y="331812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4"/>
          <p:cNvSpPr txBox="1"/>
          <p:nvPr/>
        </p:nvSpPr>
        <p:spPr>
          <a:xfrm>
            <a:off x="216000" y="404208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5"/>
          <p:cNvSpPr txBox="1"/>
          <p:nvPr/>
        </p:nvSpPr>
        <p:spPr>
          <a:xfrm>
            <a:off x="216000" y="476604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6"/>
          <p:cNvSpPr txBox="1"/>
          <p:nvPr/>
        </p:nvSpPr>
        <p:spPr>
          <a:xfrm>
            <a:off x="1944000" y="2144520"/>
            <a:ext cx="7200000" cy="432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It is the next step after the baselines are completed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But this is a </a:t>
            </a:r>
            <a:r>
              <a:rPr lang="en-ZA" sz="32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National</a:t>
            </a:r>
            <a:r>
              <a:rPr lang="en-ZA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</a:t>
            </a: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Outcome &amp; Forecast Assessment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It is a </a:t>
            </a:r>
            <a:r>
              <a:rPr lang="en-ZA" sz="3200" b="1" i="1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synthesis indicative</a:t>
            </a:r>
            <a:r>
              <a:rPr lang="en-ZA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</a:t>
            </a: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analysis, we do not have all the primary information we need, we will rely instead on secondary sources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826360" y="301320"/>
            <a:ext cx="442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NOFA:
What is it?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216000" y="259416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216000" y="331812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216000" y="404208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5"/>
          <p:cNvSpPr txBox="1"/>
          <p:nvPr/>
        </p:nvSpPr>
        <p:spPr>
          <a:xfrm>
            <a:off x="216000" y="476604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6"/>
          <p:cNvSpPr txBox="1"/>
          <p:nvPr/>
        </p:nvSpPr>
        <p:spPr>
          <a:xfrm>
            <a:off x="1944000" y="1800000"/>
            <a:ext cx="7200000" cy="439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An attempt to </a:t>
            </a:r>
            <a:r>
              <a:rPr lang="en-ZA" sz="3200" b="0" i="1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halkduster"/>
                <a:ea typeface="Lucida Sans Unicode"/>
              </a:rPr>
              <a:t>peer into a possible future</a:t>
            </a:r>
            <a:r>
              <a:rPr lang="en-ZA" sz="2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halkduster"/>
                <a:ea typeface="Lucida Sans Unicode"/>
              </a:rPr>
              <a:t> </a:t>
            </a: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...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... but not too far! The coming “Consumption Year”: April ’16 to March ’17)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To understand </a:t>
            </a:r>
            <a:r>
              <a:rPr lang="en-ZA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how</a:t>
            </a: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poorer people’s livelihoods could change given prevailing conditions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2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826360" y="301320"/>
            <a:ext cx="442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NOFA:
What is it?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216000" y="259416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216000" y="331812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000" y="404208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5"/>
          <p:cNvSpPr txBox="1"/>
          <p:nvPr/>
        </p:nvSpPr>
        <p:spPr>
          <a:xfrm>
            <a:off x="216000" y="476604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6"/>
          <p:cNvSpPr txBox="1"/>
          <p:nvPr/>
        </p:nvSpPr>
        <p:spPr>
          <a:xfrm>
            <a:off x="1944000" y="2144520"/>
            <a:ext cx="7200000" cy="289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Building scenarios:</a:t>
            </a: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Using what we know and making stated assumptions about what we don’t know ...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... we determine the outcome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826360" y="301320"/>
            <a:ext cx="442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NOFA:
What is it?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16000" y="259416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216000" y="331812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4"/>
          <p:cNvSpPr txBox="1"/>
          <p:nvPr/>
        </p:nvSpPr>
        <p:spPr>
          <a:xfrm>
            <a:off x="216000" y="404208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5"/>
          <p:cNvSpPr txBox="1"/>
          <p:nvPr/>
        </p:nvSpPr>
        <p:spPr>
          <a:xfrm>
            <a:off x="216000" y="476604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6"/>
          <p:cNvSpPr txBox="1"/>
          <p:nvPr/>
        </p:nvSpPr>
        <p:spPr>
          <a:xfrm>
            <a:off x="1944000" y="2144520"/>
            <a:ext cx="7200000" cy="405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This is not the final say!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Our model only gives a possible outcome for a given set of conditions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Our assumptions will need to be tested and monitored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If reality is different, the model must be re-calibrated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826360" y="301320"/>
            <a:ext cx="442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NOFA:
What is it?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216000" y="259416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216000" y="331812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216000" y="404208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5"/>
          <p:cNvSpPr txBox="1"/>
          <p:nvPr/>
        </p:nvSpPr>
        <p:spPr>
          <a:xfrm>
            <a:off x="216000" y="476604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6"/>
          <p:cNvSpPr txBox="1"/>
          <p:nvPr/>
        </p:nvSpPr>
        <p:spPr>
          <a:xfrm>
            <a:off x="1944000" y="2144520"/>
            <a:ext cx="7200000" cy="43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Why it is useful:</a:t>
            </a: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 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We can still plan ahead – devise solutions before adverse outcomes occur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Lucida Sans Unicode"/>
              </a:rPr>
              <a:t>We will also know the critical variables – the ones with the most impact – and these need to be watch more closely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944000" y="-317520"/>
            <a:ext cx="7632000" cy="25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Outcome Forecasts Work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944000" y="-317520"/>
            <a:ext cx="7632000" cy="25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Outcome Forecasts Work</a:t>
            </a:r>
            <a:endParaRPr lang="de-CH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16000" y="259452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216000" y="3318480"/>
            <a:ext cx="1316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OFA Model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216000" y="4042440"/>
            <a:ext cx="1398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216000" y="4766400"/>
            <a:ext cx="156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ZA" sz="1800" b="0" strike="noStrike" spc="-1">
                <a:solidFill>
                  <a:srgbClr val="00AE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2"/>
          <p:cNvPicPr/>
          <p:nvPr/>
        </p:nvPicPr>
        <p:blipFill>
          <a:blip r:embed="rId3">
            <a:lum contrast="6000"/>
          </a:blip>
          <a:stretch/>
        </p:blipFill>
        <p:spPr>
          <a:xfrm>
            <a:off x="1800000" y="2332800"/>
            <a:ext cx="6229080" cy="4441320"/>
          </a:xfrm>
          <a:prstGeom prst="rect">
            <a:avLst/>
          </a:prstGeom>
          <a:ln>
            <a:noFill/>
          </a:ln>
        </p:spPr>
      </p:pic>
      <p:sp>
        <p:nvSpPr>
          <p:cNvPr id="90" name="CustomShape 6"/>
          <p:cNvSpPr/>
          <p:nvPr/>
        </p:nvSpPr>
        <p:spPr>
          <a:xfrm>
            <a:off x="1800000" y="2332800"/>
            <a:ext cx="6249600" cy="4428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4379040" y="2791800"/>
            <a:ext cx="3200040" cy="22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800" b="0" strike="noStrike" spc="-1">
                <a:solidFill>
                  <a:srgbClr val="646567"/>
                </a:solidFill>
                <a:uFill>
                  <a:solidFill>
                    <a:srgbClr val="FFFFFF"/>
                  </a:solidFill>
                </a:uFill>
                <a:latin typeface="Gill Sans Light"/>
                <a:ea typeface="ＭＳ Ｐゴシック"/>
              </a:rPr>
              <a:t>We start with an understanding of how households normally live (baseline)….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8195040" y="5109120"/>
            <a:ext cx="1638360" cy="1461960"/>
          </a:xfrm>
          <a:prstGeom prst="rect">
            <a:avLst/>
          </a:prstGeom>
          <a:solidFill>
            <a:srgbClr val="EEECE1"/>
          </a:solidFill>
          <a:ln>
            <a:solidFill>
              <a:srgbClr val="64656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1800" b="0" strike="noStrike" spc="-1">
                <a:solidFill>
                  <a:srgbClr val="646567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=8,800 kJ /p/d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1800" b="0" strike="noStrike" spc="-1">
                <a:solidFill>
                  <a:srgbClr val="646567"/>
                </a:solidFill>
                <a:uFill>
                  <a:solidFill>
                    <a:srgbClr val="FFFFFF"/>
                  </a:solidFill>
                </a:uFill>
                <a:latin typeface="Gill Sans Light"/>
              </a:rPr>
              <a:t>=12,848,000 kJ for a hh of 4 for a year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 flipH="1" flipV="1">
            <a:off x="2416320" y="4289760"/>
            <a:ext cx="5775480" cy="15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46567"/>
            </a:solidFill>
            <a:round/>
            <a:tailEnd type="triangle" w="lg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freeze">
                            <p:stCondLst>
                              <p:cond delay="1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right)">
                                      <p:cBhvr additive="repl"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1204</Words>
  <Application>Microsoft Macintosh PowerPoint</Application>
  <PresentationFormat>Custom</PresentationFormat>
  <Paragraphs>248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sci_green_left</dc:title>
  <dc:subject/>
  <dc:creator>Charles Rethman</dc:creator>
  <dc:description/>
  <cp:lastModifiedBy>Charles Rethman</cp:lastModifiedBy>
  <cp:revision>93</cp:revision>
  <dcterms:created xsi:type="dcterms:W3CDTF">2016-04-21T21:56:09Z</dcterms:created>
  <dcterms:modified xsi:type="dcterms:W3CDTF">2016-04-28T11:18:20Z</dcterms:modified>
  <dc:language>en-ZA</dc:language>
</cp:coreProperties>
</file>