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charts/chart5.xml" ContentType="application/vnd.openxmlformats-officedocument.drawingml.chart+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13.xml" ContentType="application/vnd.openxmlformats-officedocument.presentationml.notesSlide+xml"/>
  <Override PartName="/ppt/charts/chart8.xml" ContentType="application/vnd.openxmlformats-officedocument.drawingml.chart+xml"/>
  <Override PartName="/ppt/notesSlides/notesSlide14.xml" ContentType="application/vnd.openxmlformats-officedocument.presentationml.notesSlide+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 id="270" r:id="rId16"/>
    <p:sldId id="271" r:id="rId17"/>
    <p:sldId id="272" r:id="rId18"/>
    <p:sldId id="274" r:id="rId19"/>
    <p:sldId id="273" r:id="rId20"/>
    <p:sldId id="275" r:id="rId21"/>
    <p:sldId id="276" r:id="rId22"/>
    <p:sldId id="277" r:id="rId23"/>
    <p:sldId id="279" r:id="rId24"/>
    <p:sldId id="281" r:id="rId25"/>
    <p:sldId id="278" r:id="rId26"/>
    <p:sldId id="280"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184"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2xx_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prices:cpi_prices_cons_200801-2016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khc_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khc_1_nogran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1_nogran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up_0.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up_0_nogra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ZA2XX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Income!$B$72:$E$72</c:f>
              <c:numCache>
                <c:formatCode>#,##0</c:formatCode>
                <c:ptCount val="4"/>
                <c:pt idx="0">
                  <c:v>3341.474724058787</c:v>
                </c:pt>
                <c:pt idx="1">
                  <c:v>4523.106864334876</c:v>
                </c:pt>
                <c:pt idx="2">
                  <c:v>5835.000135877054</c:v>
                </c:pt>
                <c:pt idx="3">
                  <c:v>8224.183980277661</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Income!$B$73:$E$73</c:f>
              <c:numCache>
                <c:formatCode>#,##0</c:formatCode>
                <c:ptCount val="4"/>
                <c:pt idx="0">
                  <c:v>302.9595429771813</c:v>
                </c:pt>
                <c:pt idx="1">
                  <c:v>836.9226859077534</c:v>
                </c:pt>
                <c:pt idx="2">
                  <c:v>6532.54988761192</c:v>
                </c:pt>
                <c:pt idx="3">
                  <c:v>29538.12822093576</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Income!$B$74:$E$74</c:f>
              <c:numCache>
                <c:formatCode>#,##0</c:formatCode>
                <c:ptCount val="4"/>
                <c:pt idx="0">
                  <c:v>446.7370690236444</c:v>
                </c:pt>
                <c:pt idx="1">
                  <c:v>1115.768949746156</c:v>
                </c:pt>
                <c:pt idx="2">
                  <c:v>2349.890494583357</c:v>
                </c:pt>
                <c:pt idx="3">
                  <c:v>3569.963961926068</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Income!$B$76:$E$76</c:f>
              <c:numCache>
                <c:formatCode>#,##0</c:formatCode>
                <c:ptCount val="4"/>
                <c:pt idx="0">
                  <c:v>582.2389282841074</c:v>
                </c:pt>
                <c:pt idx="1">
                  <c:v>4582.247829696317</c:v>
                </c:pt>
                <c:pt idx="2">
                  <c:v>18818.88983842222</c:v>
                </c:pt>
                <c:pt idx="3">
                  <c:v>38310.10085441024</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Income!$B$77:$E$77</c:f>
              <c:numCache>
                <c:formatCode>#,##0</c:formatCode>
                <c:ptCount val="4"/>
                <c:pt idx="0">
                  <c:v>333.7110872293431</c:v>
                </c:pt>
                <c:pt idx="1">
                  <c:v>261.678463382795</c:v>
                </c:pt>
                <c:pt idx="2">
                  <c:v>39.39432454477468</c:v>
                </c:pt>
                <c:pt idx="3">
                  <c:v>31.03376281352773</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Income!$B$78:$E$78</c:f>
              <c:numCache>
                <c:formatCode>#,##0</c:formatCode>
                <c:ptCount val="4"/>
                <c:pt idx="0">
                  <c:v>8702.96675659552</c:v>
                </c:pt>
                <c:pt idx="1">
                  <c:v>10014.69700870098</c:v>
                </c:pt>
                <c:pt idx="2">
                  <c:v>8485.666996271322</c:v>
                </c:pt>
                <c:pt idx="3">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Income!$B$79:$E$79</c:f>
              <c:numCache>
                <c:formatCode>#,##0</c:formatCode>
                <c:ptCount val="4"/>
                <c:pt idx="0">
                  <c:v>0.0</c:v>
                </c:pt>
                <c:pt idx="1">
                  <c:v>0.0</c:v>
                </c:pt>
                <c:pt idx="2">
                  <c:v>53170.49835651094</c:v>
                </c:pt>
                <c:pt idx="3">
                  <c:v>192985.9612524749</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Income!$B$80:$E$80</c:f>
              <c:numCache>
                <c:formatCode>#,##0</c:formatCode>
                <c:ptCount val="4"/>
                <c:pt idx="0">
                  <c:v>4950.861830440965</c:v>
                </c:pt>
                <c:pt idx="1">
                  <c:v>2952.299245005375</c:v>
                </c:pt>
                <c:pt idx="2">
                  <c:v>5422.267855814805</c:v>
                </c:pt>
                <c:pt idx="3">
                  <c:v>1904.177627092678</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Income!$B$81:$E$81</c:f>
              <c:numCache>
                <c:formatCode>#,##0</c:formatCode>
                <c:ptCount val="4"/>
                <c:pt idx="0">
                  <c:v>3573.994930850873</c:v>
                </c:pt>
                <c:pt idx="1">
                  <c:v>2516.321909135614</c:v>
                </c:pt>
                <c:pt idx="2">
                  <c:v>13414.44313219431</c:v>
                </c:pt>
                <c:pt idx="3">
                  <c:v>1464.752020840522</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Income!$B$82:$E$82</c:f>
              <c:numCache>
                <c:formatCode>#,##0</c:formatCode>
                <c:ptCount val="4"/>
                <c:pt idx="0">
                  <c:v>878.8512125043133</c:v>
                </c:pt>
                <c:pt idx="1">
                  <c:v>2999.07976267097</c:v>
                </c:pt>
                <c:pt idx="2">
                  <c:v>19891.33244301429</c:v>
                </c:pt>
                <c:pt idx="3">
                  <c:v>63180.61366693507</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Income!$B$83:$E$83</c:f>
              <c:numCache>
                <c:formatCode>#,##0</c:formatCode>
                <c:ptCount val="4"/>
                <c:pt idx="0">
                  <c:v>2064.52118346463</c:v>
                </c:pt>
                <c:pt idx="1">
                  <c:v>2083.780660006859</c:v>
                </c:pt>
                <c:pt idx="2">
                  <c:v>1750.351186821218</c:v>
                </c:pt>
                <c:pt idx="3">
                  <c:v>995.9067428164226</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Income!$B$84:$E$84</c:f>
              <c:numCache>
                <c:formatCode>#,##0</c:formatCode>
                <c:ptCount val="4"/>
                <c:pt idx="0">
                  <c:v>14.9259193276552</c:v>
                </c:pt>
                <c:pt idx="1">
                  <c:v>14.9259193276552</c:v>
                </c:pt>
                <c:pt idx="2">
                  <c:v>46.91034699081722</c:v>
                </c:pt>
                <c:pt idx="3">
                  <c:v>141.7734931278032</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Income!$B$85:$E$85</c:f>
              <c:numCache>
                <c:formatCode>#,##0</c:formatCode>
                <c:ptCount val="4"/>
                <c:pt idx="0">
                  <c:v>33527.37387631745</c:v>
                </c:pt>
                <c:pt idx="1">
                  <c:v>33512.7018308924</c:v>
                </c:pt>
                <c:pt idx="2">
                  <c:v>23805.10767650275</c:v>
                </c:pt>
                <c:pt idx="3">
                  <c:v>14854.00807714631</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Income!$B$86:$E$86</c:f>
              <c:numCache>
                <c:formatCode>#,##0</c:formatCode>
                <c:ptCount val="4"/>
                <c:pt idx="0">
                  <c:v>2294.778165983484</c:v>
                </c:pt>
                <c:pt idx="1">
                  <c:v>3994.500823500508</c:v>
                </c:pt>
                <c:pt idx="2">
                  <c:v>6591.384093782348</c:v>
                </c:pt>
                <c:pt idx="3">
                  <c:v>10326.50174692568</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Income!$B$71:$E$71</c:f>
              <c:strCache>
                <c:ptCount val="4"/>
                <c:pt idx="0">
                  <c:v>Baseline: v poor</c:v>
                </c:pt>
                <c:pt idx="1">
                  <c:v>Baseline: poor</c:v>
                </c:pt>
                <c:pt idx="2">
                  <c:v>Baseline: middle</c:v>
                </c:pt>
                <c:pt idx="3">
                  <c:v>Baseline: b-off</c:v>
                </c:pt>
              </c:strCache>
            </c:strRef>
          </c:cat>
          <c:val>
            <c:numRef>
              <c:f>Income!$B$87:$E$87</c:f>
              <c:numCache>
                <c:formatCode>#,##0</c:formatCode>
                <c:ptCount val="4"/>
                <c:pt idx="0">
                  <c:v>109.8564015630392</c:v>
                </c:pt>
                <c:pt idx="1">
                  <c:v>0.0</c:v>
                </c:pt>
                <c:pt idx="2">
                  <c:v>390.6005388908058</c:v>
                </c:pt>
                <c:pt idx="3">
                  <c:v>0.0</c:v>
                </c:pt>
              </c:numCache>
            </c:numRef>
          </c:val>
        </c:ser>
        <c:dLbls>
          <c:showLegendKey val="0"/>
          <c:showVal val="0"/>
          <c:showCatName val="0"/>
          <c:showSerName val="0"/>
          <c:showPercent val="0"/>
          <c:showBubbleSize val="0"/>
        </c:dLbls>
        <c:gapWidth val="150"/>
        <c:overlap val="100"/>
        <c:axId val="-2136694136"/>
        <c:axId val="-2136690808"/>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Income!$B$71:$E$71</c:f>
              <c:strCache>
                <c:ptCount val="4"/>
                <c:pt idx="0">
                  <c:v>Baseline: v poor</c:v>
                </c:pt>
                <c:pt idx="1">
                  <c:v>Baseline: poor</c:v>
                </c:pt>
                <c:pt idx="2">
                  <c:v>Baseline: middle</c:v>
                </c:pt>
                <c:pt idx="3">
                  <c:v>Baseline: b-off</c:v>
                </c:pt>
              </c:strCache>
            </c:strRef>
          </c:cat>
          <c:val>
            <c:numRef>
              <c:f>Income!$B$89:$E$89</c:f>
              <c:numCache>
                <c:formatCode>#,##0</c:formatCode>
                <c:ptCount val="4"/>
                <c:pt idx="0">
                  <c:v>37756.62117311318</c:v>
                </c:pt>
                <c:pt idx="1">
                  <c:v>37756.62117311317</c:v>
                </c:pt>
                <c:pt idx="2">
                  <c:v>37756.62117311318</c:v>
                </c:pt>
                <c:pt idx="3">
                  <c:v>37756.62117311318</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Income!$B$90:$E$90</c:f>
              <c:numCache>
                <c:formatCode>#,##0</c:formatCode>
                <c:ptCount val="4"/>
                <c:pt idx="0">
                  <c:v>56196.216275154</c:v>
                </c:pt>
                <c:pt idx="1">
                  <c:v>56196.21627515402</c:v>
                </c:pt>
                <c:pt idx="2">
                  <c:v>56196.216275154</c:v>
                </c:pt>
                <c:pt idx="3">
                  <c:v>56196.216275154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Income!$B$91:$E$91</c:f>
              <c:numCache>
                <c:formatCode>#,##0</c:formatCode>
                <c:ptCount val="4"/>
                <c:pt idx="0">
                  <c:v>90270.37790780703</c:v>
                </c:pt>
                <c:pt idx="1">
                  <c:v>90270.37790780702</c:v>
                </c:pt>
                <c:pt idx="2">
                  <c:v>90270.37790780703</c:v>
                </c:pt>
                <c:pt idx="3">
                  <c:v>90270.37790780703</c:v>
                </c:pt>
              </c:numCache>
            </c:numRef>
          </c:val>
          <c:smooth val="0"/>
        </c:ser>
        <c:dLbls>
          <c:showLegendKey val="0"/>
          <c:showVal val="0"/>
          <c:showCatName val="0"/>
          <c:showSerName val="0"/>
          <c:showPercent val="0"/>
          <c:showBubbleSize val="0"/>
        </c:dLbls>
        <c:marker val="1"/>
        <c:smooth val="0"/>
        <c:axId val="-2136694136"/>
        <c:axId val="-2136690808"/>
      </c:lineChart>
      <c:catAx>
        <c:axId val="-213669413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0808"/>
        <c:crosses val="autoZero"/>
        <c:auto val="1"/>
        <c:lblAlgn val="ctr"/>
        <c:lblOffset val="100"/>
        <c:tickLblSkip val="1"/>
        <c:tickMarkSkip val="1"/>
        <c:noMultiLvlLbl val="0"/>
      </c:catAx>
      <c:valAx>
        <c:axId val="-21366908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4136"/>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 FW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Income!$B$72:$D$72</c:f>
              <c:numCache>
                <c:formatCode>#,##0</c:formatCode>
                <c:ptCount val="3"/>
                <c:pt idx="0">
                  <c:v>0.0</c:v>
                </c:pt>
                <c:pt idx="1">
                  <c:v>0.0</c:v>
                </c:pt>
                <c:pt idx="2">
                  <c:v>0.0</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Income!$B$73:$D$73</c:f>
              <c:numCache>
                <c:formatCode>#,##0</c:formatCode>
                <c:ptCount val="3"/>
                <c:pt idx="0">
                  <c:v>0.0</c:v>
                </c:pt>
                <c:pt idx="1">
                  <c:v>0.0</c:v>
                </c:pt>
                <c:pt idx="2">
                  <c:v>0.0</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Income!$B$74:$D$74</c:f>
              <c:numCache>
                <c:formatCode>#,##0</c:formatCode>
                <c:ptCount val="3"/>
                <c:pt idx="0">
                  <c:v>0.0</c:v>
                </c:pt>
                <c:pt idx="1">
                  <c:v>0.0</c:v>
                </c:pt>
                <c:pt idx="2">
                  <c:v>0.0</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Income!$B$76:$D$76</c:f>
              <c:numCache>
                <c:formatCode>#,##0</c:formatCode>
                <c:ptCount val="3"/>
                <c:pt idx="0">
                  <c:v>0.0</c:v>
                </c:pt>
                <c:pt idx="1">
                  <c:v>0.0</c:v>
                </c:pt>
                <c:pt idx="2">
                  <c:v>0.0</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Income!$B$77:$D$77</c:f>
              <c:numCache>
                <c:formatCode>#,##0</c:formatCode>
                <c:ptCount val="3"/>
                <c:pt idx="0">
                  <c:v>0.0</c:v>
                </c:pt>
                <c:pt idx="1">
                  <c:v>0.0</c:v>
                </c:pt>
                <c:pt idx="2">
                  <c:v>0.0</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Income!$B$78:$D$78</c:f>
              <c:numCache>
                <c:formatCode>#,##0</c:formatCode>
                <c:ptCount val="3"/>
                <c:pt idx="0">
                  <c:v>16142.54712462103</c:v>
                </c:pt>
                <c:pt idx="1">
                  <c:v>22019.46691505221</c:v>
                </c:pt>
                <c:pt idx="2">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Income!$B$79:$D$79</c:f>
              <c:numCache>
                <c:formatCode>#,##0</c:formatCode>
                <c:ptCount val="3"/>
                <c:pt idx="0">
                  <c:v>6378.052485739261</c:v>
                </c:pt>
                <c:pt idx="1">
                  <c:v>9111.503551056086</c:v>
                </c:pt>
                <c:pt idx="2">
                  <c:v>45557.51775528044</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Income!$B$80:$D$80</c:f>
              <c:numCache>
                <c:formatCode>#,##0</c:formatCode>
                <c:ptCount val="3"/>
                <c:pt idx="0">
                  <c:v>1952.898927776355</c:v>
                </c:pt>
                <c:pt idx="1">
                  <c:v>1952.898927776355</c:v>
                </c:pt>
                <c:pt idx="2">
                  <c:v>0.0</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Income!$B$81:$D$81</c:f>
              <c:numCache>
                <c:formatCode>#,##0</c:formatCode>
                <c:ptCount val="3"/>
                <c:pt idx="0">
                  <c:v>6833.627663292065</c:v>
                </c:pt>
                <c:pt idx="1">
                  <c:v>0.0</c:v>
                </c:pt>
                <c:pt idx="2">
                  <c:v>0.0</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Income!$B$82:$D$82</c:f>
              <c:numCache>
                <c:formatCode>#,##0</c:formatCode>
                <c:ptCount val="3"/>
                <c:pt idx="0">
                  <c:v>0.0</c:v>
                </c:pt>
                <c:pt idx="1">
                  <c:v>7289.20284084487</c:v>
                </c:pt>
                <c:pt idx="2">
                  <c:v>41912.916334858</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Income!$B$83:$D$83</c:f>
              <c:numCache>
                <c:formatCode>#,##0</c:formatCode>
                <c:ptCount val="3"/>
                <c:pt idx="0">
                  <c:v>1476.501772124564</c:v>
                </c:pt>
                <c:pt idx="1">
                  <c:v>1476.501772124564</c:v>
                </c:pt>
                <c:pt idx="2">
                  <c:v>0.0</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Income!$B$84:$D$84</c:f>
              <c:numCache>
                <c:formatCode>#,##0</c:formatCode>
                <c:ptCount val="3"/>
                <c:pt idx="0">
                  <c:v>0.0</c:v>
                </c:pt>
                <c:pt idx="1">
                  <c:v>0.0</c:v>
                </c:pt>
                <c:pt idx="2">
                  <c:v>0.0</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Income!$B$85:$D$85</c:f>
              <c:numCache>
                <c:formatCode>#,##0</c:formatCode>
                <c:ptCount val="3"/>
                <c:pt idx="0">
                  <c:v>8200.353195950478</c:v>
                </c:pt>
                <c:pt idx="1">
                  <c:v>8200.353195950478</c:v>
                </c:pt>
                <c:pt idx="2">
                  <c:v>0.0</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Income!$B$86:$D$86</c:f>
              <c:numCache>
                <c:formatCode>#,##0</c:formatCode>
                <c:ptCount val="3"/>
                <c:pt idx="0">
                  <c:v>0.0</c:v>
                </c:pt>
                <c:pt idx="1">
                  <c:v>0.0</c:v>
                </c:pt>
                <c:pt idx="2">
                  <c:v>0.0</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Income!$B$71:$D$71</c:f>
              <c:strCache>
                <c:ptCount val="3"/>
                <c:pt idx="0">
                  <c:v>Baseline: casuals</c:v>
                </c:pt>
                <c:pt idx="1">
                  <c:v>Baseline: temporary</c:v>
                </c:pt>
                <c:pt idx="2">
                  <c:v>Baseline: full-time</c:v>
                </c:pt>
              </c:strCache>
            </c:strRef>
          </c:cat>
          <c:val>
            <c:numRef>
              <c:f>Income!$B$87:$D$87</c:f>
              <c:numCache>
                <c:formatCode>#,##0</c:formatCode>
                <c:ptCount val="3"/>
                <c:pt idx="0">
                  <c:v>0.0</c:v>
                </c:pt>
                <c:pt idx="1">
                  <c:v>0.0</c:v>
                </c:pt>
                <c:pt idx="2">
                  <c:v>0.0</c:v>
                </c:pt>
              </c:numCache>
            </c:numRef>
          </c:val>
        </c:ser>
        <c:dLbls>
          <c:showLegendKey val="0"/>
          <c:showVal val="0"/>
          <c:showCatName val="0"/>
          <c:showSerName val="0"/>
          <c:showPercent val="0"/>
          <c:showBubbleSize val="0"/>
        </c:dLbls>
        <c:gapWidth val="150"/>
        <c:overlap val="100"/>
        <c:axId val="-2136701784"/>
        <c:axId val="-2136715464"/>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Income!$B$71:$D$71</c:f>
              <c:strCache>
                <c:ptCount val="3"/>
                <c:pt idx="0">
                  <c:v>Baseline: casuals</c:v>
                </c:pt>
                <c:pt idx="1">
                  <c:v>Baseline: temporary</c:v>
                </c:pt>
                <c:pt idx="2">
                  <c:v>Baseline: full-time</c:v>
                </c:pt>
              </c:strCache>
            </c:strRef>
          </c:cat>
          <c:val>
            <c:numRef>
              <c:f>Income!$B$89:$D$89</c:f>
              <c:numCache>
                <c:formatCode>#,##0</c:formatCode>
                <c:ptCount val="3"/>
                <c:pt idx="0">
                  <c:v>27031.5769335823</c:v>
                </c:pt>
                <c:pt idx="1">
                  <c:v>27031.5769335823</c:v>
                </c:pt>
                <c:pt idx="2">
                  <c:v>27031.5769335823</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Income!$B$71:$D$71</c:f>
              <c:strCache>
                <c:ptCount val="3"/>
                <c:pt idx="0">
                  <c:v>Baseline: casuals</c:v>
                </c:pt>
                <c:pt idx="1">
                  <c:v>Baseline: temporary</c:v>
                </c:pt>
                <c:pt idx="2">
                  <c:v>Baseline: full-time</c:v>
                </c:pt>
              </c:strCache>
            </c:strRef>
          </c:cat>
          <c:val>
            <c:numRef>
              <c:f>Income!$B$90:$D$90</c:f>
              <c:numCache>
                <c:formatCode>#,##0</c:formatCode>
                <c:ptCount val="3"/>
                <c:pt idx="0">
                  <c:v>36222.99026691563</c:v>
                </c:pt>
                <c:pt idx="1">
                  <c:v>36222.99026691564</c:v>
                </c:pt>
                <c:pt idx="2">
                  <c:v>36222.99026691564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Income!$B$71:$D$71</c:f>
              <c:strCache>
                <c:ptCount val="3"/>
                <c:pt idx="0">
                  <c:v>Baseline: casuals</c:v>
                </c:pt>
                <c:pt idx="1">
                  <c:v>Baseline: temporary</c:v>
                </c:pt>
                <c:pt idx="2">
                  <c:v>Baseline: full-time</c:v>
                </c:pt>
              </c:strCache>
            </c:strRef>
          </c:cat>
          <c:val>
            <c:numRef>
              <c:f>Income!$B$91:$D$91</c:f>
              <c:numCache>
                <c:formatCode>#,##0</c:formatCode>
                <c:ptCount val="3"/>
                <c:pt idx="0">
                  <c:v>52591.95026691564</c:v>
                </c:pt>
                <c:pt idx="1">
                  <c:v>52591.95026691564</c:v>
                </c:pt>
                <c:pt idx="2">
                  <c:v>52591.95026691564</c:v>
                </c:pt>
              </c:numCache>
            </c:numRef>
          </c:val>
          <c:smooth val="0"/>
        </c:ser>
        <c:dLbls>
          <c:showLegendKey val="0"/>
          <c:showVal val="0"/>
          <c:showCatName val="0"/>
          <c:showSerName val="0"/>
          <c:showPercent val="0"/>
          <c:showBubbleSize val="0"/>
        </c:dLbls>
        <c:marker val="1"/>
        <c:smooth val="0"/>
        <c:axId val="-2136701784"/>
        <c:axId val="-2136715464"/>
      </c:lineChart>
      <c:catAx>
        <c:axId val="-2136701784"/>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15464"/>
        <c:crosses val="autoZero"/>
        <c:auto val="1"/>
        <c:lblAlgn val="ctr"/>
        <c:lblOffset val="100"/>
        <c:tickLblSkip val="1"/>
        <c:tickMarkSkip val="1"/>
        <c:noMultiLvlLbl val="0"/>
      </c:catAx>
      <c:valAx>
        <c:axId val="-213671546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01784"/>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b="0" i="0">
                <a:latin typeface="Helvetica Neue Light"/>
                <a:cs typeface="Helvetica Neue Light"/>
              </a:defRPr>
            </a:pPr>
            <a:r>
              <a:rPr lang="en-US" sz="1400" b="0" i="0">
                <a:latin typeface="Helvetica Neue Light"/>
                <a:cs typeface="Helvetica Neue Light"/>
              </a:rPr>
              <a:t>Maize Meal - 5kg</a:t>
            </a:r>
          </a:p>
        </c:rich>
      </c:tx>
      <c:layout>
        <c:manualLayout>
          <c:xMode val="edge"/>
          <c:yMode val="edge"/>
          <c:x val="0.350026718570291"/>
          <c:y val="0.0118110236220472"/>
        </c:manualLayout>
      </c:layout>
      <c:overlay val="1"/>
    </c:title>
    <c:autoTitleDeleted val="0"/>
    <c:plotArea>
      <c:layout>
        <c:manualLayout>
          <c:layoutTarget val="inner"/>
          <c:xMode val="edge"/>
          <c:yMode val="edge"/>
          <c:x val="0.0994962399363001"/>
          <c:y val="0.118110236220472"/>
          <c:w val="0.665672299389543"/>
          <c:h val="0.782099944199888"/>
        </c:manualLayout>
      </c:layout>
      <c:lineChart>
        <c:grouping val="standard"/>
        <c:varyColors val="0"/>
        <c:ser>
          <c:idx val="0"/>
          <c:order val="0"/>
          <c:tx>
            <c:strRef>
              <c:f>Sheet1!$A$3</c:f>
              <c:strCache>
                <c:ptCount val="1"/>
                <c:pt idx="0">
                  <c:v>2013-2014</c:v>
                </c:pt>
              </c:strCache>
            </c:strRef>
          </c:tx>
          <c:marker>
            <c:symbol val="diamond"/>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Sheet1!$C$3:$O$3</c:f>
              <c:numCache>
                <c:formatCode>General</c:formatCode>
                <c:ptCount val="13"/>
                <c:pt idx="0">
                  <c:v>30.32</c:v>
                </c:pt>
                <c:pt idx="1">
                  <c:v>29.96</c:v>
                </c:pt>
                <c:pt idx="2">
                  <c:v>29.69</c:v>
                </c:pt>
                <c:pt idx="3">
                  <c:v>30.54</c:v>
                </c:pt>
                <c:pt idx="4">
                  <c:v>30.95</c:v>
                </c:pt>
                <c:pt idx="5">
                  <c:v>31.89</c:v>
                </c:pt>
                <c:pt idx="6">
                  <c:v>31.57</c:v>
                </c:pt>
                <c:pt idx="7">
                  <c:v>30.73</c:v>
                </c:pt>
                <c:pt idx="8">
                  <c:v>30.47</c:v>
                </c:pt>
                <c:pt idx="9">
                  <c:v>31.68</c:v>
                </c:pt>
                <c:pt idx="10">
                  <c:v>33.22</c:v>
                </c:pt>
                <c:pt idx="11">
                  <c:v>34.68</c:v>
                </c:pt>
                <c:pt idx="12" formatCode="0.00">
                  <c:v>35.62</c:v>
                </c:pt>
              </c:numCache>
            </c:numRef>
          </c:val>
          <c:smooth val="0"/>
        </c:ser>
        <c:ser>
          <c:idx val="1"/>
          <c:order val="1"/>
          <c:tx>
            <c:strRef>
              <c:f>Sheet1!$A$4</c:f>
              <c:strCache>
                <c:ptCount val="1"/>
                <c:pt idx="0">
                  <c:v>2014-2015</c:v>
                </c:pt>
              </c:strCache>
            </c:strRef>
          </c:tx>
          <c:marker>
            <c:symbol val="square"/>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Sheet1!$C$4:$O$4</c:f>
              <c:numCache>
                <c:formatCode>0.00</c:formatCode>
                <c:ptCount val="13"/>
                <c:pt idx="0">
                  <c:v>35.62</c:v>
                </c:pt>
                <c:pt idx="1">
                  <c:v>34.71</c:v>
                </c:pt>
                <c:pt idx="2">
                  <c:v>35.43</c:v>
                </c:pt>
                <c:pt idx="3">
                  <c:v>34.53</c:v>
                </c:pt>
                <c:pt idx="4">
                  <c:v>33.5</c:v>
                </c:pt>
                <c:pt idx="5">
                  <c:v>33.23</c:v>
                </c:pt>
                <c:pt idx="6">
                  <c:v>31.93</c:v>
                </c:pt>
                <c:pt idx="7">
                  <c:v>31.87</c:v>
                </c:pt>
                <c:pt idx="8">
                  <c:v>32.14</c:v>
                </c:pt>
                <c:pt idx="9">
                  <c:v>33.73</c:v>
                </c:pt>
                <c:pt idx="10">
                  <c:v>33.15</c:v>
                </c:pt>
                <c:pt idx="11">
                  <c:v>33.17</c:v>
                </c:pt>
                <c:pt idx="12">
                  <c:v>37.19</c:v>
                </c:pt>
              </c:numCache>
            </c:numRef>
          </c:val>
          <c:smooth val="0"/>
        </c:ser>
        <c:ser>
          <c:idx val="2"/>
          <c:order val="2"/>
          <c:tx>
            <c:strRef>
              <c:f>Sheet1!$A$5</c:f>
              <c:strCache>
                <c:ptCount val="1"/>
                <c:pt idx="0">
                  <c:v>2015-2016</c:v>
                </c:pt>
              </c:strCache>
            </c:strRef>
          </c:tx>
          <c:marker>
            <c:symbol val="triangle"/>
            <c:size val="9"/>
          </c:marke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Sheet1!$C$5:$O$5</c:f>
              <c:numCache>
                <c:formatCode>0.00</c:formatCode>
                <c:ptCount val="13"/>
                <c:pt idx="0">
                  <c:v>37.19</c:v>
                </c:pt>
                <c:pt idx="1">
                  <c:v>35.88</c:v>
                </c:pt>
                <c:pt idx="2">
                  <c:v>36.39</c:v>
                </c:pt>
                <c:pt idx="3">
                  <c:v>37.71</c:v>
                </c:pt>
                <c:pt idx="4">
                  <c:v>38.08</c:v>
                </c:pt>
                <c:pt idx="5">
                  <c:v>37.77</c:v>
                </c:pt>
                <c:pt idx="6">
                  <c:v>38.02</c:v>
                </c:pt>
                <c:pt idx="7">
                  <c:v>37.74</c:v>
                </c:pt>
                <c:pt idx="8">
                  <c:v>38.88</c:v>
                </c:pt>
                <c:pt idx="9">
                  <c:v>41.31</c:v>
                </c:pt>
                <c:pt idx="10">
                  <c:v>41.63444601430478</c:v>
                </c:pt>
                <c:pt idx="11">
                  <c:v>42.09817824201888</c:v>
                </c:pt>
                <c:pt idx="12">
                  <c:v>43.6589556708214</c:v>
                </c:pt>
              </c:numCache>
            </c:numRef>
          </c:val>
          <c:smooth val="0"/>
        </c:ser>
        <c:ser>
          <c:idx val="3"/>
          <c:order val="3"/>
          <c:tx>
            <c:strRef>
              <c:f>Sheet1!$A$7</c:f>
              <c:strCache>
                <c:ptCount val="1"/>
                <c:pt idx="0">
                  <c:v>2016-2017</c:v>
                </c:pt>
              </c:strCache>
            </c:strRef>
          </c:tx>
          <c:spPr>
            <a:ln>
              <a:prstDash val="sysDash"/>
            </a:ln>
          </c:spPr>
          <c:dPt>
            <c:idx val="0"/>
            <c:marker>
              <c:symbol val="none"/>
            </c:marker>
            <c:bubble3D val="0"/>
          </c:dPt>
          <c:cat>
            <c:strRef>
              <c:f>Sheet1!$C$2:$O$2</c:f>
              <c:strCache>
                <c:ptCount val="13"/>
                <c:pt idx="0">
                  <c:v>Apr</c:v>
                </c:pt>
                <c:pt idx="1">
                  <c:v>May</c:v>
                </c:pt>
                <c:pt idx="2">
                  <c:v>Jun</c:v>
                </c:pt>
                <c:pt idx="3">
                  <c:v>Jul</c:v>
                </c:pt>
                <c:pt idx="4">
                  <c:v>Aug</c:v>
                </c:pt>
                <c:pt idx="5">
                  <c:v>Sep</c:v>
                </c:pt>
                <c:pt idx="6">
                  <c:v>Oct</c:v>
                </c:pt>
                <c:pt idx="7">
                  <c:v>Nov</c:v>
                </c:pt>
                <c:pt idx="8">
                  <c:v>Dec</c:v>
                </c:pt>
                <c:pt idx="9">
                  <c:v>Jan</c:v>
                </c:pt>
                <c:pt idx="10">
                  <c:v>Feb</c:v>
                </c:pt>
                <c:pt idx="11">
                  <c:v>Mar</c:v>
                </c:pt>
                <c:pt idx="12">
                  <c:v>Apr</c:v>
                </c:pt>
              </c:strCache>
            </c:strRef>
          </c:cat>
          <c:val>
            <c:numRef>
              <c:f>Sheet1!$C$7:$O$7</c:f>
              <c:numCache>
                <c:formatCode>General</c:formatCode>
                <c:ptCount val="13"/>
                <c:pt idx="0" formatCode="0.00">
                  <c:v>47.30491170944122</c:v>
                </c:pt>
                <c:pt idx="1">
                  <c:v>50.55</c:v>
                </c:pt>
                <c:pt idx="2">
                  <c:v>50.87788413875547</c:v>
                </c:pt>
                <c:pt idx="3">
                  <c:v>51.3803117426606</c:v>
                </c:pt>
                <c:pt idx="4">
                  <c:v>51.29563189345348</c:v>
                </c:pt>
                <c:pt idx="5">
                  <c:v>51.4773608943375</c:v>
                </c:pt>
                <c:pt idx="6">
                  <c:v>50.92994086135066</c:v>
                </c:pt>
                <c:pt idx="7">
                  <c:v>50.47346605954938</c:v>
                </c:pt>
                <c:pt idx="8">
                  <c:v>50.85476542260399</c:v>
                </c:pt>
                <c:pt idx="9">
                  <c:v>52.78320680227417</c:v>
                </c:pt>
                <c:pt idx="10">
                  <c:v>53.19776262578476</c:v>
                </c:pt>
                <c:pt idx="11">
                  <c:v>53.79028923136</c:v>
                </c:pt>
                <c:pt idx="12">
                  <c:v>55.7845481952139</c:v>
                </c:pt>
              </c:numCache>
            </c:numRef>
          </c:val>
          <c:smooth val="0"/>
        </c:ser>
        <c:dLbls>
          <c:showLegendKey val="0"/>
          <c:showVal val="0"/>
          <c:showCatName val="0"/>
          <c:showSerName val="0"/>
          <c:showPercent val="0"/>
          <c:showBubbleSize val="0"/>
        </c:dLbls>
        <c:marker val="1"/>
        <c:smooth val="0"/>
        <c:axId val="2143223256"/>
        <c:axId val="-2135007928"/>
      </c:lineChart>
      <c:catAx>
        <c:axId val="2143223256"/>
        <c:scaling>
          <c:orientation val="minMax"/>
        </c:scaling>
        <c:delete val="0"/>
        <c:axPos val="b"/>
        <c:numFmt formatCode="0.00" sourceLinked="1"/>
        <c:majorTickMark val="out"/>
        <c:minorTickMark val="none"/>
        <c:tickLblPos val="nextTo"/>
        <c:txPr>
          <a:bodyPr/>
          <a:lstStyle/>
          <a:p>
            <a:pPr>
              <a:defRPr b="0" i="0">
                <a:latin typeface="Helvetica Neue Light"/>
                <a:cs typeface="Helvetica Neue Light"/>
              </a:defRPr>
            </a:pPr>
            <a:endParaRPr lang="en-US"/>
          </a:p>
        </c:txPr>
        <c:crossAx val="-2135007928"/>
        <c:crosses val="autoZero"/>
        <c:auto val="1"/>
        <c:lblAlgn val="ctr"/>
        <c:lblOffset val="100"/>
        <c:noMultiLvlLbl val="0"/>
      </c:catAx>
      <c:valAx>
        <c:axId val="-2135007928"/>
        <c:scaling>
          <c:orientation val="minMax"/>
          <c:min val="26.0"/>
        </c:scaling>
        <c:delete val="0"/>
        <c:axPos val="l"/>
        <c:majorGridlines/>
        <c:numFmt formatCode="General" sourceLinked="1"/>
        <c:majorTickMark val="out"/>
        <c:minorTickMark val="none"/>
        <c:tickLblPos val="nextTo"/>
        <c:txPr>
          <a:bodyPr/>
          <a:lstStyle/>
          <a:p>
            <a:pPr>
              <a:defRPr b="0" i="0">
                <a:latin typeface="Helvetica Neue Light"/>
                <a:cs typeface="Helvetica Neue Light"/>
              </a:defRPr>
            </a:pPr>
            <a:endParaRPr lang="en-US"/>
          </a:p>
        </c:txPr>
        <c:crossAx val="2143223256"/>
        <c:crosses val="autoZero"/>
        <c:crossBetween val="between"/>
      </c:valAx>
    </c:plotArea>
    <c:legend>
      <c:legendPos val="r"/>
      <c:layout/>
      <c:overlay val="0"/>
      <c:txPr>
        <a:bodyPr/>
        <a:lstStyle/>
        <a:p>
          <a:pPr>
            <a:defRPr b="0" i="0">
              <a:latin typeface="Helvetica Neue Light"/>
              <a:cs typeface="Helvetica Neue Light"/>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ZAKHC - Affected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Income!$B$72:$I$72</c:f>
              <c:numCache>
                <c:formatCode>#,##0</c:formatCode>
                <c:ptCount val="8"/>
                <c:pt idx="0">
                  <c:v>1471.286595974585</c:v>
                </c:pt>
                <c:pt idx="1">
                  <c:v>4042.401206537601</c:v>
                </c:pt>
                <c:pt idx="2">
                  <c:v>3726.381270269676</c:v>
                </c:pt>
                <c:pt idx="3">
                  <c:v>2609.843025769722</c:v>
                </c:pt>
                <c:pt idx="4">
                  <c:v>414.0773225620311</c:v>
                </c:pt>
                <c:pt idx="5">
                  <c:v>1305.918536947162</c:v>
                </c:pt>
                <c:pt idx="6">
                  <c:v>5379.225145642626</c:v>
                </c:pt>
                <c:pt idx="7">
                  <c:v>896.0397790998251</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Income!$B$73:$I$73</c:f>
              <c:numCache>
                <c:formatCode>#,##0</c:formatCode>
                <c:ptCount val="8"/>
                <c:pt idx="0">
                  <c:v>0.0</c:v>
                </c:pt>
                <c:pt idx="1">
                  <c:v>2481.406850293854</c:v>
                </c:pt>
                <c:pt idx="2">
                  <c:v>37840.38673597857</c:v>
                </c:pt>
                <c:pt idx="3">
                  <c:v>14996.06838683611</c:v>
                </c:pt>
                <c:pt idx="4">
                  <c:v>0.0</c:v>
                </c:pt>
                <c:pt idx="5">
                  <c:v>444.2485180890382</c:v>
                </c:pt>
                <c:pt idx="6">
                  <c:v>5795.895241262886</c:v>
                </c:pt>
                <c:pt idx="7">
                  <c:v>3250.952751554597</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Income!$B$74:$I$74</c:f>
              <c:numCache>
                <c:formatCode>#,##0</c:formatCode>
                <c:ptCount val="8"/>
                <c:pt idx="0">
                  <c:v>178.1605394978578</c:v>
                </c:pt>
                <c:pt idx="1">
                  <c:v>852.700313707167</c:v>
                </c:pt>
                <c:pt idx="2">
                  <c:v>2475.971892334978</c:v>
                </c:pt>
                <c:pt idx="3">
                  <c:v>3037.783292862944</c:v>
                </c:pt>
                <c:pt idx="4">
                  <c:v>39.33105267496497</c:v>
                </c:pt>
                <c:pt idx="5">
                  <c:v>188.2437101330117</c:v>
                </c:pt>
                <c:pt idx="6">
                  <c:v>546.6001685537702</c:v>
                </c:pt>
                <c:pt idx="7">
                  <c:v>670.6267001855233</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Income!$B$76:$I$76</c:f>
              <c:numCache>
                <c:formatCode>#,##0</c:formatCode>
                <c:ptCount val="8"/>
                <c:pt idx="0">
                  <c:v>1921.915804874758</c:v>
                </c:pt>
                <c:pt idx="1">
                  <c:v>14574.52818696692</c:v>
                </c:pt>
                <c:pt idx="2">
                  <c:v>42538.40314789465</c:v>
                </c:pt>
                <c:pt idx="3">
                  <c:v>48955.46647417092</c:v>
                </c:pt>
                <c:pt idx="4">
                  <c:v>758.5714285714286</c:v>
                </c:pt>
                <c:pt idx="5">
                  <c:v>5075.860807619005</c:v>
                </c:pt>
                <c:pt idx="6">
                  <c:v>19982.21500621756</c:v>
                </c:pt>
                <c:pt idx="7">
                  <c:v>19378.50914379836</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Income!$B$78:$I$78</c:f>
              <c:numCache>
                <c:formatCode>#,##0</c:formatCode>
                <c:ptCount val="8"/>
                <c:pt idx="0">
                  <c:v>11104.40242816527</c:v>
                </c:pt>
                <c:pt idx="1">
                  <c:v>7414.324082805734</c:v>
                </c:pt>
                <c:pt idx="2">
                  <c:v>32800.69640319587</c:v>
                </c:pt>
                <c:pt idx="3">
                  <c:v>0.0</c:v>
                </c:pt>
                <c:pt idx="4">
                  <c:v>4122.857142857143</c:v>
                </c:pt>
                <c:pt idx="5">
                  <c:v>2752.800000000001</c:v>
                </c:pt>
                <c:pt idx="6">
                  <c:v>10357.02857142857</c:v>
                </c:pt>
                <c:pt idx="7">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Income!$B$79:$I$79</c:f>
              <c:numCache>
                <c:formatCode>#,##0</c:formatCode>
                <c:ptCount val="8"/>
                <c:pt idx="0">
                  <c:v>0.0</c:v>
                </c:pt>
                <c:pt idx="1">
                  <c:v>0.0</c:v>
                </c:pt>
                <c:pt idx="2">
                  <c:v>0.0</c:v>
                </c:pt>
                <c:pt idx="3">
                  <c:v>113008.6493266358</c:v>
                </c:pt>
                <c:pt idx="4">
                  <c:v>0.0</c:v>
                </c:pt>
                <c:pt idx="5">
                  <c:v>0.0</c:v>
                </c:pt>
                <c:pt idx="6">
                  <c:v>0.0</c:v>
                </c:pt>
                <c:pt idx="7">
                  <c:v>35683.2</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Income!$B$80:$I$80</c:f>
              <c:numCache>
                <c:formatCode>#,##0</c:formatCode>
                <c:ptCount val="8"/>
                <c:pt idx="0">
                  <c:v>0.0</c:v>
                </c:pt>
                <c:pt idx="1">
                  <c:v>22296.7858909537</c:v>
                </c:pt>
                <c:pt idx="2">
                  <c:v>0.0</c:v>
                </c:pt>
                <c:pt idx="3">
                  <c:v>0.0</c:v>
                </c:pt>
                <c:pt idx="4">
                  <c:v>0.0</c:v>
                </c:pt>
                <c:pt idx="5">
                  <c:v>17600.88</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0.0</c:v>
                </c:pt>
                <c:pt idx="1">
                  <c:v>0.0</c:v>
                </c:pt>
                <c:pt idx="2">
                  <c:v>0.0</c:v>
                </c:pt>
                <c:pt idx="3">
                  <c:v>0.0</c:v>
                </c:pt>
                <c:pt idx="4">
                  <c:v>0.0</c:v>
                </c:pt>
                <c:pt idx="5">
                  <c:v>0.0</c:v>
                </c:pt>
                <c:pt idx="6">
                  <c:v>0.0</c:v>
                </c:pt>
                <c:pt idx="7">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0.0</c:v>
                </c:pt>
                <c:pt idx="2">
                  <c:v>13017.77638501836</c:v>
                </c:pt>
                <c:pt idx="3">
                  <c:v>93725.42741772571</c:v>
                </c:pt>
                <c:pt idx="4">
                  <c:v>0.0</c:v>
                </c:pt>
                <c:pt idx="5">
                  <c:v>0.0</c:v>
                </c:pt>
                <c:pt idx="6">
                  <c:v>10276.11428571429</c:v>
                </c:pt>
                <c:pt idx="7">
                  <c:v>59188.8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Income!$B$83:$I$83</c:f>
              <c:numCache>
                <c:formatCode>#,##0</c:formatCode>
                <c:ptCount val="8"/>
                <c:pt idx="0">
                  <c:v>2094.712017250783</c:v>
                </c:pt>
                <c:pt idx="1">
                  <c:v>2094.712017250784</c:v>
                </c:pt>
                <c:pt idx="2">
                  <c:v>2094.712017250783</c:v>
                </c:pt>
                <c:pt idx="3">
                  <c:v>0.0</c:v>
                </c:pt>
                <c:pt idx="4">
                  <c:v>2312.162640548226</c:v>
                </c:pt>
                <c:pt idx="5">
                  <c:v>2312.162640548226</c:v>
                </c:pt>
                <c:pt idx="6">
                  <c:v>2312.162640548226</c:v>
                </c:pt>
                <c:pt idx="7">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Income!$B$85:$I$85</c:f>
              <c:numCache>
                <c:formatCode>#,##0</c:formatCode>
                <c:ptCount val="8"/>
                <c:pt idx="0">
                  <c:v>34543.23339961566</c:v>
                </c:pt>
                <c:pt idx="1">
                  <c:v>32916.01135148836</c:v>
                </c:pt>
                <c:pt idx="2">
                  <c:v>0.0</c:v>
                </c:pt>
                <c:pt idx="3">
                  <c:v>11390.55433689107</c:v>
                </c:pt>
                <c:pt idx="4">
                  <c:v>27268.11428571429</c:v>
                </c:pt>
                <c:pt idx="5">
                  <c:v>25983.6</c:v>
                </c:pt>
                <c:pt idx="6">
                  <c:v>0.0</c:v>
                </c:pt>
                <c:pt idx="7">
                  <c:v>8991.6</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Income!$B$86:$I$86</c:f>
              <c:numCache>
                <c:formatCode>#,##0</c:formatCode>
                <c:ptCount val="8"/>
                <c:pt idx="0">
                  <c:v>0.0</c:v>
                </c:pt>
                <c:pt idx="1">
                  <c:v>0.0</c:v>
                </c:pt>
                <c:pt idx="2">
                  <c:v>20500.43525199742</c:v>
                </c:pt>
                <c:pt idx="3">
                  <c:v>38925.20143473011</c:v>
                </c:pt>
                <c:pt idx="4">
                  <c:v>0.0</c:v>
                </c:pt>
                <c:pt idx="5">
                  <c:v>0.0</c:v>
                </c:pt>
                <c:pt idx="6">
                  <c:v>15222.85714285714</c:v>
                </c:pt>
                <c:pt idx="7">
                  <c:v>27030.0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997912"/>
        <c:axId val="-2123982968"/>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Income!$B$89:$E$89</c:f>
              <c:numCache>
                <c:formatCode>#,##0</c:formatCode>
                <c:ptCount val="4"/>
                <c:pt idx="0">
                  <c:v>35969.40697206206</c:v>
                </c:pt>
                <c:pt idx="1">
                  <c:v>35969.40697206205</c:v>
                </c:pt>
                <c:pt idx="2">
                  <c:v>35969.40697206205</c:v>
                </c:pt>
                <c:pt idx="3">
                  <c:v>35969.40697206206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Income!$B$93:$I$93</c:f>
              <c:numCache>
                <c:formatCode>General</c:formatCode>
                <c:ptCount val="8"/>
                <c:pt idx="4" formatCode="#,##0">
                  <c:v>35969.40697206206</c:v>
                </c:pt>
                <c:pt idx="5" formatCode="#,##0">
                  <c:v>35969.40697206205</c:v>
                </c:pt>
                <c:pt idx="6" formatCode="#,##0">
                  <c:v>35969.40697206205</c:v>
                </c:pt>
                <c:pt idx="7" formatCode="#,##0">
                  <c:v>35969.40697206206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Income!$B$90:$E$90</c:f>
              <c:numCache>
                <c:formatCode>#,##0</c:formatCode>
                <c:ptCount val="4"/>
                <c:pt idx="0">
                  <c:v>54352.23363872872</c:v>
                </c:pt>
                <c:pt idx="1">
                  <c:v>54352.23363872873</c:v>
                </c:pt>
                <c:pt idx="2">
                  <c:v>54352.23363872872</c:v>
                </c:pt>
                <c:pt idx="3">
                  <c:v>54352.23363872873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Income!$B$94:$I$94</c:f>
              <c:numCache>
                <c:formatCode>General</c:formatCode>
                <c:ptCount val="8"/>
                <c:pt idx="4" formatCode="#,##0">
                  <c:v>54352.23363872872</c:v>
                </c:pt>
                <c:pt idx="5" formatCode="#,##0">
                  <c:v>54352.23363872873</c:v>
                </c:pt>
                <c:pt idx="6" formatCode="#,##0">
                  <c:v>54352.23363872872</c:v>
                </c:pt>
                <c:pt idx="7" formatCode="#,##0">
                  <c:v>54352.23363872873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Income!$B$91:$E$91</c:f>
              <c:numCache>
                <c:formatCode>#,##0</c:formatCode>
                <c:ptCount val="4"/>
                <c:pt idx="0">
                  <c:v>87090.15363872873</c:v>
                </c:pt>
                <c:pt idx="1">
                  <c:v>87090.15363872871</c:v>
                </c:pt>
                <c:pt idx="2">
                  <c:v>87090.15363872873</c:v>
                </c:pt>
                <c:pt idx="3">
                  <c:v>87090.15363872871</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Income!$B$95:$I$95</c:f>
              <c:numCache>
                <c:formatCode>General</c:formatCode>
                <c:ptCount val="8"/>
                <c:pt idx="4" formatCode="#,##0">
                  <c:v>87090.15363872873</c:v>
                </c:pt>
                <c:pt idx="5" formatCode="#,##0">
                  <c:v>87090.15363872871</c:v>
                </c:pt>
                <c:pt idx="6" formatCode="#,##0">
                  <c:v>87090.15363872873</c:v>
                </c:pt>
                <c:pt idx="7" formatCode="#,##0">
                  <c:v>87090.15363872871</c:v>
                </c:pt>
              </c:numCache>
            </c:numRef>
          </c:val>
          <c:smooth val="0"/>
        </c:ser>
        <c:dLbls>
          <c:showLegendKey val="0"/>
          <c:showVal val="0"/>
          <c:showCatName val="0"/>
          <c:showSerName val="0"/>
          <c:showPercent val="0"/>
          <c:showBubbleSize val="0"/>
        </c:dLbls>
        <c:marker val="1"/>
        <c:smooth val="0"/>
        <c:axId val="-2123997912"/>
        <c:axId val="-2123982968"/>
      </c:lineChart>
      <c:catAx>
        <c:axId val="-2123997912"/>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982968"/>
        <c:crosses val="autoZero"/>
        <c:auto val="1"/>
        <c:lblAlgn val="ctr"/>
        <c:lblOffset val="100"/>
        <c:tickLblSkip val="1"/>
        <c:tickMarkSkip val="1"/>
        <c:noMultiLvlLbl val="0"/>
      </c:catAx>
      <c:valAx>
        <c:axId val="-212398296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997912"/>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ZAKHC - Affected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Income!$B$72:$I$72</c:f>
              <c:numCache>
                <c:formatCode>#,##0</c:formatCode>
                <c:ptCount val="8"/>
                <c:pt idx="0">
                  <c:v>1471.286595974585</c:v>
                </c:pt>
                <c:pt idx="1">
                  <c:v>4042.401206537601</c:v>
                </c:pt>
                <c:pt idx="2">
                  <c:v>3726.381270269676</c:v>
                </c:pt>
                <c:pt idx="3">
                  <c:v>2609.843025769722</c:v>
                </c:pt>
                <c:pt idx="4">
                  <c:v>414.0773225620311</c:v>
                </c:pt>
                <c:pt idx="5">
                  <c:v>1351.960179676463</c:v>
                </c:pt>
                <c:pt idx="6">
                  <c:v>6814.063825363341</c:v>
                </c:pt>
                <c:pt idx="7">
                  <c:v>926.4055515339641</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Income!$B$73:$I$73</c:f>
              <c:numCache>
                <c:formatCode>#,##0</c:formatCode>
                <c:ptCount val="8"/>
                <c:pt idx="0">
                  <c:v>0.0</c:v>
                </c:pt>
                <c:pt idx="1">
                  <c:v>2481.406850293854</c:v>
                </c:pt>
                <c:pt idx="2">
                  <c:v>37840.38673597857</c:v>
                </c:pt>
                <c:pt idx="3">
                  <c:v>14996.06838683611</c:v>
                </c:pt>
                <c:pt idx="4">
                  <c:v>0.0</c:v>
                </c:pt>
                <c:pt idx="5">
                  <c:v>419.9999999999999</c:v>
                </c:pt>
                <c:pt idx="6">
                  <c:v>5252.442579698882</c:v>
                </c:pt>
                <c:pt idx="7">
                  <c:v>3241.768428563791</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Income!$B$74:$I$74</c:f>
              <c:numCache>
                <c:formatCode>#,##0</c:formatCode>
                <c:ptCount val="8"/>
                <c:pt idx="0">
                  <c:v>178.1605394978578</c:v>
                </c:pt>
                <c:pt idx="1">
                  <c:v>852.700313707167</c:v>
                </c:pt>
                <c:pt idx="2">
                  <c:v>2475.971892334978</c:v>
                </c:pt>
                <c:pt idx="3">
                  <c:v>3037.783292862944</c:v>
                </c:pt>
                <c:pt idx="4">
                  <c:v>39.33105267496497</c:v>
                </c:pt>
                <c:pt idx="5">
                  <c:v>188.2437101330117</c:v>
                </c:pt>
                <c:pt idx="6">
                  <c:v>546.6001685537702</c:v>
                </c:pt>
                <c:pt idx="7">
                  <c:v>670.6267001855233</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Income!$B$76:$I$76</c:f>
              <c:numCache>
                <c:formatCode>#,##0</c:formatCode>
                <c:ptCount val="8"/>
                <c:pt idx="0">
                  <c:v>1921.915804874758</c:v>
                </c:pt>
                <c:pt idx="1">
                  <c:v>14574.52818696692</c:v>
                </c:pt>
                <c:pt idx="2">
                  <c:v>42538.40314789465</c:v>
                </c:pt>
                <c:pt idx="3">
                  <c:v>48955.46647417092</c:v>
                </c:pt>
                <c:pt idx="4">
                  <c:v>758.5714285714286</c:v>
                </c:pt>
                <c:pt idx="5">
                  <c:v>4277.5</c:v>
                </c:pt>
                <c:pt idx="6">
                  <c:v>20733.12149409287</c:v>
                </c:pt>
                <c:pt idx="7">
                  <c:v>19386.80504597076</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Income!$B$78:$I$78</c:f>
              <c:numCache>
                <c:formatCode>#,##0</c:formatCode>
                <c:ptCount val="8"/>
                <c:pt idx="0">
                  <c:v>11104.40242816527</c:v>
                </c:pt>
                <c:pt idx="1">
                  <c:v>7414.324082805734</c:v>
                </c:pt>
                <c:pt idx="2">
                  <c:v>32800.69640319587</c:v>
                </c:pt>
                <c:pt idx="3">
                  <c:v>0.0</c:v>
                </c:pt>
                <c:pt idx="4">
                  <c:v>4122.857142857143</c:v>
                </c:pt>
                <c:pt idx="5">
                  <c:v>2752.800000000001</c:v>
                </c:pt>
                <c:pt idx="6">
                  <c:v>10357.02857142857</c:v>
                </c:pt>
                <c:pt idx="7">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Income!$B$79:$I$79</c:f>
              <c:numCache>
                <c:formatCode>#,##0</c:formatCode>
                <c:ptCount val="8"/>
                <c:pt idx="0">
                  <c:v>0.0</c:v>
                </c:pt>
                <c:pt idx="1">
                  <c:v>0.0</c:v>
                </c:pt>
                <c:pt idx="2">
                  <c:v>0.0</c:v>
                </c:pt>
                <c:pt idx="3">
                  <c:v>113008.6493266358</c:v>
                </c:pt>
                <c:pt idx="4">
                  <c:v>0.0</c:v>
                </c:pt>
                <c:pt idx="5">
                  <c:v>0.0</c:v>
                </c:pt>
                <c:pt idx="6">
                  <c:v>0.0</c:v>
                </c:pt>
                <c:pt idx="7">
                  <c:v>35683.2</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Income!$B$80:$I$80</c:f>
              <c:numCache>
                <c:formatCode>#,##0</c:formatCode>
                <c:ptCount val="8"/>
                <c:pt idx="0">
                  <c:v>0.0</c:v>
                </c:pt>
                <c:pt idx="1">
                  <c:v>22296.7858909537</c:v>
                </c:pt>
                <c:pt idx="2">
                  <c:v>0.0</c:v>
                </c:pt>
                <c:pt idx="3">
                  <c:v>0.0</c:v>
                </c:pt>
                <c:pt idx="4">
                  <c:v>0.0</c:v>
                </c:pt>
                <c:pt idx="5">
                  <c:v>17600.88</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0.0</c:v>
                </c:pt>
                <c:pt idx="1">
                  <c:v>0.0</c:v>
                </c:pt>
                <c:pt idx="2">
                  <c:v>0.0</c:v>
                </c:pt>
                <c:pt idx="3">
                  <c:v>0.0</c:v>
                </c:pt>
                <c:pt idx="4">
                  <c:v>0.0</c:v>
                </c:pt>
                <c:pt idx="5">
                  <c:v>0.0</c:v>
                </c:pt>
                <c:pt idx="6">
                  <c:v>0.0</c:v>
                </c:pt>
                <c:pt idx="7">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0.0</c:v>
                </c:pt>
                <c:pt idx="2">
                  <c:v>13017.77638501836</c:v>
                </c:pt>
                <c:pt idx="3">
                  <c:v>93725.42741772571</c:v>
                </c:pt>
                <c:pt idx="4">
                  <c:v>0.0</c:v>
                </c:pt>
                <c:pt idx="5">
                  <c:v>0.0</c:v>
                </c:pt>
                <c:pt idx="6">
                  <c:v>0.0</c:v>
                </c:pt>
                <c:pt idx="7">
                  <c:v>59188.8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Income!$B$83:$I$83</c:f>
              <c:numCache>
                <c:formatCode>#,##0</c:formatCode>
                <c:ptCount val="8"/>
                <c:pt idx="0">
                  <c:v>2094.712017250783</c:v>
                </c:pt>
                <c:pt idx="1">
                  <c:v>2094.712017250784</c:v>
                </c:pt>
                <c:pt idx="2">
                  <c:v>2094.712017250783</c:v>
                </c:pt>
                <c:pt idx="3">
                  <c:v>0.0</c:v>
                </c:pt>
                <c:pt idx="4">
                  <c:v>2312.162640548226</c:v>
                </c:pt>
                <c:pt idx="5">
                  <c:v>2312.162640548226</c:v>
                </c:pt>
                <c:pt idx="6">
                  <c:v>2312.162640548226</c:v>
                </c:pt>
                <c:pt idx="7">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Income!$B$85:$I$85</c:f>
              <c:numCache>
                <c:formatCode>#,##0</c:formatCode>
                <c:ptCount val="8"/>
                <c:pt idx="0">
                  <c:v>34543.23339961566</c:v>
                </c:pt>
                <c:pt idx="1">
                  <c:v>32916.01135148836</c:v>
                </c:pt>
                <c:pt idx="2">
                  <c:v>0.0</c:v>
                </c:pt>
                <c:pt idx="3">
                  <c:v>11390.55433689107</c:v>
                </c:pt>
                <c:pt idx="4">
                  <c:v>0.0</c:v>
                </c:pt>
                <c:pt idx="5">
                  <c:v>0.0</c:v>
                </c:pt>
                <c:pt idx="6">
                  <c:v>0.0</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Income!$B$86:$I$86</c:f>
              <c:numCache>
                <c:formatCode>#,##0</c:formatCode>
                <c:ptCount val="8"/>
                <c:pt idx="0">
                  <c:v>0.0</c:v>
                </c:pt>
                <c:pt idx="1">
                  <c:v>0.0</c:v>
                </c:pt>
                <c:pt idx="2">
                  <c:v>20500.43525199742</c:v>
                </c:pt>
                <c:pt idx="3">
                  <c:v>38925.20143473011</c:v>
                </c:pt>
                <c:pt idx="4">
                  <c:v>0.0</c:v>
                </c:pt>
                <c:pt idx="5">
                  <c:v>0.0</c:v>
                </c:pt>
                <c:pt idx="6">
                  <c:v>15222.85714285714</c:v>
                </c:pt>
                <c:pt idx="7">
                  <c:v>27030.0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062280"/>
        <c:axId val="-2135945000"/>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Income!$B$89:$E$89</c:f>
              <c:numCache>
                <c:formatCode>#,##0</c:formatCode>
                <c:ptCount val="4"/>
                <c:pt idx="0">
                  <c:v>35969.40697206206</c:v>
                </c:pt>
                <c:pt idx="1">
                  <c:v>35969.40697206205</c:v>
                </c:pt>
                <c:pt idx="2">
                  <c:v>35969.40697206205</c:v>
                </c:pt>
                <c:pt idx="3">
                  <c:v>35969.40697206206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Income!$B$93:$I$93</c:f>
              <c:numCache>
                <c:formatCode>General</c:formatCode>
                <c:ptCount val="8"/>
                <c:pt idx="4" formatCode="#,##0">
                  <c:v>35969.40697206206</c:v>
                </c:pt>
                <c:pt idx="5" formatCode="#,##0">
                  <c:v>35969.40697206205</c:v>
                </c:pt>
                <c:pt idx="6" formatCode="#,##0">
                  <c:v>35969.40697206205</c:v>
                </c:pt>
                <c:pt idx="7" formatCode="#,##0">
                  <c:v>35969.40697206206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Income!$B$90:$E$90</c:f>
              <c:numCache>
                <c:formatCode>#,##0</c:formatCode>
                <c:ptCount val="4"/>
                <c:pt idx="0">
                  <c:v>54352.23363872872</c:v>
                </c:pt>
                <c:pt idx="1">
                  <c:v>54352.23363872873</c:v>
                </c:pt>
                <c:pt idx="2">
                  <c:v>54352.23363872872</c:v>
                </c:pt>
                <c:pt idx="3">
                  <c:v>54352.23363872873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Income!$B$94:$I$94</c:f>
              <c:numCache>
                <c:formatCode>General</c:formatCode>
                <c:ptCount val="8"/>
                <c:pt idx="4" formatCode="#,##0">
                  <c:v>54352.23363872872</c:v>
                </c:pt>
                <c:pt idx="5" formatCode="#,##0">
                  <c:v>54352.23363872873</c:v>
                </c:pt>
                <c:pt idx="6" formatCode="#,##0">
                  <c:v>54352.23363872872</c:v>
                </c:pt>
                <c:pt idx="7" formatCode="#,##0">
                  <c:v>54352.23363872873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Income!$B$91:$E$91</c:f>
              <c:numCache>
                <c:formatCode>#,##0</c:formatCode>
                <c:ptCount val="4"/>
                <c:pt idx="0">
                  <c:v>87090.15363872873</c:v>
                </c:pt>
                <c:pt idx="1">
                  <c:v>87090.15363872871</c:v>
                </c:pt>
                <c:pt idx="2">
                  <c:v>87090.15363872873</c:v>
                </c:pt>
                <c:pt idx="3">
                  <c:v>87090.15363872871</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v poor</c:v>
                </c:pt>
                <c:pt idx="1">
                  <c:v>Baseline: poor</c:v>
                </c:pt>
                <c:pt idx="2">
                  <c:v>Baseline: middle</c:v>
                </c:pt>
                <c:pt idx="3">
                  <c:v>Baseline: b-off</c:v>
                </c:pt>
                <c:pt idx="4">
                  <c:v>Current: v poor</c:v>
                </c:pt>
                <c:pt idx="5">
                  <c:v>Current: poor</c:v>
                </c:pt>
                <c:pt idx="6">
                  <c:v>Current: Middle</c:v>
                </c:pt>
                <c:pt idx="7">
                  <c:v>Current: b-off</c:v>
                </c:pt>
              </c:strCache>
            </c:strRef>
          </c:cat>
          <c:val>
            <c:numRef>
              <c:f>Income!$B$95:$I$95</c:f>
              <c:numCache>
                <c:formatCode>General</c:formatCode>
                <c:ptCount val="8"/>
                <c:pt idx="4" formatCode="#,##0">
                  <c:v>87090.15363872873</c:v>
                </c:pt>
                <c:pt idx="5" formatCode="#,##0">
                  <c:v>87090.15363872871</c:v>
                </c:pt>
                <c:pt idx="6" formatCode="#,##0">
                  <c:v>87090.15363872873</c:v>
                </c:pt>
                <c:pt idx="7" formatCode="#,##0">
                  <c:v>87090.15363872871</c:v>
                </c:pt>
              </c:numCache>
            </c:numRef>
          </c:val>
          <c:smooth val="0"/>
        </c:ser>
        <c:dLbls>
          <c:showLegendKey val="0"/>
          <c:showVal val="0"/>
          <c:showCatName val="0"/>
          <c:showSerName val="0"/>
          <c:showPercent val="0"/>
          <c:showBubbleSize val="0"/>
        </c:dLbls>
        <c:marker val="1"/>
        <c:smooth val="0"/>
        <c:axId val="-2123062280"/>
        <c:axId val="-2135945000"/>
      </c:lineChart>
      <c:catAx>
        <c:axId val="-212306228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945000"/>
        <c:crosses val="autoZero"/>
        <c:auto val="1"/>
        <c:lblAlgn val="ctr"/>
        <c:lblOffset val="100"/>
        <c:tickLblSkip val="1"/>
        <c:tickMarkSkip val="1"/>
        <c:noMultiLvlLbl val="0"/>
      </c:catAx>
      <c:valAx>
        <c:axId val="-2135945000"/>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06228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 FW - Drought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(Income!$B$72:$D$72,Income!$F$72:$H$72)</c:f>
              <c:numCache>
                <c:formatCode>#,##0</c:formatCode>
                <c:ptCount val="6"/>
                <c:pt idx="0">
                  <c:v>0.0</c:v>
                </c:pt>
                <c:pt idx="1">
                  <c:v>0.0</c:v>
                </c:pt>
                <c:pt idx="2">
                  <c:v>0.0</c:v>
                </c:pt>
                <c:pt idx="3">
                  <c:v>0.0</c:v>
                </c:pt>
                <c:pt idx="4">
                  <c:v>0.0</c:v>
                </c:pt>
                <c:pt idx="5">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(Income!$B$73:$D$73,Income!$F$73:$H$73)</c:f>
              <c:numCache>
                <c:formatCode>#,##0</c:formatCode>
                <c:ptCount val="6"/>
                <c:pt idx="0">
                  <c:v>0.0</c:v>
                </c:pt>
                <c:pt idx="1">
                  <c:v>0.0</c:v>
                </c:pt>
                <c:pt idx="2">
                  <c:v>0.0</c:v>
                </c:pt>
                <c:pt idx="3">
                  <c:v>0.0</c:v>
                </c:pt>
                <c:pt idx="4">
                  <c:v>0.0</c:v>
                </c:pt>
                <c:pt idx="5">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(Income!$B$74:$D$74,Income!$F$74:$H$74)</c:f>
              <c:numCache>
                <c:formatCode>#,##0</c:formatCode>
                <c:ptCount val="6"/>
                <c:pt idx="0">
                  <c:v>0.0</c:v>
                </c:pt>
                <c:pt idx="1">
                  <c:v>0.0</c:v>
                </c:pt>
                <c:pt idx="2">
                  <c:v>0.0</c:v>
                </c:pt>
                <c:pt idx="3">
                  <c:v>0.0</c:v>
                </c:pt>
                <c:pt idx="4">
                  <c:v>0.0</c:v>
                </c:pt>
                <c:pt idx="5">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(Income!$B$76:$D$76,Income!$F$76:$H$76)</c:f>
              <c:numCache>
                <c:formatCode>#,##0</c:formatCode>
                <c:ptCount val="6"/>
                <c:pt idx="0">
                  <c:v>0.0</c:v>
                </c:pt>
                <c:pt idx="1">
                  <c:v>0.0</c:v>
                </c:pt>
                <c:pt idx="2">
                  <c:v>0.0</c:v>
                </c:pt>
                <c:pt idx="3">
                  <c:v>0.0</c:v>
                </c:pt>
                <c:pt idx="4">
                  <c:v>0.0</c:v>
                </c:pt>
                <c:pt idx="5">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(Income!$B$77:$D$77,Income!$F$77:$H$77)</c:f>
              <c:numCache>
                <c:formatCode>#,##0</c:formatCode>
                <c:ptCount val="6"/>
                <c:pt idx="0">
                  <c:v>0.0</c:v>
                </c:pt>
                <c:pt idx="1">
                  <c:v>0.0</c:v>
                </c:pt>
                <c:pt idx="2">
                  <c:v>0.0</c:v>
                </c:pt>
                <c:pt idx="3">
                  <c:v>0.0</c:v>
                </c:pt>
                <c:pt idx="4">
                  <c:v>0.0</c:v>
                </c:pt>
                <c:pt idx="5">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(Income!$B$78:$D$78,Income!$F$78:$H$78)</c:f>
              <c:numCache>
                <c:formatCode>#,##0</c:formatCode>
                <c:ptCount val="6"/>
                <c:pt idx="0">
                  <c:v>16142.54712462103</c:v>
                </c:pt>
                <c:pt idx="1">
                  <c:v>22019.46691505221</c:v>
                </c:pt>
                <c:pt idx="2">
                  <c:v>0.0</c:v>
                </c:pt>
                <c:pt idx="3">
                  <c:v>5899.65</c:v>
                </c:pt>
                <c:pt idx="4">
                  <c:v>8047.5</c:v>
                </c:pt>
                <c:pt idx="5">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(Income!$B$79:$D$79,Income!$F$79:$H$79)</c:f>
              <c:numCache>
                <c:formatCode>#,##0</c:formatCode>
                <c:ptCount val="6"/>
                <c:pt idx="0">
                  <c:v>6378.052485739261</c:v>
                </c:pt>
                <c:pt idx="1">
                  <c:v>9111.503551056086</c:v>
                </c:pt>
                <c:pt idx="2">
                  <c:v>45557.51775528044</c:v>
                </c:pt>
                <c:pt idx="3">
                  <c:v>2973.599999999999</c:v>
                </c:pt>
                <c:pt idx="4">
                  <c:v>4248.0</c:v>
                </c:pt>
                <c:pt idx="5">
                  <c:v>2124</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(Income!$B$80:$D$80,Income!$F$80:$H$80)</c:f>
              <c:numCache>
                <c:formatCode>#,##0</c:formatCode>
                <c:ptCount val="6"/>
                <c:pt idx="0">
                  <c:v>1952.898927776355</c:v>
                </c:pt>
                <c:pt idx="1">
                  <c:v>1952.898927776355</c:v>
                </c:pt>
                <c:pt idx="2">
                  <c:v>0.0</c:v>
                </c:pt>
                <c:pt idx="3">
                  <c:v>1286.0</c:v>
                </c:pt>
                <c:pt idx="4">
                  <c:v>1286.0</c:v>
                </c:pt>
                <c:pt idx="5">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(Income!$B$81:$D$81,Income!$F$81:$H$81)</c:f>
              <c:numCache>
                <c:formatCode>#,##0</c:formatCode>
                <c:ptCount val="6"/>
                <c:pt idx="0">
                  <c:v>6833.627663292065</c:v>
                </c:pt>
                <c:pt idx="1">
                  <c:v>0.0</c:v>
                </c:pt>
                <c:pt idx="2">
                  <c:v>0.0</c:v>
                </c:pt>
                <c:pt idx="3">
                  <c:v>5097.6</c:v>
                </c:pt>
                <c:pt idx="4">
                  <c:v>0.0</c:v>
                </c:pt>
                <c:pt idx="5">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(Income!$B$82:$D$82,Income!$F$82:$H$82)</c:f>
              <c:numCache>
                <c:formatCode>#,##0</c:formatCode>
                <c:ptCount val="6"/>
                <c:pt idx="0">
                  <c:v>0.0</c:v>
                </c:pt>
                <c:pt idx="1">
                  <c:v>7289.20284084487</c:v>
                </c:pt>
                <c:pt idx="2">
                  <c:v>41912.916334858</c:v>
                </c:pt>
                <c:pt idx="3">
                  <c:v>0.0</c:v>
                </c:pt>
                <c:pt idx="4">
                  <c:v>5664.000000000001</c:v>
                </c:pt>
                <c:pt idx="5">
                  <c:v>32568.0</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(Income!$B$83:$D$83,Income!$F$83:$H$83)</c:f>
              <c:numCache>
                <c:formatCode>#,##0</c:formatCode>
                <c:ptCount val="6"/>
                <c:pt idx="0">
                  <c:v>1476.501772124564</c:v>
                </c:pt>
                <c:pt idx="1">
                  <c:v>1476.501772124564</c:v>
                </c:pt>
                <c:pt idx="2">
                  <c:v>0.0</c:v>
                </c:pt>
                <c:pt idx="3">
                  <c:v>1604.276117780685</c:v>
                </c:pt>
                <c:pt idx="4">
                  <c:v>1604.276117780685</c:v>
                </c:pt>
                <c:pt idx="5">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(Income!$B$84:$D$84,Income!$F$84:$H$84)</c:f>
              <c:numCache>
                <c:formatCode>#,##0</c:formatCode>
                <c:ptCount val="6"/>
                <c:pt idx="0">
                  <c:v>0.0</c:v>
                </c:pt>
                <c:pt idx="1">
                  <c:v>0.0</c:v>
                </c:pt>
                <c:pt idx="2">
                  <c:v>0.0</c:v>
                </c:pt>
                <c:pt idx="3">
                  <c:v>0.0</c:v>
                </c:pt>
                <c:pt idx="4">
                  <c:v>0.0</c:v>
                </c:pt>
                <c:pt idx="5">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(Income!$B$85:$D$85,Income!$F$85:$H$85)</c:f>
              <c:numCache>
                <c:formatCode>#,##0</c:formatCode>
                <c:ptCount val="6"/>
                <c:pt idx="0">
                  <c:v>8200.353195950478</c:v>
                </c:pt>
                <c:pt idx="1">
                  <c:v>8200.353195950478</c:v>
                </c:pt>
                <c:pt idx="2">
                  <c:v>0.0</c:v>
                </c:pt>
                <c:pt idx="3">
                  <c:v>6372.0</c:v>
                </c:pt>
                <c:pt idx="4">
                  <c:v>6372.0</c:v>
                </c:pt>
                <c:pt idx="5">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(Income!$B$86:$D$86,Income!$F$86:$H$86)</c:f>
              <c:numCache>
                <c:formatCode>#,##0</c:formatCode>
                <c:ptCount val="6"/>
                <c:pt idx="0">
                  <c:v>0.0</c:v>
                </c:pt>
                <c:pt idx="1">
                  <c:v>0.0</c:v>
                </c:pt>
                <c:pt idx="2">
                  <c:v>0.0</c:v>
                </c:pt>
                <c:pt idx="3">
                  <c:v>0.0</c:v>
                </c:pt>
                <c:pt idx="4">
                  <c:v>0.0</c:v>
                </c:pt>
                <c:pt idx="5">
                  <c:v>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(Income!$B$87:$D$87,Income!$F$87:$H$87)</c:f>
              <c:numCache>
                <c:formatCode>#,##0</c:formatCode>
                <c:ptCount val="6"/>
                <c:pt idx="0">
                  <c:v>0.0</c:v>
                </c:pt>
                <c:pt idx="1">
                  <c:v>0.0</c:v>
                </c:pt>
                <c:pt idx="2">
                  <c:v>0.0</c:v>
                </c:pt>
                <c:pt idx="3">
                  <c:v>0.0</c:v>
                </c:pt>
                <c:pt idx="4">
                  <c:v>0.0</c:v>
                </c:pt>
                <c:pt idx="5">
                  <c:v>0.0</c:v>
                </c:pt>
              </c:numCache>
            </c:numRef>
          </c:val>
        </c:ser>
        <c:dLbls>
          <c:showLegendKey val="0"/>
          <c:showVal val="0"/>
          <c:showCatName val="0"/>
          <c:showSerName val="0"/>
          <c:showPercent val="0"/>
          <c:showBubbleSize val="0"/>
        </c:dLbls>
        <c:gapWidth val="150"/>
        <c:overlap val="100"/>
        <c:axId val="-2122500440"/>
        <c:axId val="-2103957352"/>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(Income!$B$89:$D$89,Income!$F$89:$H$89)</c:f>
              <c:numCache>
                <c:formatCode>#,##0</c:formatCode>
                <c:ptCount val="6"/>
                <c:pt idx="0">
                  <c:v>27031.5769335823</c:v>
                </c:pt>
                <c:pt idx="1">
                  <c:v>27031.5769335823</c:v>
                </c:pt>
                <c:pt idx="2">
                  <c:v>27031.5769335823</c:v>
                </c:pt>
                <c:pt idx="3">
                  <c:v>27031.5769335823</c:v>
                </c:pt>
                <c:pt idx="4">
                  <c:v>27031.5769335823</c:v>
                </c:pt>
                <c:pt idx="5">
                  <c:v>27031.5769335823</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(Income!$B$93:$D$93,Income!$F$93:$H$93)</c:f>
              <c:numCache>
                <c:formatCode>General</c:formatCode>
                <c:ptCount val="6"/>
                <c:pt idx="3" formatCode="#,##0">
                  <c:v>27031.5769335823</c:v>
                </c:pt>
                <c:pt idx="4" formatCode="#,##0">
                  <c:v>27031.5769335823</c:v>
                </c:pt>
                <c:pt idx="5" formatCode="#,##0">
                  <c:v>27031.5769335823</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(Income!$B$90:$D$90,Income!$F$90:$H$90)</c:f>
              <c:numCache>
                <c:formatCode>#,##0</c:formatCode>
                <c:ptCount val="6"/>
                <c:pt idx="0">
                  <c:v>36222.99026691563</c:v>
                </c:pt>
                <c:pt idx="1">
                  <c:v>36222.99026691564</c:v>
                </c:pt>
                <c:pt idx="2">
                  <c:v>36222.99026691564</c:v>
                </c:pt>
                <c:pt idx="3">
                  <c:v>36222.99026691563</c:v>
                </c:pt>
                <c:pt idx="4">
                  <c:v>36222.99026691564</c:v>
                </c:pt>
                <c:pt idx="5">
                  <c:v>36222.99026691564</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(Income!$B$94:$D$94,Income!$F$94:$H$94)</c:f>
              <c:numCache>
                <c:formatCode>General</c:formatCode>
                <c:ptCount val="6"/>
                <c:pt idx="3" formatCode="#,##0">
                  <c:v>36222.99026691563</c:v>
                </c:pt>
                <c:pt idx="4" formatCode="#,##0">
                  <c:v>36222.99026691564</c:v>
                </c:pt>
                <c:pt idx="5" formatCode="#,##0">
                  <c:v>36222.99026691564</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Income!$B$91:$D$91</c:f>
              <c:numCache>
                <c:formatCode>#,##0</c:formatCode>
                <c:ptCount val="3"/>
                <c:pt idx="0">
                  <c:v>52591.95026691564</c:v>
                </c:pt>
                <c:pt idx="1">
                  <c:v>52591.95026691564</c:v>
                </c:pt>
                <c:pt idx="2">
                  <c:v>52591.95026691564</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(Income!$B$95:$D$95,Income!$F$95:$H$95)</c:f>
              <c:numCache>
                <c:formatCode>General</c:formatCode>
                <c:ptCount val="6"/>
                <c:pt idx="3" formatCode="#,##0">
                  <c:v>52591.95026691564</c:v>
                </c:pt>
                <c:pt idx="4" formatCode="#,##0">
                  <c:v>52591.95026691564</c:v>
                </c:pt>
                <c:pt idx="5" formatCode="#,##0">
                  <c:v>52591.95026691564</c:v>
                </c:pt>
              </c:numCache>
            </c:numRef>
          </c:val>
          <c:smooth val="0"/>
        </c:ser>
        <c:dLbls>
          <c:showLegendKey val="0"/>
          <c:showVal val="0"/>
          <c:showCatName val="0"/>
          <c:showSerName val="0"/>
          <c:showPercent val="0"/>
          <c:showBubbleSize val="0"/>
        </c:dLbls>
        <c:marker val="1"/>
        <c:smooth val="0"/>
        <c:axId val="-2122500440"/>
        <c:axId val="-2103957352"/>
      </c:lineChart>
      <c:catAx>
        <c:axId val="-212250044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03957352"/>
        <c:crosses val="autoZero"/>
        <c:auto val="1"/>
        <c:lblAlgn val="ctr"/>
        <c:lblOffset val="100"/>
        <c:tickLblSkip val="1"/>
        <c:tickMarkSkip val="1"/>
        <c:noMultiLvlLbl val="0"/>
      </c:catAx>
      <c:valAx>
        <c:axId val="-2103957352"/>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250044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a:latin typeface="Helvetica Light"/>
                <a:cs typeface="Helvetica Light"/>
              </a:rPr>
              <a:t>ZA FW - Drought Area</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(Income!$B$72:$D$72,Income!$F$72:$H$72)</c:f>
              <c:numCache>
                <c:formatCode>#,##0</c:formatCode>
                <c:ptCount val="6"/>
                <c:pt idx="0">
                  <c:v>0.0</c:v>
                </c:pt>
                <c:pt idx="1">
                  <c:v>0.0</c:v>
                </c:pt>
                <c:pt idx="2">
                  <c:v>0.0</c:v>
                </c:pt>
                <c:pt idx="3">
                  <c:v>0.0</c:v>
                </c:pt>
                <c:pt idx="4">
                  <c:v>0.0</c:v>
                </c:pt>
                <c:pt idx="5">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(Income!$B$73:$D$73,Income!$F$73:$H$73)</c:f>
              <c:numCache>
                <c:formatCode>#,##0</c:formatCode>
                <c:ptCount val="6"/>
                <c:pt idx="0">
                  <c:v>0.0</c:v>
                </c:pt>
                <c:pt idx="1">
                  <c:v>0.0</c:v>
                </c:pt>
                <c:pt idx="2">
                  <c:v>0.0</c:v>
                </c:pt>
                <c:pt idx="3">
                  <c:v>0.0</c:v>
                </c:pt>
                <c:pt idx="4">
                  <c:v>0.0</c:v>
                </c:pt>
                <c:pt idx="5">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(Income!$B$74:$D$74,Income!$F$74:$H$74)</c:f>
              <c:numCache>
                <c:formatCode>#,##0</c:formatCode>
                <c:ptCount val="6"/>
                <c:pt idx="0">
                  <c:v>0.0</c:v>
                </c:pt>
                <c:pt idx="1">
                  <c:v>0.0</c:v>
                </c:pt>
                <c:pt idx="2">
                  <c:v>0.0</c:v>
                </c:pt>
                <c:pt idx="3">
                  <c:v>0.0</c:v>
                </c:pt>
                <c:pt idx="4">
                  <c:v>0.0</c:v>
                </c:pt>
                <c:pt idx="5">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(Income!$B$76:$D$76,Income!$F$76:$H$76)</c:f>
              <c:numCache>
                <c:formatCode>#,##0</c:formatCode>
                <c:ptCount val="6"/>
                <c:pt idx="0">
                  <c:v>0.0</c:v>
                </c:pt>
                <c:pt idx="1">
                  <c:v>0.0</c:v>
                </c:pt>
                <c:pt idx="2">
                  <c:v>0.0</c:v>
                </c:pt>
                <c:pt idx="3">
                  <c:v>0.0</c:v>
                </c:pt>
                <c:pt idx="4">
                  <c:v>0.0</c:v>
                </c:pt>
                <c:pt idx="5">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(Income!$B$77:$D$77,Income!$F$77:$H$77)</c:f>
              <c:numCache>
                <c:formatCode>#,##0</c:formatCode>
                <c:ptCount val="6"/>
                <c:pt idx="0">
                  <c:v>0.0</c:v>
                </c:pt>
                <c:pt idx="1">
                  <c:v>0.0</c:v>
                </c:pt>
                <c:pt idx="2">
                  <c:v>0.0</c:v>
                </c:pt>
                <c:pt idx="3">
                  <c:v>0.0</c:v>
                </c:pt>
                <c:pt idx="4">
                  <c:v>0.0</c:v>
                </c:pt>
                <c:pt idx="5">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(Income!$B$78:$D$78,Income!$F$78:$H$78)</c:f>
              <c:numCache>
                <c:formatCode>#,##0</c:formatCode>
                <c:ptCount val="6"/>
                <c:pt idx="0">
                  <c:v>16142.54712462103</c:v>
                </c:pt>
                <c:pt idx="1">
                  <c:v>22019.46691505221</c:v>
                </c:pt>
                <c:pt idx="2">
                  <c:v>0.0</c:v>
                </c:pt>
                <c:pt idx="3">
                  <c:v>5899.65</c:v>
                </c:pt>
                <c:pt idx="4">
                  <c:v>8047.5</c:v>
                </c:pt>
                <c:pt idx="5">
                  <c:v>0.0</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(Income!$B$79:$D$79,Income!$F$79:$H$79)</c:f>
              <c:numCache>
                <c:formatCode>#,##0</c:formatCode>
                <c:ptCount val="6"/>
                <c:pt idx="0">
                  <c:v>6378.052485739261</c:v>
                </c:pt>
                <c:pt idx="1">
                  <c:v>9111.503551056086</c:v>
                </c:pt>
                <c:pt idx="2">
                  <c:v>45557.51775528044</c:v>
                </c:pt>
                <c:pt idx="3">
                  <c:v>2973.599999999999</c:v>
                </c:pt>
                <c:pt idx="4">
                  <c:v>4248.0</c:v>
                </c:pt>
                <c:pt idx="5">
                  <c:v>2124</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(Income!$B$80:$D$80,Income!$F$80:$H$80)</c:f>
              <c:numCache>
                <c:formatCode>#,##0</c:formatCode>
                <c:ptCount val="6"/>
                <c:pt idx="0">
                  <c:v>1952.898927776355</c:v>
                </c:pt>
                <c:pt idx="1">
                  <c:v>1952.898927776355</c:v>
                </c:pt>
                <c:pt idx="2">
                  <c:v>0.0</c:v>
                </c:pt>
                <c:pt idx="3">
                  <c:v>1286.0</c:v>
                </c:pt>
                <c:pt idx="4">
                  <c:v>1286.0</c:v>
                </c:pt>
                <c:pt idx="5">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(Income!$B$81:$D$81,Income!$F$81:$H$81)</c:f>
              <c:numCache>
                <c:formatCode>#,##0</c:formatCode>
                <c:ptCount val="6"/>
                <c:pt idx="0">
                  <c:v>6833.627663292065</c:v>
                </c:pt>
                <c:pt idx="1">
                  <c:v>0.0</c:v>
                </c:pt>
                <c:pt idx="2">
                  <c:v>0.0</c:v>
                </c:pt>
                <c:pt idx="3">
                  <c:v>5097.6</c:v>
                </c:pt>
                <c:pt idx="4">
                  <c:v>0.0</c:v>
                </c:pt>
                <c:pt idx="5">
                  <c:v>0.0</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(Income!$B$82:$D$82,Income!$F$82:$H$82)</c:f>
              <c:numCache>
                <c:formatCode>#,##0</c:formatCode>
                <c:ptCount val="6"/>
                <c:pt idx="0">
                  <c:v>0.0</c:v>
                </c:pt>
                <c:pt idx="1">
                  <c:v>7289.20284084487</c:v>
                </c:pt>
                <c:pt idx="2">
                  <c:v>41912.916334858</c:v>
                </c:pt>
                <c:pt idx="3">
                  <c:v>0.0</c:v>
                </c:pt>
                <c:pt idx="4">
                  <c:v>5664.000000000001</c:v>
                </c:pt>
                <c:pt idx="5">
                  <c:v>32568.0</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(Income!$B$83:$D$83,Income!$F$83:$H$83)</c:f>
              <c:numCache>
                <c:formatCode>#,##0</c:formatCode>
                <c:ptCount val="6"/>
                <c:pt idx="0">
                  <c:v>1476.501772124564</c:v>
                </c:pt>
                <c:pt idx="1">
                  <c:v>1476.501772124564</c:v>
                </c:pt>
                <c:pt idx="2">
                  <c:v>0.0</c:v>
                </c:pt>
                <c:pt idx="3">
                  <c:v>1604.276117780685</c:v>
                </c:pt>
                <c:pt idx="4">
                  <c:v>1604.276117780685</c:v>
                </c:pt>
                <c:pt idx="5">
                  <c:v>0.0</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(Income!$B$84:$D$84,Income!$F$84:$H$84)</c:f>
              <c:numCache>
                <c:formatCode>#,##0</c:formatCode>
                <c:ptCount val="6"/>
                <c:pt idx="0">
                  <c:v>0.0</c:v>
                </c:pt>
                <c:pt idx="1">
                  <c:v>0.0</c:v>
                </c:pt>
                <c:pt idx="2">
                  <c:v>0.0</c:v>
                </c:pt>
                <c:pt idx="3">
                  <c:v>0.0</c:v>
                </c:pt>
                <c:pt idx="4">
                  <c:v>0.0</c:v>
                </c:pt>
                <c:pt idx="5">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(Income!$B$85:$D$85,Income!$F$85:$H$85)</c:f>
              <c:numCache>
                <c:formatCode>#,##0</c:formatCode>
                <c:ptCount val="6"/>
                <c:pt idx="0">
                  <c:v>8200.353195950478</c:v>
                </c:pt>
                <c:pt idx="1">
                  <c:v>8200.353195950478</c:v>
                </c:pt>
                <c:pt idx="2">
                  <c:v>0.0</c:v>
                </c:pt>
                <c:pt idx="3">
                  <c:v>0.0</c:v>
                </c:pt>
                <c:pt idx="4">
                  <c:v>0.0</c:v>
                </c:pt>
                <c:pt idx="5">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(Income!$B$86:$D$86,Income!$F$86:$H$86)</c:f>
              <c:numCache>
                <c:formatCode>#,##0</c:formatCode>
                <c:ptCount val="6"/>
                <c:pt idx="0">
                  <c:v>0.0</c:v>
                </c:pt>
                <c:pt idx="1">
                  <c:v>0.0</c:v>
                </c:pt>
                <c:pt idx="2">
                  <c:v>0.0</c:v>
                </c:pt>
                <c:pt idx="3">
                  <c:v>0.0</c:v>
                </c:pt>
                <c:pt idx="4">
                  <c:v>0.0</c:v>
                </c:pt>
                <c:pt idx="5">
                  <c:v>0.0</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(Income!$B$71:$D$71,Income!$F$71:$H$71)</c:f>
              <c:strCache>
                <c:ptCount val="6"/>
                <c:pt idx="0">
                  <c:v>Baseline: casuals</c:v>
                </c:pt>
                <c:pt idx="1">
                  <c:v>Baseline: temporary</c:v>
                </c:pt>
                <c:pt idx="2">
                  <c:v>Baseline: full-time</c:v>
                </c:pt>
                <c:pt idx="3">
                  <c:v>Current: casuals</c:v>
                </c:pt>
                <c:pt idx="4">
                  <c:v>Current: temporary</c:v>
                </c:pt>
                <c:pt idx="5">
                  <c:v>Current: full-time</c:v>
                </c:pt>
              </c:strCache>
            </c:strRef>
          </c:cat>
          <c:val>
            <c:numRef>
              <c:f>(Income!$B$87:$D$87,Income!$F$87:$H$87)</c:f>
              <c:numCache>
                <c:formatCode>#,##0</c:formatCode>
                <c:ptCount val="6"/>
                <c:pt idx="0">
                  <c:v>0.0</c:v>
                </c:pt>
                <c:pt idx="1">
                  <c:v>0.0</c:v>
                </c:pt>
                <c:pt idx="2">
                  <c:v>0.0</c:v>
                </c:pt>
                <c:pt idx="3">
                  <c:v>0.0</c:v>
                </c:pt>
                <c:pt idx="4">
                  <c:v>0.0</c:v>
                </c:pt>
                <c:pt idx="5">
                  <c:v>0.0</c:v>
                </c:pt>
              </c:numCache>
            </c:numRef>
          </c:val>
        </c:ser>
        <c:dLbls>
          <c:showLegendKey val="0"/>
          <c:showVal val="0"/>
          <c:showCatName val="0"/>
          <c:showSerName val="0"/>
          <c:showPercent val="0"/>
          <c:showBubbleSize val="0"/>
        </c:dLbls>
        <c:gapWidth val="150"/>
        <c:overlap val="100"/>
        <c:axId val="-2104412296"/>
        <c:axId val="-2135727560"/>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(Income!$B$89:$D$89,Income!$F$89:$H$89)</c:f>
              <c:numCache>
                <c:formatCode>#,##0</c:formatCode>
                <c:ptCount val="6"/>
                <c:pt idx="0">
                  <c:v>27031.5769335823</c:v>
                </c:pt>
                <c:pt idx="1">
                  <c:v>27031.5769335823</c:v>
                </c:pt>
                <c:pt idx="2">
                  <c:v>27031.5769335823</c:v>
                </c:pt>
                <c:pt idx="3">
                  <c:v>27031.5769335823</c:v>
                </c:pt>
                <c:pt idx="4">
                  <c:v>27031.5769335823</c:v>
                </c:pt>
                <c:pt idx="5">
                  <c:v>27031.5769335823</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(Income!$B$93:$D$93,Income!$F$93:$H$93)</c:f>
              <c:numCache>
                <c:formatCode>General</c:formatCode>
                <c:ptCount val="6"/>
                <c:pt idx="3" formatCode="#,##0">
                  <c:v>27031.5769335823</c:v>
                </c:pt>
                <c:pt idx="4" formatCode="#,##0">
                  <c:v>27031.5769335823</c:v>
                </c:pt>
                <c:pt idx="5" formatCode="#,##0">
                  <c:v>27031.5769335823</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Income!$B$90:$D$90</c:f>
              <c:numCache>
                <c:formatCode>#,##0</c:formatCode>
                <c:ptCount val="3"/>
                <c:pt idx="0">
                  <c:v>36222.99026691563</c:v>
                </c:pt>
                <c:pt idx="1">
                  <c:v>36222.99026691564</c:v>
                </c:pt>
                <c:pt idx="2">
                  <c:v>36222.99026691564</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(Income!$B$94:$D$94,Income!$F$94:$H$94)</c:f>
              <c:numCache>
                <c:formatCode>General</c:formatCode>
                <c:ptCount val="6"/>
                <c:pt idx="3" formatCode="#,##0">
                  <c:v>36222.99026691563</c:v>
                </c:pt>
                <c:pt idx="4" formatCode="#,##0">
                  <c:v>36222.99026691564</c:v>
                </c:pt>
                <c:pt idx="5" formatCode="#,##0">
                  <c:v>36222.99026691564</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Income!$B$91:$D$91</c:f>
              <c:numCache>
                <c:formatCode>#,##0</c:formatCode>
                <c:ptCount val="3"/>
                <c:pt idx="0">
                  <c:v>52591.95026691564</c:v>
                </c:pt>
                <c:pt idx="1">
                  <c:v>52591.95026691564</c:v>
                </c:pt>
                <c:pt idx="2">
                  <c:v>52591.95026691564</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7"/>
                <c:pt idx="0">
                  <c:v>Baseline: casuals</c:v>
                </c:pt>
                <c:pt idx="1">
                  <c:v>Baseline: temporary</c:v>
                </c:pt>
                <c:pt idx="2">
                  <c:v>Baseline: full-time</c:v>
                </c:pt>
                <c:pt idx="4">
                  <c:v>Current: casuals</c:v>
                </c:pt>
                <c:pt idx="5">
                  <c:v>Current: temporary</c:v>
                </c:pt>
                <c:pt idx="6">
                  <c:v>Current: full-time</c:v>
                </c:pt>
              </c:strCache>
            </c:strRef>
          </c:cat>
          <c:val>
            <c:numRef>
              <c:f>(Income!$B$95:$D$95,Income!$F$95:$H$95)</c:f>
              <c:numCache>
                <c:formatCode>General</c:formatCode>
                <c:ptCount val="6"/>
                <c:pt idx="3" formatCode="#,##0">
                  <c:v>52591.95026691564</c:v>
                </c:pt>
                <c:pt idx="4" formatCode="#,##0">
                  <c:v>52591.95026691564</c:v>
                </c:pt>
                <c:pt idx="5" formatCode="#,##0">
                  <c:v>52591.95026691564</c:v>
                </c:pt>
              </c:numCache>
            </c:numRef>
          </c:val>
          <c:smooth val="0"/>
        </c:ser>
        <c:dLbls>
          <c:showLegendKey val="0"/>
          <c:showVal val="0"/>
          <c:showCatName val="0"/>
          <c:showSerName val="0"/>
          <c:showPercent val="0"/>
          <c:showBubbleSize val="0"/>
        </c:dLbls>
        <c:marker val="1"/>
        <c:smooth val="0"/>
        <c:axId val="-2104412296"/>
        <c:axId val="-2135727560"/>
      </c:lineChart>
      <c:catAx>
        <c:axId val="-210441229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727560"/>
        <c:crosses val="autoZero"/>
        <c:auto val="1"/>
        <c:lblAlgn val="ctr"/>
        <c:lblOffset val="100"/>
        <c:tickLblSkip val="1"/>
        <c:tickMarkSkip val="1"/>
        <c:noMultiLvlLbl val="0"/>
      </c:catAx>
      <c:valAx>
        <c:axId val="-2135727560"/>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04412296"/>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dirty="0">
                <a:latin typeface="Helvetica Light"/>
                <a:cs typeface="Helvetica Light"/>
              </a:rPr>
              <a:t>ZA Urban Poor </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Income!$B$72:$I$72</c:f>
              <c:numCache>
                <c:formatCode>#,##0</c:formatCode>
                <c:ptCount val="8"/>
                <c:pt idx="0">
                  <c:v>0.0</c:v>
                </c:pt>
                <c:pt idx="1">
                  <c:v>0.0</c:v>
                </c:pt>
                <c:pt idx="2">
                  <c:v>0.0</c:v>
                </c:pt>
                <c:pt idx="3">
                  <c:v>0.0</c:v>
                </c:pt>
                <c:pt idx="4">
                  <c:v>0.0</c:v>
                </c:pt>
                <c:pt idx="5">
                  <c:v>0.0</c:v>
                </c:pt>
                <c:pt idx="6">
                  <c:v>0.0</c:v>
                </c:pt>
                <c:pt idx="7">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Income!$B$73:$I$73</c:f>
              <c:numCache>
                <c:formatCode>#,##0</c:formatCode>
                <c:ptCount val="8"/>
                <c:pt idx="0">
                  <c:v>0.0</c:v>
                </c:pt>
                <c:pt idx="1">
                  <c:v>0.0</c:v>
                </c:pt>
                <c:pt idx="2">
                  <c:v>0.0</c:v>
                </c:pt>
                <c:pt idx="3">
                  <c:v>0.0</c:v>
                </c:pt>
                <c:pt idx="4">
                  <c:v>0.0</c:v>
                </c:pt>
                <c:pt idx="5">
                  <c:v>0.0</c:v>
                </c:pt>
                <c:pt idx="6">
                  <c:v>0.0</c:v>
                </c:pt>
                <c:pt idx="7">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Income!$B$74:$I$74</c:f>
              <c:numCache>
                <c:formatCode>#,##0</c:formatCode>
                <c:ptCount val="8"/>
                <c:pt idx="0">
                  <c:v>0.0</c:v>
                </c:pt>
                <c:pt idx="1">
                  <c:v>0.0</c:v>
                </c:pt>
                <c:pt idx="2">
                  <c:v>0.0</c:v>
                </c:pt>
                <c:pt idx="3">
                  <c:v>0.0</c:v>
                </c:pt>
                <c:pt idx="4">
                  <c:v>0.0</c:v>
                </c:pt>
                <c:pt idx="5">
                  <c:v>0.0</c:v>
                </c:pt>
                <c:pt idx="6">
                  <c:v>0.0</c:v>
                </c:pt>
                <c:pt idx="7">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Income!$B$76:$I$76</c:f>
              <c:numCache>
                <c:formatCode>#,##0</c:formatCode>
                <c:ptCount val="8"/>
                <c:pt idx="0">
                  <c:v>0.0</c:v>
                </c:pt>
                <c:pt idx="1">
                  <c:v>0.0</c:v>
                </c:pt>
                <c:pt idx="2">
                  <c:v>0.0</c:v>
                </c:pt>
                <c:pt idx="3">
                  <c:v>0.0</c:v>
                </c:pt>
                <c:pt idx="4">
                  <c:v>0.0</c:v>
                </c:pt>
                <c:pt idx="5">
                  <c:v>0.0</c:v>
                </c:pt>
                <c:pt idx="6">
                  <c:v>0.0</c:v>
                </c:pt>
                <c:pt idx="7">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Income!$B$78:$I$78</c:f>
              <c:numCache>
                <c:formatCode>#,##0</c:formatCode>
                <c:ptCount val="8"/>
                <c:pt idx="0">
                  <c:v>6044.226914249946</c:v>
                </c:pt>
                <c:pt idx="1">
                  <c:v>14145.29522618495</c:v>
                </c:pt>
                <c:pt idx="2">
                  <c:v>20839.05100286175</c:v>
                </c:pt>
                <c:pt idx="3">
                  <c:v>29770.07286123108</c:v>
                </c:pt>
                <c:pt idx="4">
                  <c:v>4402.8</c:v>
                </c:pt>
                <c:pt idx="5">
                  <c:v>10259.4</c:v>
                </c:pt>
                <c:pt idx="6">
                  <c:v>15120.6</c:v>
                </c:pt>
                <c:pt idx="7">
                  <c:v>21555.6</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Income!$B$79:$I$79</c:f>
              <c:numCache>
                <c:formatCode>#,##0</c:formatCode>
                <c:ptCount val="8"/>
                <c:pt idx="0">
                  <c:v>0.0</c:v>
                </c:pt>
                <c:pt idx="1">
                  <c:v>0.0</c:v>
                </c:pt>
                <c:pt idx="2">
                  <c:v>13531.85130055958</c:v>
                </c:pt>
                <c:pt idx="3">
                  <c:v>34731.75167143626</c:v>
                </c:pt>
                <c:pt idx="4">
                  <c:v>0.0</c:v>
                </c:pt>
                <c:pt idx="5">
                  <c:v>0.0</c:v>
                </c:pt>
                <c:pt idx="6">
                  <c:v>10440.0</c:v>
                </c:pt>
                <c:pt idx="7">
                  <c:v>26796</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Income!$B$80:$I$80</c:f>
              <c:numCache>
                <c:formatCode>#,##0</c:formatCode>
                <c:ptCount val="8"/>
                <c:pt idx="0">
                  <c:v>0.0</c:v>
                </c:pt>
                <c:pt idx="1">
                  <c:v>0.0</c:v>
                </c:pt>
                <c:pt idx="2">
                  <c:v>0.0</c:v>
                </c:pt>
                <c:pt idx="3">
                  <c:v>0.0</c:v>
                </c:pt>
                <c:pt idx="4">
                  <c:v>0.0</c:v>
                </c:pt>
                <c:pt idx="5">
                  <c:v>0.0</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3518.281338145492</c:v>
                </c:pt>
                <c:pt idx="1">
                  <c:v>8209.32312233948</c:v>
                </c:pt>
                <c:pt idx="2">
                  <c:v>10554.84401443647</c:v>
                </c:pt>
                <c:pt idx="3">
                  <c:v>14289.63497339092</c:v>
                </c:pt>
                <c:pt idx="4">
                  <c:v>2808.0</c:v>
                </c:pt>
                <c:pt idx="5">
                  <c:v>5665.336174148315</c:v>
                </c:pt>
                <c:pt idx="6">
                  <c:v>7043.631555852746</c:v>
                </c:pt>
                <c:pt idx="7">
                  <c:v>9450.51576766098</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4239.980074175336</c:v>
                </c:pt>
                <c:pt idx="2">
                  <c:v>7036.562676290982</c:v>
                </c:pt>
                <c:pt idx="3">
                  <c:v>8931.021858369324</c:v>
                </c:pt>
                <c:pt idx="4">
                  <c:v>0.0</c:v>
                </c:pt>
                <c:pt idx="5">
                  <c:v>3271.199999999999</c:v>
                </c:pt>
                <c:pt idx="6">
                  <c:v>5428.8</c:v>
                </c:pt>
                <c:pt idx="7">
                  <c:v>6890.399999999998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Income!$B$83:$I$83</c:f>
              <c:numCache>
                <c:formatCode>#,##0</c:formatCode>
                <c:ptCount val="8"/>
                <c:pt idx="0">
                  <c:v>1220.998996116473</c:v>
                </c:pt>
                <c:pt idx="1">
                  <c:v>1220.998996116473</c:v>
                </c:pt>
                <c:pt idx="2">
                  <c:v>1220.998996116472</c:v>
                </c:pt>
                <c:pt idx="3">
                  <c:v>1220.998996116473</c:v>
                </c:pt>
                <c:pt idx="4">
                  <c:v>1339.937506672114</c:v>
                </c:pt>
                <c:pt idx="5">
                  <c:v>1339.937506672114</c:v>
                </c:pt>
                <c:pt idx="6">
                  <c:v>1339.937506672114</c:v>
                </c:pt>
                <c:pt idx="7">
                  <c:v>1339.937506672114</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Income!$B$85:$I$85</c:f>
              <c:numCache>
                <c:formatCode>#,##0</c:formatCode>
                <c:ptCount val="8"/>
                <c:pt idx="0">
                  <c:v>15408.26801423718</c:v>
                </c:pt>
                <c:pt idx="1">
                  <c:v>15408.26801423718</c:v>
                </c:pt>
                <c:pt idx="2">
                  <c:v>4582.786973789511</c:v>
                </c:pt>
                <c:pt idx="3">
                  <c:v>0.0</c:v>
                </c:pt>
                <c:pt idx="4">
                  <c:v>12092.64</c:v>
                </c:pt>
                <c:pt idx="5">
                  <c:v>12092.64</c:v>
                </c:pt>
                <c:pt idx="6">
                  <c:v>3596.64</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Income!$B$86:$I$86</c:f>
              <c:numCache>
                <c:formatCode>#,##0</c:formatCode>
                <c:ptCount val="8"/>
                <c:pt idx="0">
                  <c:v>3825.003300958176</c:v>
                </c:pt>
                <c:pt idx="1">
                  <c:v>2616.157918108186</c:v>
                </c:pt>
                <c:pt idx="2">
                  <c:v>3518.281338145491</c:v>
                </c:pt>
                <c:pt idx="3">
                  <c:v>4510.617100186527</c:v>
                </c:pt>
                <c:pt idx="4">
                  <c:v>2742.0</c:v>
                </c:pt>
                <c:pt idx="5">
                  <c:v>1740.0</c:v>
                </c:pt>
                <c:pt idx="6">
                  <c:v>2340.0</c:v>
                </c:pt>
                <c:pt idx="7">
                  <c:v>3</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35843160"/>
        <c:axId val="-2122557208"/>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Income!$B$89:$E$89</c:f>
              <c:numCache>
                <c:formatCode>#,##0</c:formatCode>
                <c:ptCount val="4"/>
                <c:pt idx="0">
                  <c:v>19201.523793976</c:v>
                </c:pt>
                <c:pt idx="1">
                  <c:v>19201.523793976</c:v>
                </c:pt>
                <c:pt idx="2">
                  <c:v>19201.523793976</c:v>
                </c:pt>
                <c:pt idx="3">
                  <c:v>19201.523793976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Income!$B$93:$I$93</c:f>
              <c:numCache>
                <c:formatCode>General</c:formatCode>
                <c:ptCount val="8"/>
                <c:pt idx="4" formatCode="#,##0">
                  <c:v>19201.523793976</c:v>
                </c:pt>
                <c:pt idx="5" formatCode="#,##0">
                  <c:v>19201.523793976</c:v>
                </c:pt>
                <c:pt idx="6" formatCode="#,##0">
                  <c:v>19201.523793976</c:v>
                </c:pt>
                <c:pt idx="7" formatCode="#,##0">
                  <c:v>19201.523793976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Income!$B$90:$E$90</c:f>
              <c:numCache>
                <c:formatCode>#,##0</c:formatCode>
                <c:ptCount val="4"/>
                <c:pt idx="0">
                  <c:v>28392.93712730933</c:v>
                </c:pt>
                <c:pt idx="1">
                  <c:v>28392.93712730933</c:v>
                </c:pt>
                <c:pt idx="2">
                  <c:v>28392.93712730933</c:v>
                </c:pt>
                <c:pt idx="3">
                  <c:v>28392.93712730933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Income!$B$94:$I$94</c:f>
              <c:numCache>
                <c:formatCode>General</c:formatCode>
                <c:ptCount val="8"/>
                <c:pt idx="4" formatCode="#,##0">
                  <c:v>28392.93712730933</c:v>
                </c:pt>
                <c:pt idx="5" formatCode="#,##0">
                  <c:v>28392.93712730933</c:v>
                </c:pt>
                <c:pt idx="6" formatCode="#,##0">
                  <c:v>28392.93712730933</c:v>
                </c:pt>
                <c:pt idx="7" formatCode="#,##0">
                  <c:v>28392.93712730933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Income!$B$91:$E$91</c:f>
              <c:numCache>
                <c:formatCode>#,##0</c:formatCode>
                <c:ptCount val="4"/>
                <c:pt idx="0">
                  <c:v>44761.89712730933</c:v>
                </c:pt>
                <c:pt idx="1">
                  <c:v>44761.89712730933</c:v>
                </c:pt>
                <c:pt idx="2">
                  <c:v>44761.89712730933</c:v>
                </c:pt>
                <c:pt idx="3">
                  <c:v>44761.89712730933</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Income!$B$95:$I$95</c:f>
              <c:numCache>
                <c:formatCode>General</c:formatCode>
                <c:ptCount val="8"/>
                <c:pt idx="4" formatCode="#,##0">
                  <c:v>44761.89712730933</c:v>
                </c:pt>
                <c:pt idx="5" formatCode="#,##0">
                  <c:v>44761.89712730933</c:v>
                </c:pt>
                <c:pt idx="6" formatCode="#,##0">
                  <c:v>44761.89712730933</c:v>
                </c:pt>
                <c:pt idx="7" formatCode="#,##0">
                  <c:v>44761.89712730933</c:v>
                </c:pt>
              </c:numCache>
            </c:numRef>
          </c:val>
          <c:smooth val="0"/>
        </c:ser>
        <c:dLbls>
          <c:showLegendKey val="0"/>
          <c:showVal val="0"/>
          <c:showCatName val="0"/>
          <c:showSerName val="0"/>
          <c:showPercent val="0"/>
          <c:showBubbleSize val="0"/>
        </c:dLbls>
        <c:marker val="1"/>
        <c:smooth val="0"/>
        <c:axId val="-2135843160"/>
        <c:axId val="-2122557208"/>
      </c:lineChart>
      <c:catAx>
        <c:axId val="-2135843160"/>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2557208"/>
        <c:crosses val="autoZero"/>
        <c:auto val="1"/>
        <c:lblAlgn val="ctr"/>
        <c:lblOffset val="100"/>
        <c:tickLblSkip val="1"/>
        <c:tickMarkSkip val="1"/>
        <c:noMultiLvlLbl val="0"/>
      </c:catAx>
      <c:valAx>
        <c:axId val="-21225572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5843160"/>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a:latin typeface="Helvetica Light"/>
                <a:cs typeface="Helvetica Light"/>
              </a:defRPr>
            </a:pPr>
            <a:r>
              <a:rPr lang="en-US" sz="1300" b="0" i="0" dirty="0">
                <a:latin typeface="Helvetica Light"/>
                <a:cs typeface="Helvetica Light"/>
              </a:rPr>
              <a:t>ZA Urban Poor </a:t>
            </a:r>
          </a:p>
        </c:rich>
      </c:tx>
      <c:layout>
        <c:manualLayout>
          <c:xMode val="edge"/>
          <c:yMode val="edge"/>
          <c:x val="0.382348197407966"/>
          <c:y val="0.0274263278065851"/>
        </c:manualLayout>
      </c:layout>
      <c:overlay val="1"/>
      <c:spPr>
        <a:solidFill>
          <a:schemeClr val="bg1"/>
        </a:solidFill>
        <a:ln w="3175" cmpd="sng">
          <a:solidFill>
            <a:schemeClr val="tx1"/>
          </a:solidFill>
        </a:ln>
      </c:spPr>
    </c:title>
    <c:autoTitleDeleted val="0"/>
    <c:plotArea>
      <c:layout>
        <c:manualLayout>
          <c:layoutTarget val="inner"/>
          <c:xMode val="edge"/>
          <c:yMode val="edge"/>
          <c:x val="0.0997886663130839"/>
          <c:y val="0.0491059044448712"/>
          <c:w val="0.837439924931663"/>
          <c:h val="0.680472014168961"/>
        </c:manualLayout>
      </c:layout>
      <c:barChart>
        <c:barDir val="col"/>
        <c:grouping val="stacked"/>
        <c:varyColors val="0"/>
        <c:ser>
          <c:idx val="1"/>
          <c:order val="2"/>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Income!$B$72:$I$72</c:f>
              <c:numCache>
                <c:formatCode>#,##0</c:formatCode>
                <c:ptCount val="8"/>
                <c:pt idx="0">
                  <c:v>0.0</c:v>
                </c:pt>
                <c:pt idx="1">
                  <c:v>0.0</c:v>
                </c:pt>
                <c:pt idx="2">
                  <c:v>0.0</c:v>
                </c:pt>
                <c:pt idx="3">
                  <c:v>0.0</c:v>
                </c:pt>
                <c:pt idx="4">
                  <c:v>0.0</c:v>
                </c:pt>
                <c:pt idx="5">
                  <c:v>0.0</c:v>
                </c:pt>
                <c:pt idx="6">
                  <c:v>0.0</c:v>
                </c:pt>
                <c:pt idx="7">
                  <c:v>0.0</c:v>
                </c:pt>
              </c:numCache>
            </c:numRef>
          </c:val>
        </c:ser>
        <c:ser>
          <c:idx val="2"/>
          <c:order val="7"/>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Income!$B$73:$I$73</c:f>
              <c:numCache>
                <c:formatCode>#,##0</c:formatCode>
                <c:ptCount val="8"/>
                <c:pt idx="0">
                  <c:v>0.0</c:v>
                </c:pt>
                <c:pt idx="1">
                  <c:v>0.0</c:v>
                </c:pt>
                <c:pt idx="2">
                  <c:v>0.0</c:v>
                </c:pt>
                <c:pt idx="3">
                  <c:v>0.0</c:v>
                </c:pt>
                <c:pt idx="4">
                  <c:v>0.0</c:v>
                </c:pt>
                <c:pt idx="5">
                  <c:v>0.0</c:v>
                </c:pt>
                <c:pt idx="6">
                  <c:v>0.0</c:v>
                </c:pt>
                <c:pt idx="7">
                  <c:v>0.0</c:v>
                </c:pt>
              </c:numCache>
            </c:numRef>
          </c:val>
        </c:ser>
        <c:ser>
          <c:idx val="5"/>
          <c:order val="8"/>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Income!$B$74:$I$74</c:f>
              <c:numCache>
                <c:formatCode>#,##0</c:formatCode>
                <c:ptCount val="8"/>
                <c:pt idx="0">
                  <c:v>0.0</c:v>
                </c:pt>
                <c:pt idx="1">
                  <c:v>0.0</c:v>
                </c:pt>
                <c:pt idx="2">
                  <c:v>0.0</c:v>
                </c:pt>
                <c:pt idx="3">
                  <c:v>0.0</c:v>
                </c:pt>
                <c:pt idx="4">
                  <c:v>0.0</c:v>
                </c:pt>
                <c:pt idx="5">
                  <c:v>0.0</c:v>
                </c:pt>
                <c:pt idx="6">
                  <c:v>0.0</c:v>
                </c:pt>
                <c:pt idx="7">
                  <c:v>0.0</c:v>
                </c:pt>
              </c:numCache>
            </c:numRef>
          </c:val>
        </c:ser>
        <c:ser>
          <c:idx val="7"/>
          <c:order val="9"/>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Income!$B$76:$I$76</c:f>
              <c:numCache>
                <c:formatCode>#,##0</c:formatCode>
                <c:ptCount val="8"/>
                <c:pt idx="0">
                  <c:v>0.0</c:v>
                </c:pt>
                <c:pt idx="1">
                  <c:v>0.0</c:v>
                </c:pt>
                <c:pt idx="2">
                  <c:v>0.0</c:v>
                </c:pt>
                <c:pt idx="3">
                  <c:v>0.0</c:v>
                </c:pt>
                <c:pt idx="4">
                  <c:v>0.0</c:v>
                </c:pt>
                <c:pt idx="5">
                  <c:v>0.0</c:v>
                </c:pt>
                <c:pt idx="6">
                  <c:v>0.0</c:v>
                </c:pt>
                <c:pt idx="7">
                  <c:v>0.0</c:v>
                </c:pt>
              </c:numCache>
            </c:numRef>
          </c:val>
        </c:ser>
        <c:ser>
          <c:idx val="8"/>
          <c:order val="10"/>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Income!$B$77:$I$77</c:f>
              <c:numCache>
                <c:formatCode>#,##0</c:formatCode>
                <c:ptCount val="8"/>
                <c:pt idx="0">
                  <c:v>0.0</c:v>
                </c:pt>
                <c:pt idx="1">
                  <c:v>0.0</c:v>
                </c:pt>
                <c:pt idx="2">
                  <c:v>0.0</c:v>
                </c:pt>
                <c:pt idx="3">
                  <c:v>0.0</c:v>
                </c:pt>
                <c:pt idx="4">
                  <c:v>0.0</c:v>
                </c:pt>
                <c:pt idx="5">
                  <c:v>0.0</c:v>
                </c:pt>
                <c:pt idx="6">
                  <c:v>0.0</c:v>
                </c:pt>
                <c:pt idx="7">
                  <c:v>0.0</c:v>
                </c:pt>
              </c:numCache>
            </c:numRef>
          </c:val>
        </c:ser>
        <c:ser>
          <c:idx val="12"/>
          <c:order val="11"/>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Income!$B$78:$I$78</c:f>
              <c:numCache>
                <c:formatCode>#,##0</c:formatCode>
                <c:ptCount val="8"/>
                <c:pt idx="0">
                  <c:v>6044.226914249946</c:v>
                </c:pt>
                <c:pt idx="1">
                  <c:v>14145.29522618495</c:v>
                </c:pt>
                <c:pt idx="2">
                  <c:v>20839.05100286175</c:v>
                </c:pt>
                <c:pt idx="3">
                  <c:v>29770.07286123108</c:v>
                </c:pt>
                <c:pt idx="4">
                  <c:v>4402.8</c:v>
                </c:pt>
                <c:pt idx="5">
                  <c:v>10259.4</c:v>
                </c:pt>
                <c:pt idx="6">
                  <c:v>15120.6</c:v>
                </c:pt>
                <c:pt idx="7">
                  <c:v>21555.6</c:v>
                </c:pt>
              </c:numCache>
            </c:numRef>
          </c:val>
        </c:ser>
        <c:ser>
          <c:idx val="4"/>
          <c:order val="12"/>
          <c:tx>
            <c:strRef>
              <c:f>Income!$A$79</c:f>
              <c:strCache>
                <c:ptCount val="1"/>
                <c:pt idx="0">
                  <c:v>Labour - formal emp</c:v>
                </c:pt>
              </c:strCache>
            </c:strRef>
          </c:tx>
          <c:spPr>
            <a:solidFill>
              <a:srgbClr val="C0504D"/>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Income!$B$79:$I$79</c:f>
              <c:numCache>
                <c:formatCode>#,##0</c:formatCode>
                <c:ptCount val="8"/>
                <c:pt idx="0">
                  <c:v>0.0</c:v>
                </c:pt>
                <c:pt idx="1">
                  <c:v>0.0</c:v>
                </c:pt>
                <c:pt idx="2">
                  <c:v>13531.85130055958</c:v>
                </c:pt>
                <c:pt idx="3">
                  <c:v>34731.75167143626</c:v>
                </c:pt>
                <c:pt idx="4">
                  <c:v>0.0</c:v>
                </c:pt>
                <c:pt idx="5">
                  <c:v>0.0</c:v>
                </c:pt>
                <c:pt idx="6">
                  <c:v>10440.0</c:v>
                </c:pt>
                <c:pt idx="7">
                  <c:v>26796</c:v>
                </c:pt>
              </c:numCache>
            </c:numRef>
          </c:val>
        </c:ser>
        <c:ser>
          <c:idx val="0"/>
          <c:order val="13"/>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Income!$B$80:$I$80</c:f>
              <c:numCache>
                <c:formatCode>#,##0</c:formatCode>
                <c:ptCount val="8"/>
                <c:pt idx="0">
                  <c:v>0.0</c:v>
                </c:pt>
                <c:pt idx="1">
                  <c:v>0.0</c:v>
                </c:pt>
                <c:pt idx="2">
                  <c:v>0.0</c:v>
                </c:pt>
                <c:pt idx="3">
                  <c:v>0.0</c:v>
                </c:pt>
                <c:pt idx="4">
                  <c:v>0.0</c:v>
                </c:pt>
                <c:pt idx="5">
                  <c:v>0.0</c:v>
                </c:pt>
                <c:pt idx="6">
                  <c:v>0.0</c:v>
                </c:pt>
                <c:pt idx="7">
                  <c:v>0.0</c:v>
                </c:pt>
              </c:numCache>
            </c:numRef>
          </c:val>
        </c:ser>
        <c:ser>
          <c:idx val="6"/>
          <c:order val="14"/>
          <c:tx>
            <c:strRef>
              <c:f>Income!$A$81</c:f>
              <c:strCache>
                <c:ptCount val="1"/>
                <c:pt idx="0">
                  <c:v>Self - employment</c:v>
                </c:pt>
              </c:strCache>
            </c:strRef>
          </c:tx>
          <c:spPr>
            <a:solidFill>
              <a:srgbClr val="D3BBD8"/>
            </a:solidFill>
            <a:ln w="3175" cmpd="sng">
              <a:solidFill>
                <a:srgbClr val="000000"/>
              </a:solidFill>
              <a:prstDash val="solid"/>
            </a:ln>
          </c:spPr>
          <c:invertIfNegative val="0"/>
          <c:val>
            <c:numRef>
              <c:f>Income!$B$81:$I$81</c:f>
              <c:numCache>
                <c:formatCode>#,##0</c:formatCode>
                <c:ptCount val="8"/>
                <c:pt idx="0">
                  <c:v>3518.281338145492</c:v>
                </c:pt>
                <c:pt idx="1">
                  <c:v>8209.32312233948</c:v>
                </c:pt>
                <c:pt idx="2">
                  <c:v>10554.84401443647</c:v>
                </c:pt>
                <c:pt idx="3">
                  <c:v>14289.63497339092</c:v>
                </c:pt>
                <c:pt idx="4">
                  <c:v>2808.0</c:v>
                </c:pt>
                <c:pt idx="5">
                  <c:v>6552.0</c:v>
                </c:pt>
                <c:pt idx="6">
                  <c:v>7146.868003449294</c:v>
                </c:pt>
                <c:pt idx="7">
                  <c:v>9450.51576766098</c:v>
                </c:pt>
              </c:numCache>
            </c:numRef>
          </c:val>
        </c:ser>
        <c:ser>
          <c:idx val="3"/>
          <c:order val="15"/>
          <c:tx>
            <c:strRef>
              <c:f>Income!$A$82</c:f>
              <c:strCache>
                <c:ptCount val="1"/>
                <c:pt idx="0">
                  <c:v>Small business/petty trading</c:v>
                </c:pt>
              </c:strCache>
            </c:strRef>
          </c:tx>
          <c:spPr>
            <a:solidFill>
              <a:srgbClr val="CC66FF"/>
            </a:solidFill>
            <a:ln w="3175" cmpd="sng">
              <a:solidFill>
                <a:srgbClr val="000000"/>
              </a:solidFill>
              <a:prstDash val="solid"/>
            </a:ln>
          </c:spPr>
          <c:invertIfNegative val="0"/>
          <c:val>
            <c:numRef>
              <c:f>Income!$B$82:$I$82</c:f>
              <c:numCache>
                <c:formatCode>#,##0</c:formatCode>
                <c:ptCount val="8"/>
                <c:pt idx="0">
                  <c:v>0.0</c:v>
                </c:pt>
                <c:pt idx="1">
                  <c:v>4239.980074175336</c:v>
                </c:pt>
                <c:pt idx="2">
                  <c:v>7036.562676290982</c:v>
                </c:pt>
                <c:pt idx="3">
                  <c:v>8931.021858369324</c:v>
                </c:pt>
                <c:pt idx="4">
                  <c:v>0.0</c:v>
                </c:pt>
                <c:pt idx="5">
                  <c:v>3271.199999999999</c:v>
                </c:pt>
                <c:pt idx="6">
                  <c:v>5428.8</c:v>
                </c:pt>
                <c:pt idx="7">
                  <c:v>6890.399999999998</c:v>
                </c:pt>
              </c:numCache>
            </c:numRef>
          </c:val>
        </c:ser>
        <c:ser>
          <c:idx val="9"/>
          <c:order val="16"/>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Income!$B$83:$I$83</c:f>
              <c:numCache>
                <c:formatCode>#,##0</c:formatCode>
                <c:ptCount val="8"/>
                <c:pt idx="0">
                  <c:v>1220.998996116473</c:v>
                </c:pt>
                <c:pt idx="1">
                  <c:v>1220.998996116473</c:v>
                </c:pt>
                <c:pt idx="2">
                  <c:v>1220.998996116472</c:v>
                </c:pt>
                <c:pt idx="3">
                  <c:v>1220.998996116473</c:v>
                </c:pt>
                <c:pt idx="4">
                  <c:v>1339.937506672114</c:v>
                </c:pt>
                <c:pt idx="5">
                  <c:v>1339.937506672114</c:v>
                </c:pt>
                <c:pt idx="6">
                  <c:v>1339.937506672114</c:v>
                </c:pt>
                <c:pt idx="7">
                  <c:v>1339.937506672114</c:v>
                </c:pt>
              </c:numCache>
            </c:numRef>
          </c:val>
        </c:ser>
        <c:ser>
          <c:idx val="17"/>
          <c:order val="17"/>
          <c:tx>
            <c:strRef>
              <c:f>Income!$A$84</c:f>
              <c:strCache>
                <c:ptCount val="1"/>
                <c:pt idx="0">
                  <c:v>Food transfer - gifts</c:v>
                </c:pt>
              </c:strCache>
            </c:strRef>
          </c:tx>
          <c:spPr>
            <a:solidFill>
              <a:srgbClr val="B9CDE5"/>
            </a:solidFill>
            <a:ln w="3175" cmpd="sng">
              <a:solidFill>
                <a:srgbClr val="000000"/>
              </a:solidFill>
              <a:prstDash val="solid"/>
            </a:ln>
          </c:spPr>
          <c:invertIfNegative val="0"/>
          <c:val>
            <c:numRef>
              <c:f>Income!$B$84:$I$84</c:f>
              <c:numCache>
                <c:formatCode>#,##0</c:formatCode>
                <c:ptCount val="8"/>
                <c:pt idx="0">
                  <c:v>0.0</c:v>
                </c:pt>
                <c:pt idx="1">
                  <c:v>0.0</c:v>
                </c:pt>
                <c:pt idx="2">
                  <c:v>0.0</c:v>
                </c:pt>
                <c:pt idx="3">
                  <c:v>0.0</c:v>
                </c:pt>
                <c:pt idx="4">
                  <c:v>0.0</c:v>
                </c:pt>
                <c:pt idx="5">
                  <c:v>0.0</c:v>
                </c:pt>
                <c:pt idx="6">
                  <c:v>0.0</c:v>
                </c:pt>
                <c:pt idx="7">
                  <c:v>0.0</c:v>
                </c:pt>
              </c:numCache>
            </c:numRef>
          </c:val>
        </c:ser>
        <c:ser>
          <c:idx val="10"/>
          <c:order val="18"/>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Income!$B$85:$I$85</c:f>
              <c:numCache>
                <c:formatCode>#,##0</c:formatCode>
                <c:ptCount val="8"/>
                <c:pt idx="0">
                  <c:v>15408.26801423718</c:v>
                </c:pt>
                <c:pt idx="1">
                  <c:v>15408.26801423718</c:v>
                </c:pt>
                <c:pt idx="2">
                  <c:v>4582.786973789511</c:v>
                </c:pt>
                <c:pt idx="3">
                  <c:v>0.0</c:v>
                </c:pt>
                <c:pt idx="4">
                  <c:v>0.0</c:v>
                </c:pt>
                <c:pt idx="5">
                  <c:v>0.0</c:v>
                </c:pt>
                <c:pt idx="6">
                  <c:v>0.0</c:v>
                </c:pt>
                <c:pt idx="7">
                  <c:v>0.0</c:v>
                </c:pt>
              </c:numCache>
            </c:numRef>
          </c:val>
        </c:ser>
        <c:ser>
          <c:idx val="11"/>
          <c:order val="19"/>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Income!$B$86:$I$86</c:f>
              <c:numCache>
                <c:formatCode>#,##0</c:formatCode>
                <c:ptCount val="8"/>
                <c:pt idx="0">
                  <c:v>3825.003300958176</c:v>
                </c:pt>
                <c:pt idx="1">
                  <c:v>2616.157918108186</c:v>
                </c:pt>
                <c:pt idx="2">
                  <c:v>3518.281338145491</c:v>
                </c:pt>
                <c:pt idx="3">
                  <c:v>4510.617100186527</c:v>
                </c:pt>
                <c:pt idx="4">
                  <c:v>2742.0</c:v>
                </c:pt>
                <c:pt idx="5">
                  <c:v>1740.0</c:v>
                </c:pt>
                <c:pt idx="6">
                  <c:v>2340.0</c:v>
                </c:pt>
                <c:pt idx="7">
                  <c:v>3</c:v>
                </c:pt>
              </c:numCache>
            </c:numRef>
          </c:val>
        </c:ser>
        <c:ser>
          <c:idx val="14"/>
          <c:order val="20"/>
          <c:tx>
            <c:strRef>
              <c:f>Income!$A$87</c:f>
              <c:strCache>
                <c:ptCount val="1"/>
                <c:pt idx="0">
                  <c:v>Other</c:v>
                </c:pt>
              </c:strCache>
            </c:strRef>
          </c:tx>
          <c:spPr>
            <a:solidFill>
              <a:schemeClr val="bg2">
                <a:lumMod val="50000"/>
              </a:schemeClr>
            </a:solidFill>
            <a:ln w="3175" cmpd="sng">
              <a:solidFill>
                <a:schemeClr val="tx1"/>
              </a:solidFill>
            </a:ln>
          </c:spPr>
          <c:invertIfNegative val="0"/>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Income!$B$87:$I$87</c:f>
              <c:numCache>
                <c:formatCode>#,##0</c:formatCode>
                <c:ptCount val="8"/>
                <c:pt idx="0">
                  <c:v>0.0</c:v>
                </c:pt>
                <c:pt idx="1">
                  <c:v>0.0</c:v>
                </c:pt>
                <c:pt idx="2">
                  <c:v>0.0</c:v>
                </c:pt>
                <c:pt idx="3">
                  <c:v>0.0</c:v>
                </c:pt>
                <c:pt idx="4">
                  <c:v>0.0</c:v>
                </c:pt>
                <c:pt idx="5">
                  <c:v>0.0</c:v>
                </c:pt>
                <c:pt idx="6">
                  <c:v>0.0</c:v>
                </c:pt>
                <c:pt idx="7">
                  <c:v>0.0</c:v>
                </c:pt>
              </c:numCache>
            </c:numRef>
          </c:val>
        </c:ser>
        <c:dLbls>
          <c:showLegendKey val="0"/>
          <c:showVal val="0"/>
          <c:showCatName val="0"/>
          <c:showSerName val="0"/>
          <c:showPercent val="0"/>
          <c:showBubbleSize val="0"/>
        </c:dLbls>
        <c:gapWidth val="150"/>
        <c:overlap val="100"/>
        <c:axId val="-2123068168"/>
        <c:axId val="-2123275384"/>
      </c:barChart>
      <c:lineChart>
        <c:grouping val="standard"/>
        <c:varyColors val="0"/>
        <c:ser>
          <c:idx val="13"/>
          <c:order val="0"/>
          <c:tx>
            <c:strRef>
              <c:f>Income!$A$89</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Income!$B$89:$E$89</c:f>
              <c:numCache>
                <c:formatCode>#,##0</c:formatCode>
                <c:ptCount val="4"/>
                <c:pt idx="0">
                  <c:v>19201.523793976</c:v>
                </c:pt>
                <c:pt idx="1">
                  <c:v>19201.523793976</c:v>
                </c:pt>
                <c:pt idx="2">
                  <c:v>19201.523793976</c:v>
                </c:pt>
                <c:pt idx="3">
                  <c:v>19201.523793976</c:v>
                </c:pt>
              </c:numCache>
            </c:numRef>
          </c:val>
          <c:smooth val="0"/>
        </c:ser>
        <c:ser>
          <c:idx val="15"/>
          <c:order val="1"/>
          <c:tx>
            <c:strRef>
              <c:f>Income!$A$93</c:f>
              <c:strCache>
                <c:ptCount val="1"/>
                <c:pt idx="0">
                  <c:v>Food Poverty line</c:v>
                </c:pt>
              </c:strCache>
            </c:strRef>
          </c:tx>
          <c:spPr>
            <a:ln w="12700">
              <a:solidFill>
                <a:srgbClr val="DD0806"/>
              </a:solidFill>
              <a:prstDash val="solid"/>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Income!$B$93:$I$93</c:f>
              <c:numCache>
                <c:formatCode>General</c:formatCode>
                <c:ptCount val="8"/>
                <c:pt idx="4" formatCode="#,##0">
                  <c:v>19201.523793976</c:v>
                </c:pt>
                <c:pt idx="5" formatCode="#,##0">
                  <c:v>19201.523793976</c:v>
                </c:pt>
                <c:pt idx="6" formatCode="#,##0">
                  <c:v>19201.523793976</c:v>
                </c:pt>
                <c:pt idx="7" formatCode="#,##0">
                  <c:v>19201.523793976</c:v>
                </c:pt>
              </c:numCache>
            </c:numRef>
          </c:val>
          <c:smooth val="0"/>
        </c:ser>
        <c:ser>
          <c:idx val="18"/>
          <c:order val="3"/>
          <c:tx>
            <c:strRef>
              <c:f>Income!$A$90</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Income!$B$90:$E$90</c:f>
              <c:numCache>
                <c:formatCode>#,##0</c:formatCode>
                <c:ptCount val="4"/>
                <c:pt idx="0">
                  <c:v>28392.93712730933</c:v>
                </c:pt>
                <c:pt idx="1">
                  <c:v>28392.93712730933</c:v>
                </c:pt>
                <c:pt idx="2">
                  <c:v>28392.93712730933</c:v>
                </c:pt>
                <c:pt idx="3">
                  <c:v>28392.93712730933</c:v>
                </c:pt>
              </c:numCache>
            </c:numRef>
          </c:val>
          <c:smooth val="0"/>
        </c:ser>
        <c:ser>
          <c:idx val="19"/>
          <c:order val="4"/>
          <c:tx>
            <c:strRef>
              <c:f>Income!$A$94</c:f>
              <c:strCache>
                <c:ptCount val="1"/>
                <c:pt idx="0">
                  <c:v>Lower Bound Poverty line</c:v>
                </c:pt>
              </c:strCache>
            </c:strRef>
          </c:tx>
          <c:spPr>
            <a:ln w="12700" cmpd="sng">
              <a:solidFill>
                <a:srgbClr val="FF0000"/>
              </a:solidFill>
              <a:prstDash val="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Income!$B$94:$I$94</c:f>
              <c:numCache>
                <c:formatCode>General</c:formatCode>
                <c:ptCount val="8"/>
                <c:pt idx="4" formatCode="#,##0">
                  <c:v>28392.93712730933</c:v>
                </c:pt>
                <c:pt idx="5" formatCode="#,##0">
                  <c:v>28392.93712730933</c:v>
                </c:pt>
                <c:pt idx="6" formatCode="#,##0">
                  <c:v>28392.93712730933</c:v>
                </c:pt>
                <c:pt idx="7" formatCode="#,##0">
                  <c:v>28392.93712730933</c:v>
                </c:pt>
              </c:numCache>
            </c:numRef>
          </c:val>
          <c:smooth val="0"/>
        </c:ser>
        <c:ser>
          <c:idx val="20"/>
          <c:order val="5"/>
          <c:tx>
            <c:strRef>
              <c:f>Income!$A$91</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Income!$B$91:$E$91</c:f>
              <c:numCache>
                <c:formatCode>#,##0</c:formatCode>
                <c:ptCount val="4"/>
                <c:pt idx="0">
                  <c:v>44761.89712730933</c:v>
                </c:pt>
                <c:pt idx="1">
                  <c:v>44761.89712730933</c:v>
                </c:pt>
                <c:pt idx="2">
                  <c:v>44761.89712730933</c:v>
                </c:pt>
                <c:pt idx="3">
                  <c:v>44761.89712730933</c:v>
                </c:pt>
              </c:numCache>
            </c:numRef>
          </c:val>
          <c:smooth val="0"/>
        </c:ser>
        <c:ser>
          <c:idx val="21"/>
          <c:order val="6"/>
          <c:tx>
            <c:strRef>
              <c:f>Income!$A$95</c:f>
              <c:strCache>
                <c:ptCount val="1"/>
                <c:pt idx="0">
                  <c:v>Upper Bound Poverty line</c:v>
                </c:pt>
              </c:strCache>
            </c:strRef>
          </c:tx>
          <c:spPr>
            <a:ln w="12700" cmpd="sng">
              <a:solidFill>
                <a:srgbClr val="723F95"/>
              </a:solidFill>
              <a:prstDash val="lgDash"/>
            </a:ln>
          </c:spPr>
          <c:marker>
            <c:symbol val="none"/>
          </c:marker>
          <c:cat>
            <c:strRef>
              <c:f>Income!$B$71:$I$71</c:f>
              <c:strCache>
                <c:ptCount val="8"/>
                <c:pt idx="0">
                  <c:v>Baseline: Q1</c:v>
                </c:pt>
                <c:pt idx="1">
                  <c:v>Baseline: Q2</c:v>
                </c:pt>
                <c:pt idx="2">
                  <c:v>Baseline: Q3</c:v>
                </c:pt>
                <c:pt idx="3">
                  <c:v>Baseline: Q4</c:v>
                </c:pt>
                <c:pt idx="4">
                  <c:v>Current: Q1</c:v>
                </c:pt>
                <c:pt idx="5">
                  <c:v>Current: Q2</c:v>
                </c:pt>
                <c:pt idx="6">
                  <c:v>Current: Q3</c:v>
                </c:pt>
                <c:pt idx="7">
                  <c:v>Current: Q4</c:v>
                </c:pt>
              </c:strCache>
            </c:strRef>
          </c:cat>
          <c:val>
            <c:numRef>
              <c:f>Income!$B$95:$I$95</c:f>
              <c:numCache>
                <c:formatCode>General</c:formatCode>
                <c:ptCount val="8"/>
                <c:pt idx="4" formatCode="#,##0">
                  <c:v>44761.89712730933</c:v>
                </c:pt>
                <c:pt idx="5" formatCode="#,##0">
                  <c:v>44761.89712730933</c:v>
                </c:pt>
                <c:pt idx="6" formatCode="#,##0">
                  <c:v>44761.89712730933</c:v>
                </c:pt>
                <c:pt idx="7" formatCode="#,##0">
                  <c:v>44761.89712730933</c:v>
                </c:pt>
              </c:numCache>
            </c:numRef>
          </c:val>
          <c:smooth val="0"/>
        </c:ser>
        <c:dLbls>
          <c:showLegendKey val="0"/>
          <c:showVal val="0"/>
          <c:showCatName val="0"/>
          <c:showSerName val="0"/>
          <c:showPercent val="0"/>
          <c:showBubbleSize val="0"/>
        </c:dLbls>
        <c:marker val="1"/>
        <c:smooth val="0"/>
        <c:axId val="-2123068168"/>
        <c:axId val="-2123275384"/>
      </c:lineChart>
      <c:catAx>
        <c:axId val="-2123068168"/>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275384"/>
        <c:crosses val="autoZero"/>
        <c:auto val="1"/>
        <c:lblAlgn val="ctr"/>
        <c:lblOffset val="100"/>
        <c:tickLblSkip val="1"/>
        <c:tickMarkSkip val="1"/>
        <c:noMultiLvlLbl val="0"/>
      </c:catAx>
      <c:valAx>
        <c:axId val="-212327538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Cash income today's prices, Hhs size = 'Poor')</a:t>
                </a:r>
              </a:p>
            </c:rich>
          </c:tx>
          <c:layout>
            <c:manualLayout>
              <c:xMode val="edge"/>
              <c:yMode val="edge"/>
              <c:x val="0.0165335291637768"/>
              <c:y val="0.138659070055267"/>
            </c:manualLayout>
          </c:layout>
          <c:overlay val="0"/>
          <c:spPr>
            <a:noFill/>
            <a:ln w="25400">
              <a:noFill/>
            </a:ln>
          </c:spPr>
        </c:title>
        <c:numFmt formatCode="#,##0" sourceLinked="0"/>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23068168"/>
        <c:crosses val="autoZero"/>
        <c:crossBetween val="between"/>
      </c:valAx>
      <c:spPr>
        <a:solidFill>
          <a:srgbClr val="FFFFFF"/>
        </a:solidFill>
        <a:ln w="3175">
          <a:solidFill>
            <a:srgbClr val="000000"/>
          </a:solidFill>
          <a:prstDash val="solid"/>
        </a:ln>
      </c:spPr>
    </c:plotArea>
    <c:legend>
      <c:legendPos val="b"/>
      <c:legendEntry>
        <c:idx val="16"/>
        <c:delete val="1"/>
      </c:legendEntry>
      <c:legendEntry>
        <c:idx val="18"/>
        <c:delete val="1"/>
      </c:legendEntry>
      <c:legendEntry>
        <c:idx val="20"/>
        <c:delete val="1"/>
      </c:legendEntry>
      <c:layout>
        <c:manualLayout>
          <c:xMode val="edge"/>
          <c:yMode val="edge"/>
          <c:x val="0.0889954170236492"/>
          <c:y val="0.792363271664213"/>
          <c:w val="0.825463261392844"/>
          <c:h val="0.199506647034974"/>
        </c:manualLayout>
      </c:layout>
      <c:overlay val="0"/>
      <c:spPr>
        <a:noFill/>
        <a:ln w="25400">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rgbClr val="000000"/>
      </a:solidFill>
      <a:prstDash val="solid"/>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7CFC4-08FD-9A44-A13F-A18A850CC1B3}" type="datetimeFigureOut">
              <a:rPr lang="en-US" smtClean="0"/>
              <a:t>16/06/06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1AFAC-3128-3441-A944-2C44C1ED4215}" type="slidenum">
              <a:rPr lang="en-GB" smtClean="0"/>
              <a:t>‹#›</a:t>
            </a:fld>
            <a:endParaRPr lang="en-GB"/>
          </a:p>
        </p:txBody>
      </p:sp>
    </p:spTree>
    <p:extLst>
      <p:ext uri="{BB962C8B-B14F-4D97-AF65-F5344CB8AC3E}">
        <p14:creationId xmlns:p14="http://schemas.microsoft.com/office/powerpoint/2010/main" val="1399949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4</a:t>
            </a:fld>
            <a:endParaRPr lang="en-GB"/>
          </a:p>
        </p:txBody>
      </p:sp>
    </p:spTree>
    <p:extLst>
      <p:ext uri="{BB962C8B-B14F-4D97-AF65-F5344CB8AC3E}">
        <p14:creationId xmlns:p14="http://schemas.microsoft.com/office/powerpoint/2010/main" val="4241018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26</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Casual</a:t>
            </a:r>
            <a:r>
              <a:rPr lang="en-GB" baseline="0" dirty="0" smtClean="0"/>
              <a:t> workers fall below the FPL</a:t>
            </a:r>
            <a:r>
              <a:rPr lang="en-GB" dirty="0" smtClean="0"/>
              <a:t> and temporary workers are right on the</a:t>
            </a:r>
            <a:r>
              <a:rPr lang="en-GB" baseline="0" dirty="0" smtClean="0"/>
              <a:t> FPL.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27</a:t>
            </a:fld>
            <a:endParaRPr lang="en-GB"/>
          </a:p>
        </p:txBody>
      </p:sp>
    </p:spTree>
    <p:extLst>
      <p:ext uri="{BB962C8B-B14F-4D97-AF65-F5344CB8AC3E}">
        <p14:creationId xmlns:p14="http://schemas.microsoft.com/office/powerpoint/2010/main" val="4161287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28</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urban poor do</a:t>
            </a:r>
            <a:r>
              <a:rPr lang="en-GB" baseline="0" dirty="0" smtClean="0"/>
              <a:t> not include people living in prosperous suburbs or city apartments.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29</a:t>
            </a:fld>
            <a:endParaRPr lang="en-GB"/>
          </a:p>
        </p:txBody>
      </p:sp>
    </p:spTree>
    <p:extLst>
      <p:ext uri="{BB962C8B-B14F-4D97-AF65-F5344CB8AC3E}">
        <p14:creationId xmlns:p14="http://schemas.microsoft.com/office/powerpoint/2010/main" val="416128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Food Poverty line is survival</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30</a:t>
            </a:fld>
            <a:endParaRPr lang="en-GB"/>
          </a:p>
        </p:txBody>
      </p:sp>
    </p:spTree>
    <p:extLst>
      <p:ext uri="{BB962C8B-B14F-4D97-AF65-F5344CB8AC3E}">
        <p14:creationId xmlns:p14="http://schemas.microsoft.com/office/powerpoint/2010/main" val="390643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5</a:t>
            </a:fld>
            <a:endParaRPr lang="en-GB"/>
          </a:p>
        </p:txBody>
      </p:sp>
    </p:spTree>
    <p:extLst>
      <p:ext uri="{BB962C8B-B14F-4D97-AF65-F5344CB8AC3E}">
        <p14:creationId xmlns:p14="http://schemas.microsoft.com/office/powerpoint/2010/main" val="217204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written report will highlight many of these assumptions which cannot be covered in this</a:t>
            </a:r>
            <a:r>
              <a:rPr lang="en-GB" baseline="0" dirty="0" smtClean="0"/>
              <a:t> presentation.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6</a:t>
            </a:fld>
            <a:endParaRPr lang="en-GB"/>
          </a:p>
        </p:txBody>
      </p:sp>
    </p:spTree>
    <p:extLst>
      <p:ext uri="{BB962C8B-B14F-4D97-AF65-F5344CB8AC3E}">
        <p14:creationId xmlns:p14="http://schemas.microsoft.com/office/powerpoint/2010/main" val="248943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Standardized Precipitation Index (SPI - McKee </a:t>
            </a:r>
            <a:r>
              <a:rPr lang="en-US" sz="1200" i="1" kern="1200" dirty="0" smtClean="0">
                <a:solidFill>
                  <a:schemeClr val="tx1"/>
                </a:solidFill>
                <a:effectLst/>
                <a:latin typeface="+mn-lt"/>
                <a:ea typeface="+mn-ea"/>
                <a:cs typeface="+mn-cs"/>
              </a:rPr>
              <a:t>et al</a:t>
            </a:r>
            <a:r>
              <a:rPr lang="en-US" sz="1200" kern="1200" dirty="0" smtClean="0">
                <a:solidFill>
                  <a:schemeClr val="tx1"/>
                </a:solidFill>
                <a:effectLst/>
                <a:latin typeface="+mn-lt"/>
                <a:ea typeface="+mn-ea"/>
                <a:cs typeface="+mn-cs"/>
              </a:rPr>
              <a:t>., 1993) was developed to monitor the occurrence of droughts from rainfall data. The index quantifies precipitation deficits on different time scales and therefore also drought severity. It pro- vides an indication of rainfall conditions per quaternary catchment (in this case) based on the historical distribution of rainfall.” – </a:t>
            </a:r>
            <a:r>
              <a:rPr lang="en-US" sz="1200" i="1" kern="1200" dirty="0" smtClean="0">
                <a:solidFill>
                  <a:schemeClr val="tx1"/>
                </a:solidFill>
                <a:effectLst/>
                <a:latin typeface="+mn-lt"/>
                <a:ea typeface="+mn-ea"/>
                <a:cs typeface="+mn-cs"/>
              </a:rPr>
              <a:t>UMLINDI – The Watchman</a:t>
            </a:r>
            <a:r>
              <a:rPr lang="en-US" sz="1200" i="0" kern="120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 Issue 2016-1.</a:t>
            </a:r>
            <a:endParaRPr lang="en-US" i="0" dirty="0" smtClean="0">
              <a:effectLst/>
            </a:endParaRPr>
          </a:p>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15</a:t>
            </a:fld>
            <a:endParaRPr lang="en-GB"/>
          </a:p>
        </p:txBody>
      </p:sp>
    </p:spTree>
    <p:extLst>
      <p:ext uri="{BB962C8B-B14F-4D97-AF65-F5344CB8AC3E}">
        <p14:creationId xmlns:p14="http://schemas.microsoft.com/office/powerpoint/2010/main" val="343999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image showed the development of the season just after the rains got underway in January.</a:t>
            </a:r>
            <a:endParaRPr lang="en-GB" dirty="0" smtClean="0"/>
          </a:p>
          <a:p>
            <a:r>
              <a:rPr lang="en-GB" dirty="0" smtClean="0"/>
              <a:t>The ASI is good</a:t>
            </a:r>
            <a:r>
              <a:rPr lang="en-GB" baseline="0" dirty="0" smtClean="0"/>
              <a:t> for crop farming conditions but lacking for livestock areas.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16</a:t>
            </a:fld>
            <a:endParaRPr lang="en-GB"/>
          </a:p>
        </p:txBody>
      </p:sp>
    </p:spTree>
    <p:extLst>
      <p:ext uri="{BB962C8B-B14F-4D97-AF65-F5344CB8AC3E}">
        <p14:creationId xmlns:p14="http://schemas.microsoft.com/office/powerpoint/2010/main" val="193957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analyst d</a:t>
            </a:r>
            <a:r>
              <a:rPr lang="en-GB" dirty="0" smtClean="0"/>
              <a:t>ecided to use the</a:t>
            </a:r>
            <a:r>
              <a:rPr lang="en-GB" baseline="0" dirty="0" smtClean="0"/>
              <a:t> image from January, as it shows the condition of the vegetation by the time the rains actually started in January. By then, it was too late for much of the crop farming areas and the impact on the livestock rangelands is visible too. However, some of the impact of the summer rains in January does also come through as well. This image therefore also distinguishes between those areas that received some summer rainfall and those that did not. </a:t>
            </a:r>
          </a:p>
          <a:p>
            <a:r>
              <a:rPr lang="en-GB" baseline="0" dirty="0" smtClean="0"/>
              <a:t>Previous VCI images (e.g. November and December) show a much worse situation.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17</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18</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20</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dotted</a:t>
            </a:r>
            <a:r>
              <a:rPr lang="en-GB" baseline="0" dirty="0" smtClean="0"/>
              <a:t> line at the top show the expected prices for 2016 to 2017.</a:t>
            </a:r>
            <a:endParaRPr lang="en-GB" dirty="0" smtClean="0"/>
          </a:p>
          <a:p>
            <a:r>
              <a:rPr lang="en-GB" dirty="0" smtClean="0"/>
              <a:t>This graph factors in the recent jump in maize prices on the SAFEX (35% over the last year). There is a slight rise in price trends through the year, leading up to the harvest.</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22</a:t>
            </a:fld>
            <a:endParaRPr lang="en-GB"/>
          </a:p>
        </p:txBody>
      </p:sp>
    </p:spTree>
    <p:extLst>
      <p:ext uri="{BB962C8B-B14F-4D97-AF65-F5344CB8AC3E}">
        <p14:creationId xmlns:p14="http://schemas.microsoft.com/office/powerpoint/2010/main" val="189452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55481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79216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3070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4811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2487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58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5500AAE-089A-194D-97E5-569C13CD079F}" type="datetimeFigureOut">
              <a:rPr lang="en-US" smtClean="0"/>
              <a:t>16/06/06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7098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5500AAE-089A-194D-97E5-569C13CD079F}" type="datetimeFigureOut">
              <a:rPr lang="en-US" smtClean="0"/>
              <a:t>16/06/06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00337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00AAE-089A-194D-97E5-569C13CD079F}" type="datetimeFigureOut">
              <a:rPr lang="en-US" smtClean="0"/>
              <a:t>16/06/06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18736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28553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461985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00AAE-089A-194D-97E5-569C13CD079F}" type="datetimeFigureOut">
              <a:rPr lang="en-US" smtClean="0"/>
              <a:t>16/06/06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88F29-0536-5040-8090-5C9C6B10B5A3}" type="slidenum">
              <a:rPr lang="en-GB" smtClean="0"/>
              <a:t>‹#›</a:t>
            </a:fld>
            <a:endParaRPr lang="en-GB"/>
          </a:p>
        </p:txBody>
      </p:sp>
    </p:spTree>
    <p:extLst>
      <p:ext uri="{BB962C8B-B14F-4D97-AF65-F5344CB8AC3E}">
        <p14:creationId xmlns:p14="http://schemas.microsoft.com/office/powerpoint/2010/main" val="3946314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35082"/>
            <a:ext cx="9144000" cy="2965369"/>
          </a:xfrm>
        </p:spPr>
        <p:txBody>
          <a:bodyPr>
            <a:normAutofit/>
          </a:bodyPr>
          <a:lstStyle/>
          <a:p>
            <a:r>
              <a:rPr lang="en-GB" dirty="0" smtClean="0"/>
              <a:t>National Outcome Forecast Analysis</a:t>
            </a:r>
            <a:endParaRPr lang="en-GB" dirty="0"/>
          </a:p>
        </p:txBody>
      </p:sp>
      <p:sp>
        <p:nvSpPr>
          <p:cNvPr id="3" name="Subtitle 2"/>
          <p:cNvSpPr>
            <a:spLocks noGrp="1"/>
          </p:cNvSpPr>
          <p:nvPr>
            <p:ph type="subTitle" idx="1"/>
          </p:nvPr>
        </p:nvSpPr>
        <p:spPr/>
        <p:txBody>
          <a:bodyPr/>
          <a:lstStyle/>
          <a:p>
            <a:r>
              <a:rPr lang="en-GB" dirty="0" smtClean="0"/>
              <a:t>South Africa</a:t>
            </a:r>
            <a:endParaRPr lang="en-GB" dirty="0"/>
          </a:p>
        </p:txBody>
      </p:sp>
      <p:sp>
        <p:nvSpPr>
          <p:cNvPr id="4" name="TextBox 3"/>
          <p:cNvSpPr txBox="1"/>
          <p:nvPr/>
        </p:nvSpPr>
        <p:spPr>
          <a:xfrm>
            <a:off x="4551053" y="5961965"/>
            <a:ext cx="4295222" cy="646331"/>
          </a:xfrm>
          <a:prstGeom prst="rect">
            <a:avLst/>
          </a:prstGeom>
          <a:noFill/>
        </p:spPr>
        <p:txBody>
          <a:bodyPr wrap="square" rtlCol="0">
            <a:spAutoFit/>
          </a:bodyPr>
          <a:lstStyle/>
          <a:p>
            <a:pPr algn="r"/>
            <a:r>
              <a:rPr lang="en-GB" b="1" i="1" dirty="0" smtClean="0"/>
              <a:t>Presented by</a:t>
            </a:r>
            <a:r>
              <a:rPr lang="en-GB" dirty="0" smtClean="0"/>
              <a:t> T. Dlamini</a:t>
            </a:r>
          </a:p>
          <a:p>
            <a:pPr algn="r"/>
            <a:r>
              <a:rPr lang="en-GB" b="1" i="1" dirty="0" smtClean="0"/>
              <a:t>Analysis prepared by</a:t>
            </a:r>
            <a:r>
              <a:rPr lang="en-GB" dirty="0" smtClean="0"/>
              <a:t> Charles Rethman</a:t>
            </a:r>
            <a:endParaRPr lang="en-GB" dirty="0"/>
          </a:p>
        </p:txBody>
      </p:sp>
    </p:spTree>
    <p:extLst>
      <p:ext uri="{BB962C8B-B14F-4D97-AF65-F5344CB8AC3E}">
        <p14:creationId xmlns:p14="http://schemas.microsoft.com/office/powerpoint/2010/main" val="125273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Livelihood strategies were derived by aggregating the data from the same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  </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129350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r>
              <a:rPr lang="en-GB" dirty="0" smtClean="0"/>
              <a:t>Example of the mixed baseline (ZA2XX)</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768020809"/>
              </p:ext>
            </p:extLst>
          </p:nvPr>
        </p:nvGraphicFramePr>
        <p:xfrm>
          <a:off x="1171914" y="2171659"/>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516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&amp; Urban Poor </a:t>
            </a:r>
            <a:endParaRPr lang="en-GB" dirty="0"/>
          </a:p>
        </p:txBody>
      </p:sp>
      <p:sp>
        <p:nvSpPr>
          <p:cNvPr id="3" name="Content Placeholder 2"/>
          <p:cNvSpPr>
            <a:spLocks noGrp="1"/>
          </p:cNvSpPr>
          <p:nvPr>
            <p:ph idx="1"/>
          </p:nvPr>
        </p:nvSpPr>
        <p:spPr/>
        <p:txBody>
          <a:bodyPr/>
          <a:lstStyle/>
          <a:p>
            <a:r>
              <a:rPr lang="en-GB" dirty="0" smtClean="0"/>
              <a:t>Information was pieced together from survey data, mostly the Western Cape Farm Workers’ Conditions survey and the National Income Dynamics Survey</a:t>
            </a:r>
          </a:p>
          <a:p>
            <a:r>
              <a:rPr lang="en-GB" dirty="0" smtClean="0"/>
              <a:t>Usual wealth groups replaced with categories:</a:t>
            </a:r>
          </a:p>
          <a:p>
            <a:pPr lvl="1"/>
            <a:r>
              <a:rPr lang="en-GB" dirty="0" smtClean="0"/>
              <a:t>Farm workers: casuals, temporary workers and full-time employees</a:t>
            </a:r>
          </a:p>
          <a:p>
            <a:pPr lvl="1"/>
            <a:r>
              <a:rPr lang="en-GB" dirty="0" smtClean="0"/>
              <a:t>Urban: quintiles (we only looked at the bottom four)</a:t>
            </a:r>
            <a:endParaRPr lang="en-GB" dirty="0"/>
          </a:p>
        </p:txBody>
      </p:sp>
    </p:spTree>
    <p:extLst>
      <p:ext uri="{BB962C8B-B14F-4D97-AF65-F5344CB8AC3E}">
        <p14:creationId xmlns:p14="http://schemas.microsoft.com/office/powerpoint/2010/main" val="106851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and Urban Poor</a:t>
            </a:r>
            <a:endParaRPr lang="en-GB" dirty="0"/>
          </a:p>
        </p:txBody>
      </p:sp>
      <p:sp>
        <p:nvSpPr>
          <p:cNvPr id="3" name="Content Placeholder 2"/>
          <p:cNvSpPr>
            <a:spLocks noGrp="1"/>
          </p:cNvSpPr>
          <p:nvPr>
            <p:ph idx="1"/>
          </p:nvPr>
        </p:nvSpPr>
        <p:spPr>
          <a:xfrm>
            <a:off x="457200" y="1600200"/>
            <a:ext cx="8229600" cy="763715"/>
          </a:xfrm>
        </p:spPr>
        <p:txBody>
          <a:bodyPr/>
          <a:lstStyle/>
          <a:p>
            <a:r>
              <a:rPr lang="en-GB" dirty="0" smtClean="0"/>
              <a:t>Example of the Farm Workers</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400417855"/>
              </p:ext>
            </p:extLst>
          </p:nvPr>
        </p:nvGraphicFramePr>
        <p:xfrm>
          <a:off x="1242473" y="2232504"/>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44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Drought</a:t>
            </a:r>
            <a:endParaRPr lang="en-GB" dirty="0"/>
          </a:p>
        </p:txBody>
      </p:sp>
      <p:sp>
        <p:nvSpPr>
          <p:cNvPr id="3" name="Content Placeholder 2"/>
          <p:cNvSpPr>
            <a:spLocks noGrp="1"/>
          </p:cNvSpPr>
          <p:nvPr>
            <p:ph idx="1"/>
          </p:nvPr>
        </p:nvSpPr>
        <p:spPr/>
        <p:txBody>
          <a:bodyPr/>
          <a:lstStyle/>
          <a:p>
            <a:pPr marL="0" indent="0">
              <a:buNone/>
            </a:pPr>
            <a:r>
              <a:rPr lang="en-GB" dirty="0" smtClean="0"/>
              <a:t>To determine the extent of the impact of the drought, we looked at many sources:</a:t>
            </a:r>
          </a:p>
          <a:p>
            <a:r>
              <a:rPr lang="en-GB" dirty="0" smtClean="0"/>
              <a:t>Standard Precipitation Indices (SPI) from ARC ;</a:t>
            </a:r>
          </a:p>
          <a:p>
            <a:r>
              <a:rPr lang="en-GB" dirty="0" smtClean="0"/>
              <a:t>Normalised Differential Vegetation Indices;</a:t>
            </a:r>
          </a:p>
          <a:p>
            <a:r>
              <a:rPr lang="en-GB" dirty="0" smtClean="0"/>
              <a:t>Vegetation Condition Index (VCI)</a:t>
            </a:r>
          </a:p>
          <a:p>
            <a:endParaRPr lang="en-GB" dirty="0"/>
          </a:p>
        </p:txBody>
      </p:sp>
    </p:spTree>
    <p:extLst>
      <p:ext uri="{BB962C8B-B14F-4D97-AF65-F5344CB8AC3E}">
        <p14:creationId xmlns:p14="http://schemas.microsoft.com/office/powerpoint/2010/main" val="415324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a:t>
            </a:r>
            <a:endParaRPr lang="en-GB" dirty="0"/>
          </a:p>
        </p:txBody>
      </p:sp>
      <p:pic>
        <p:nvPicPr>
          <p:cNvPr id="4" name="Picture 3"/>
          <p:cNvPicPr>
            <a:picLocks noChangeAspect="1"/>
          </p:cNvPicPr>
          <p:nvPr/>
        </p:nvPicPr>
        <p:blipFill rotWithShape="1">
          <a:blip r:embed="rId3"/>
          <a:srcRect t="723"/>
          <a:stretch/>
        </p:blipFill>
        <p:spPr>
          <a:xfrm>
            <a:off x="969376" y="1663700"/>
            <a:ext cx="7196747" cy="5037528"/>
          </a:xfrm>
          <a:prstGeom prst="rect">
            <a:avLst/>
          </a:prstGeom>
        </p:spPr>
      </p:pic>
    </p:spTree>
    <p:extLst>
      <p:ext uri="{BB962C8B-B14F-4D97-AF65-F5344CB8AC3E}">
        <p14:creationId xmlns:p14="http://schemas.microsoft.com/office/powerpoint/2010/main" val="125064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Agricultural Stress Index</a:t>
            </a:r>
            <a:endParaRPr lang="en-GB" dirty="0"/>
          </a:p>
        </p:txBody>
      </p:sp>
      <p:pic>
        <p:nvPicPr>
          <p:cNvPr id="4" name="Content Placeholder 3" descr="hazard_asi_lo-res.png"/>
          <p:cNvPicPr>
            <a:picLocks noGrp="1" noChangeAspect="1"/>
          </p:cNvPicPr>
          <p:nvPr>
            <p:ph idx="1"/>
          </p:nvPr>
        </p:nvPicPr>
        <p:blipFill>
          <a:blip r:embed="rId3">
            <a:extLst>
              <a:ext uri="{28A0092B-C50C-407E-A947-70E740481C1C}">
                <a14:useLocalDpi xmlns:a14="http://schemas.microsoft.com/office/drawing/2010/main" val="0"/>
              </a:ext>
            </a:extLst>
          </a:blip>
          <a:srcRect l="-5624" r="-5624"/>
          <a:stretch>
            <a:fillRect/>
          </a:stretch>
        </p:blipFill>
        <p:spPr>
          <a:xfrm>
            <a:off x="457200" y="1600200"/>
            <a:ext cx="8229600" cy="5114257"/>
          </a:xfrm>
        </p:spPr>
      </p:pic>
    </p:spTree>
    <p:extLst>
      <p:ext uri="{BB962C8B-B14F-4D97-AF65-F5344CB8AC3E}">
        <p14:creationId xmlns:p14="http://schemas.microsoft.com/office/powerpoint/2010/main" val="187906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Vegetation Condition Index</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7"/>
          </a:xfrm>
        </p:spPr>
      </p:pic>
    </p:spTree>
    <p:extLst>
      <p:ext uri="{BB962C8B-B14F-4D97-AF65-F5344CB8AC3E}">
        <p14:creationId xmlns:p14="http://schemas.microsoft.com/office/powerpoint/2010/main" val="24203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Vegetation Condition Index &amp; Drought Hazard Area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6"/>
          </a:xfrm>
        </p:spPr>
      </p:pic>
    </p:spTree>
    <p:extLst>
      <p:ext uri="{BB962C8B-B14F-4D97-AF65-F5344CB8AC3E}">
        <p14:creationId xmlns:p14="http://schemas.microsoft.com/office/powerpoint/2010/main" val="29088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Specifications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Crop estimates are provided by the CEC and they available data are detailed for </a:t>
            </a:r>
            <a:r>
              <a:rPr lang="en-GB" dirty="0"/>
              <a:t>c</a:t>
            </a:r>
            <a:r>
              <a:rPr lang="en-GB" dirty="0" smtClean="0"/>
              <a:t>ommercial farming (exclusive access tenure).</a:t>
            </a:r>
          </a:p>
          <a:p>
            <a:r>
              <a:rPr lang="en-GB" dirty="0" smtClean="0"/>
              <a:t>However, detail in non-commercial crop farming areas is lacking.</a:t>
            </a:r>
          </a:p>
          <a:p>
            <a:r>
              <a:rPr lang="en-GB" dirty="0" smtClean="0"/>
              <a:t>To geographically disaggregate of crop data and obtain a problem spec the analyst overlaid the hazard are onto the agricultural regions.</a:t>
            </a:r>
          </a:p>
          <a:p>
            <a:r>
              <a:rPr lang="en-GB" dirty="0" smtClean="0"/>
              <a:t>This help quantify </a:t>
            </a:r>
            <a:r>
              <a:rPr lang="en-GB" dirty="0" err="1" smtClean="0"/>
              <a:t>Prob</a:t>
            </a:r>
            <a:r>
              <a:rPr lang="en-GB" dirty="0" smtClean="0"/>
              <a:t> Specs for basic crop groups, e.g. cereals, legumes, etc.</a:t>
            </a:r>
            <a:endParaRPr lang="en-GB" dirty="0"/>
          </a:p>
        </p:txBody>
      </p:sp>
    </p:spTree>
    <p:extLst>
      <p:ext uri="{BB962C8B-B14F-4D97-AF65-F5344CB8AC3E}">
        <p14:creationId xmlns:p14="http://schemas.microsoft.com/office/powerpoint/2010/main" val="39411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Reasons for the NOFA</a:t>
            </a:r>
            <a:endParaRPr lang="en-GB" dirty="0"/>
          </a:p>
        </p:txBody>
      </p:sp>
      <p:sp>
        <p:nvSpPr>
          <p:cNvPr id="3" name="Content Placeholder 2"/>
          <p:cNvSpPr>
            <a:spLocks noGrp="1"/>
          </p:cNvSpPr>
          <p:nvPr>
            <p:ph idx="1"/>
          </p:nvPr>
        </p:nvSpPr>
        <p:spPr/>
        <p:txBody>
          <a:bodyPr>
            <a:normAutofit lnSpcReduction="10000"/>
          </a:bodyPr>
          <a:lstStyle/>
          <a:p>
            <a:r>
              <a:rPr lang="en-GB" dirty="0" smtClean="0"/>
              <a:t>South Africa is experiencing its worst drought in 23 years;</a:t>
            </a:r>
          </a:p>
          <a:p>
            <a:r>
              <a:rPr lang="en-GB" dirty="0" smtClean="0"/>
              <a:t>The poor crop performance dues to the drought has forced the need for massively increased imports;</a:t>
            </a:r>
          </a:p>
          <a:p>
            <a:r>
              <a:rPr lang="en-GB" dirty="0" smtClean="0"/>
              <a:t>Concurrently, commodity markets have slowed and the currency (Rand; ZAR) is weak;</a:t>
            </a:r>
          </a:p>
          <a:p>
            <a:r>
              <a:rPr lang="en-GB" dirty="0" smtClean="0"/>
              <a:t>Consequently, food prices have soared in local terms</a:t>
            </a:r>
          </a:p>
        </p:txBody>
      </p:sp>
    </p:spTree>
    <p:extLst>
      <p:ext uri="{BB962C8B-B14F-4D97-AF65-F5344CB8AC3E}">
        <p14:creationId xmlns:p14="http://schemas.microsoft.com/office/powerpoint/2010/main" val="3876172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Hazard Area &amp; Farming Regions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3" cy="5114256"/>
          </a:xfrm>
        </p:spPr>
      </p:pic>
    </p:spTree>
    <p:extLst>
      <p:ext uri="{BB962C8B-B14F-4D97-AF65-F5344CB8AC3E}">
        <p14:creationId xmlns:p14="http://schemas.microsoft.com/office/powerpoint/2010/main" val="174465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Problem Specs for Grains</a:t>
            </a:r>
            <a:endParaRPr lang="en-GB" dirty="0"/>
          </a:p>
        </p:txBody>
      </p:sp>
      <p:sp>
        <p:nvSpPr>
          <p:cNvPr id="4" name="Rectangle 3"/>
          <p:cNvSpPr/>
          <p:nvPr/>
        </p:nvSpPr>
        <p:spPr>
          <a:xfrm>
            <a:off x="0" y="1920758"/>
            <a:ext cx="9144000" cy="3785651"/>
          </a:xfrm>
          <a:prstGeom prst="rect">
            <a:avLst/>
          </a:prstGeom>
        </p:spPr>
        <p:txBody>
          <a:bodyPr wrap="square">
            <a:spAutoFit/>
          </a:bodyPr>
          <a:lstStyle/>
          <a:p>
            <a:r>
              <a:rPr lang="en-US" sz="1200" dirty="0" smtClean="0">
                <a:latin typeface="Monaco"/>
                <a:cs typeface="Monaco"/>
              </a:rPr>
              <a:t>  province    | </a:t>
            </a:r>
            <a:r>
              <a:rPr lang="en-US" sz="1200" dirty="0" err="1" smtClean="0">
                <a:latin typeface="Monaco"/>
                <a:cs typeface="Monaco"/>
              </a:rPr>
              <a:t>ag_type</a:t>
            </a:r>
            <a:r>
              <a:rPr lang="en-US" sz="1200" dirty="0" smtClean="0">
                <a:latin typeface="Monaco"/>
                <a:cs typeface="Monaco"/>
              </a:rPr>
              <a:t> |  hazard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area_local</a:t>
            </a:r>
            <a:r>
              <a:rPr lang="en-US" sz="1200" dirty="0" smtClean="0">
                <a:latin typeface="Monaco"/>
                <a:cs typeface="Monaco"/>
              </a:rPr>
              <a:t>  | </a:t>
            </a:r>
            <a:r>
              <a:rPr lang="en-US" sz="1200" dirty="0" err="1" smtClean="0">
                <a:latin typeface="Monaco"/>
                <a:cs typeface="Monaco"/>
              </a:rPr>
              <a:t>area_total</a:t>
            </a:r>
            <a:endParaRPr lang="en-US" sz="1200" dirty="0" smtClean="0">
              <a:latin typeface="Monaco"/>
              <a:cs typeface="Monaco"/>
            </a:endParaRPr>
          </a:p>
          <a:p>
            <a:r>
              <a:rPr lang="en-US" sz="1200" dirty="0" smtClean="0">
                <a:latin typeface="Monaco"/>
                <a:cs typeface="Monaco"/>
              </a:rPr>
              <a:t>---------------+---------+----------+----------------+----------------+-------------+-------------</a:t>
            </a:r>
          </a:p>
          <a:p>
            <a:r>
              <a:rPr lang="en-US" sz="1200" dirty="0" smtClean="0">
                <a:latin typeface="Monaco"/>
                <a:cs typeface="Monaco"/>
              </a:rPr>
              <a:t> Eastern Cape  | Grains  | drought  | 54%            | 35%            |  1398441124 |  2885838187</a:t>
            </a:r>
          </a:p>
          <a:p>
            <a:r>
              <a:rPr lang="en-US" sz="1200" dirty="0" smtClean="0">
                <a:latin typeface="Monaco"/>
                <a:cs typeface="Monaco"/>
              </a:rPr>
              <a:t> Eastern Cape  | Grains  | less dry | 54%            | 72%            |  1487397063 |  2885838187</a:t>
            </a:r>
          </a:p>
          <a:p>
            <a:r>
              <a:rPr lang="en-US" sz="1200" dirty="0" smtClean="0">
                <a:latin typeface="Monaco"/>
                <a:cs typeface="Monaco"/>
              </a:rPr>
              <a:t> Free State    | Grains  | drought  | 42%            | 35%            | 68047449948 | 79877460698</a:t>
            </a:r>
          </a:p>
          <a:p>
            <a:r>
              <a:rPr lang="en-US" sz="1200" dirty="0" smtClean="0">
                <a:latin typeface="Monaco"/>
                <a:cs typeface="Monaco"/>
              </a:rPr>
              <a:t> Free State    | Grains  | less dry | 42%            | 82%            | 11830010750 | 79877460698</a:t>
            </a:r>
          </a:p>
          <a:p>
            <a:r>
              <a:rPr lang="en-US" sz="1200" dirty="0" smtClean="0">
                <a:latin typeface="Monaco"/>
                <a:cs typeface="Monaco"/>
              </a:rPr>
              <a:t> Gauteng       | Grains  | drought  | 56%            | 35%            |  1371549537 |  2710036181</a:t>
            </a:r>
          </a:p>
          <a:p>
            <a:r>
              <a:rPr lang="en-US" sz="1200" dirty="0" smtClean="0">
                <a:latin typeface="Monaco"/>
                <a:cs typeface="Monaco"/>
              </a:rPr>
              <a:t> Gauteng       | Grains  | less dry | 56%            | 78%            |  1338486645 |  2710036181</a:t>
            </a:r>
          </a:p>
          <a:p>
            <a:r>
              <a:rPr lang="en-US" sz="1200" dirty="0" smtClean="0">
                <a:latin typeface="Monaco"/>
                <a:cs typeface="Monaco"/>
              </a:rPr>
              <a:t> KwaZulu-Natal | Grains  | drought  | 75%            | 35%            |      195640 |     4918358</a:t>
            </a:r>
          </a:p>
          <a:p>
            <a:r>
              <a:rPr lang="en-US" sz="1200" dirty="0" smtClean="0">
                <a:latin typeface="Monaco"/>
                <a:cs typeface="Monaco"/>
              </a:rPr>
              <a:t> KwaZulu-Natal | Grains  | less dry | 75%            | 77%            |     4722718 |     4918358</a:t>
            </a:r>
          </a:p>
          <a:p>
            <a:r>
              <a:rPr lang="en-US" sz="1200" dirty="0" smtClean="0">
                <a:latin typeface="Monaco"/>
                <a:cs typeface="Monaco"/>
              </a:rPr>
              <a:t> Limpopo       | Grains  | drought  | 113%           | 35%            |  2850906266 | 10230620517</a:t>
            </a:r>
          </a:p>
          <a:p>
            <a:r>
              <a:rPr lang="en-US" sz="1200" dirty="0" smtClean="0">
                <a:latin typeface="Monaco"/>
                <a:cs typeface="Monaco"/>
              </a:rPr>
              <a:t> Limpopo       | Grains  | less dry | 113%           | 143%           |  7379714251 | 10230620517</a:t>
            </a:r>
          </a:p>
          <a:p>
            <a:r>
              <a:rPr lang="en-US" sz="1200" dirty="0" smtClean="0">
                <a:latin typeface="Monaco"/>
                <a:cs typeface="Monaco"/>
              </a:rPr>
              <a:t> Mpumalanga    | Grains  | drought  | 66%            | 35%            |  2877212423 | 29746559200</a:t>
            </a:r>
          </a:p>
          <a:p>
            <a:r>
              <a:rPr lang="en-US" sz="1200" dirty="0" smtClean="0">
                <a:latin typeface="Monaco"/>
                <a:cs typeface="Monaco"/>
              </a:rPr>
              <a:t> Mpumalanga    | Grains  | less dry | 66%            | 69%            | 26869346777 | 29746559200</a:t>
            </a:r>
          </a:p>
          <a:p>
            <a:r>
              <a:rPr lang="en-US" sz="1200" dirty="0" smtClean="0">
                <a:latin typeface="Monaco"/>
                <a:cs typeface="Monaco"/>
              </a:rPr>
              <a:t> North West    | Grains  | drought  | 59%            | 35%            | 30044157444 | 46400957667</a:t>
            </a:r>
          </a:p>
          <a:p>
            <a:r>
              <a:rPr lang="en-US" sz="1200" dirty="0" smtClean="0">
                <a:latin typeface="Monaco"/>
                <a:cs typeface="Monaco"/>
              </a:rPr>
              <a:t> North West    | Grains  | less dry | 59%            | 103%           | 16356800223 | 46400957667</a:t>
            </a:r>
          </a:p>
          <a:p>
            <a:r>
              <a:rPr lang="en-US" sz="1200" dirty="0" smtClean="0">
                <a:latin typeface="Monaco"/>
                <a:cs typeface="Monaco"/>
              </a:rPr>
              <a:t> Northern Cape | Grains  | drought  | 141%           | 35%            |      882984 |      969200</a:t>
            </a:r>
          </a:p>
          <a:p>
            <a:r>
              <a:rPr lang="en-US" sz="1200" dirty="0" smtClean="0">
                <a:latin typeface="Monaco"/>
                <a:cs typeface="Monaco"/>
              </a:rPr>
              <a:t> Northern Cape | Grains  | less dry | 141%           | 1227%          |       86215 |      969200</a:t>
            </a:r>
          </a:p>
          <a:p>
            <a:r>
              <a:rPr lang="en-US" sz="1200" dirty="0" smtClean="0">
                <a:latin typeface="Monaco"/>
                <a:cs typeface="Monaco"/>
              </a:rPr>
              <a:t> Western Cape  | Grains  | drought  | 167%           | 35%            |  5082279753 | 20977128675</a:t>
            </a:r>
          </a:p>
          <a:p>
            <a:r>
              <a:rPr lang="en-US" sz="1200" dirty="0" smtClean="0">
                <a:latin typeface="Monaco"/>
                <a:cs typeface="Monaco"/>
              </a:rPr>
              <a:t> Western Cape  | Grains  | less dry | 167%           | 209%           | 15894848922 | 20977128675</a:t>
            </a:r>
            <a:endParaRPr lang="en-GB" sz="1200" dirty="0">
              <a:latin typeface="Monaco"/>
              <a:cs typeface="Monaco"/>
            </a:endParaRPr>
          </a:p>
        </p:txBody>
      </p:sp>
    </p:spTree>
    <p:extLst>
      <p:ext uri="{BB962C8B-B14F-4D97-AF65-F5344CB8AC3E}">
        <p14:creationId xmlns:p14="http://schemas.microsoft.com/office/powerpoint/2010/main" val="188613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Prices</a:t>
            </a:r>
            <a:endParaRPr lang="en-GB" dirty="0"/>
          </a:p>
        </p:txBody>
      </p:sp>
      <p:sp>
        <p:nvSpPr>
          <p:cNvPr id="3" name="Content Placeholder 2"/>
          <p:cNvSpPr>
            <a:spLocks noGrp="1"/>
          </p:cNvSpPr>
          <p:nvPr>
            <p:ph idx="1"/>
          </p:nvPr>
        </p:nvSpPr>
        <p:spPr>
          <a:xfrm>
            <a:off x="457200" y="1600201"/>
            <a:ext cx="8229600" cy="1231900"/>
          </a:xfrm>
        </p:spPr>
        <p:txBody>
          <a:bodyPr>
            <a:normAutofit fontScale="92500"/>
          </a:bodyPr>
          <a:lstStyle/>
          <a:p>
            <a:r>
              <a:rPr lang="en-GB" dirty="0" smtClean="0"/>
              <a:t>Price trends for main household commodities were considered, example here is for maize meal</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1503036011"/>
              </p:ext>
            </p:extLst>
          </p:nvPr>
        </p:nvGraphicFramePr>
        <p:xfrm>
          <a:off x="774700" y="2603502"/>
          <a:ext cx="7632700" cy="38353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860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Grants</a:t>
            </a:r>
            <a:endParaRPr lang="en-GB" dirty="0"/>
          </a:p>
        </p:txBody>
      </p:sp>
      <p:sp>
        <p:nvSpPr>
          <p:cNvPr id="3" name="Content Placeholder 2"/>
          <p:cNvSpPr>
            <a:spLocks noGrp="1"/>
          </p:cNvSpPr>
          <p:nvPr>
            <p:ph idx="1"/>
          </p:nvPr>
        </p:nvSpPr>
        <p:spPr>
          <a:xfrm>
            <a:off x="457200" y="1600200"/>
            <a:ext cx="8229600" cy="5168900"/>
          </a:xfrm>
        </p:spPr>
        <p:txBody>
          <a:bodyPr>
            <a:normAutofit fontScale="92500" lnSpcReduction="20000"/>
          </a:bodyPr>
          <a:lstStyle/>
          <a:p>
            <a:r>
              <a:rPr lang="en-GB" dirty="0" smtClean="0"/>
              <a:t>Two social grants in South Africa make a substantive difference for households’ consumption: the Child Grant and the Old Age Grant</a:t>
            </a:r>
          </a:p>
          <a:p>
            <a:r>
              <a:rPr lang="en-GB" dirty="0" smtClean="0"/>
              <a:t>The majority of poor rural households have access to these grants; it is reflected in the baselines</a:t>
            </a:r>
          </a:p>
          <a:p>
            <a:r>
              <a:rPr lang="en-GB" dirty="0" smtClean="0"/>
              <a:t>However, there is still a minority of households that do not receive these grants (do not qualify or exclusion error) </a:t>
            </a:r>
          </a:p>
          <a:p>
            <a:r>
              <a:rPr lang="en-GB" dirty="0" smtClean="0"/>
              <a:t>To manage this situation in the analysis, two ‘scenarios’ for social grants were used: </a:t>
            </a:r>
            <a:r>
              <a:rPr lang="en-GB" dirty="0" smtClean="0">
                <a:solidFill>
                  <a:srgbClr val="FF0000"/>
                </a:solidFill>
              </a:rPr>
              <a:t>receive</a:t>
            </a:r>
            <a:r>
              <a:rPr lang="en-GB" dirty="0" smtClean="0"/>
              <a:t> and </a:t>
            </a:r>
            <a:r>
              <a:rPr lang="en-GB" dirty="0" smtClean="0">
                <a:solidFill>
                  <a:srgbClr val="FF0000"/>
                </a:solidFill>
              </a:rPr>
              <a:t>do not receive</a:t>
            </a:r>
            <a:r>
              <a:rPr lang="en-GB" dirty="0" smtClean="0"/>
              <a:t>.</a:t>
            </a:r>
            <a:endParaRPr lang="en-GB" dirty="0"/>
          </a:p>
        </p:txBody>
      </p:sp>
    </p:spTree>
    <p:extLst>
      <p:ext uri="{BB962C8B-B14F-4D97-AF65-F5344CB8AC3E}">
        <p14:creationId xmlns:p14="http://schemas.microsoft.com/office/powerpoint/2010/main" val="426985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Thresholds in South Africa</a:t>
            </a:r>
            <a:endParaRPr lang="en-GB" dirty="0"/>
          </a:p>
        </p:txBody>
      </p:sp>
      <p:sp>
        <p:nvSpPr>
          <p:cNvPr id="3" name="Content Placeholder 2"/>
          <p:cNvSpPr>
            <a:spLocks noGrp="1"/>
          </p:cNvSpPr>
          <p:nvPr>
            <p:ph idx="1"/>
          </p:nvPr>
        </p:nvSpPr>
        <p:spPr>
          <a:xfrm>
            <a:off x="457200" y="1600200"/>
            <a:ext cx="8229600" cy="5168900"/>
          </a:xfrm>
        </p:spPr>
        <p:txBody>
          <a:bodyPr>
            <a:normAutofit fontScale="77500" lnSpcReduction="20000"/>
          </a:bodyPr>
          <a:lstStyle/>
          <a:p>
            <a:r>
              <a:rPr lang="en-GB" dirty="0" smtClean="0"/>
              <a:t>In order to inform policy, the SAVAC has base its outcomes in terms of the poverty lines defined by Statistics South Africa in it’s Income-Expenditure Surveys. There are</a:t>
            </a:r>
          </a:p>
          <a:p>
            <a:pPr lvl="1"/>
            <a:r>
              <a:rPr lang="en-GB" dirty="0" smtClean="0"/>
              <a:t>Food Poverty Line</a:t>
            </a:r>
          </a:p>
          <a:p>
            <a:pPr lvl="1"/>
            <a:r>
              <a:rPr lang="en-GB" dirty="0" smtClean="0"/>
              <a:t>Lower Bound Poverty Line</a:t>
            </a:r>
          </a:p>
          <a:p>
            <a:pPr lvl="1"/>
            <a:r>
              <a:rPr lang="en-GB" dirty="0" smtClean="0"/>
              <a:t>Upper Bound Poverty Line</a:t>
            </a:r>
          </a:p>
          <a:p>
            <a:r>
              <a:rPr lang="en-GB" dirty="0" smtClean="0"/>
              <a:t>This is to enable comparison’s of SAVAC forecasts with other survey data;</a:t>
            </a:r>
          </a:p>
          <a:p>
            <a:r>
              <a:rPr lang="en-GB" dirty="0" smtClean="0"/>
              <a:t>Food </a:t>
            </a:r>
            <a:r>
              <a:rPr lang="en-GB" dirty="0"/>
              <a:t>P</a:t>
            </a:r>
            <a:r>
              <a:rPr lang="en-GB" dirty="0" smtClean="0"/>
              <a:t>overty Line: SAVAC takes this as “survival threshold” although strictly it is not. It includes basket with a wide range of commodities and people could “survive” on a much smaller, cheaper set of commodities;</a:t>
            </a:r>
          </a:p>
          <a:p>
            <a:r>
              <a:rPr lang="en-GB" dirty="0" smtClean="0"/>
              <a:t>This is because we are concerned with </a:t>
            </a:r>
            <a:r>
              <a:rPr lang="en-GB" b="1" i="1" dirty="0" smtClean="0"/>
              <a:t>inequality</a:t>
            </a:r>
            <a:r>
              <a:rPr lang="en-GB" dirty="0" smtClean="0"/>
              <a:t> and </a:t>
            </a:r>
            <a:r>
              <a:rPr lang="en-GB" b="1" i="1" dirty="0" smtClean="0"/>
              <a:t>living standards</a:t>
            </a:r>
            <a:r>
              <a:rPr lang="en-GB" dirty="0" smtClean="0"/>
              <a:t>; it is unacceptable that people show only just survive.</a:t>
            </a:r>
          </a:p>
        </p:txBody>
      </p:sp>
    </p:spTree>
    <p:extLst>
      <p:ext uri="{BB962C8B-B14F-4D97-AF65-F5344CB8AC3E}">
        <p14:creationId xmlns:p14="http://schemas.microsoft.com/office/powerpoint/2010/main" val="301759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err="1" smtClean="0"/>
              <a:t>Okahlamba</a:t>
            </a:r>
            <a:r>
              <a:rPr lang="en-GB" dirty="0" smtClean="0"/>
              <a:t> open-access intense crops and livestock</a:t>
            </a:r>
          </a:p>
          <a:p>
            <a:r>
              <a:rPr lang="en-GB" dirty="0" smtClean="0"/>
              <a:t>Hazard-affected area, household receiving grants</a:t>
            </a:r>
          </a:p>
          <a:p>
            <a:endParaRPr lang="en-GB" dirty="0"/>
          </a:p>
        </p:txBody>
      </p:sp>
      <p:graphicFrame>
        <p:nvGraphicFramePr>
          <p:cNvPr id="4" name="Chart 3"/>
          <p:cNvGraphicFramePr>
            <a:graphicFrameLocks/>
          </p:cNvGraphicFramePr>
          <p:nvPr>
            <p:extLst>
              <p:ext uri="{D42A27DB-BD31-4B8C-83A1-F6EECF244321}">
                <p14:modId xmlns:p14="http://schemas.microsoft.com/office/powerpoint/2010/main" val="4069258467"/>
              </p:ext>
            </p:extLst>
          </p:nvPr>
        </p:nvGraphicFramePr>
        <p:xfrm>
          <a:off x="895350" y="2038350"/>
          <a:ext cx="7353300" cy="468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17204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err="1" smtClean="0"/>
              <a:t>Okahlamba</a:t>
            </a:r>
            <a:r>
              <a:rPr lang="en-GB" dirty="0" smtClean="0"/>
              <a:t> open-access intense crops and livestock</a:t>
            </a:r>
          </a:p>
          <a:p>
            <a:r>
              <a:rPr lang="en-GB" dirty="0" smtClean="0"/>
              <a:t>Hazard-affected area, household </a:t>
            </a:r>
            <a:r>
              <a:rPr lang="en-GB" dirty="0" smtClean="0">
                <a:solidFill>
                  <a:srgbClr val="FF0000"/>
                </a:solidFill>
              </a:rPr>
              <a:t>not receiving </a:t>
            </a:r>
            <a:r>
              <a:rPr lang="en-GB" dirty="0" smtClean="0"/>
              <a:t>grants</a:t>
            </a:r>
          </a:p>
          <a:p>
            <a:endParaRPr lang="en-GB" dirty="0"/>
          </a:p>
        </p:txBody>
      </p:sp>
      <p:graphicFrame>
        <p:nvGraphicFramePr>
          <p:cNvPr id="5" name="Chart 4"/>
          <p:cNvGraphicFramePr>
            <a:graphicFrameLocks/>
          </p:cNvGraphicFramePr>
          <p:nvPr>
            <p:extLst>
              <p:ext uri="{D42A27DB-BD31-4B8C-83A1-F6EECF244321}">
                <p14:modId xmlns:p14="http://schemas.microsoft.com/office/powerpoint/2010/main" val="4108626618"/>
              </p:ext>
            </p:extLst>
          </p:nvPr>
        </p:nvGraphicFramePr>
        <p:xfrm>
          <a:off x="889000" y="2038350"/>
          <a:ext cx="7353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Cloud Callout 5"/>
          <p:cNvSpPr/>
          <p:nvPr/>
        </p:nvSpPr>
        <p:spPr>
          <a:xfrm>
            <a:off x="5372100" y="2089150"/>
            <a:ext cx="3429000" cy="1866900"/>
          </a:xfrm>
          <a:prstGeom prst="cloudCallout">
            <a:avLst>
              <a:gd name="adj1" fmla="val -54933"/>
              <a:gd name="adj2" fmla="val 11692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smtClean="0"/>
              <a:t>Grants have a huge impact!</a:t>
            </a:r>
            <a:endParaRPr lang="en-GB" sz="2800" dirty="0"/>
          </a:p>
        </p:txBody>
      </p:sp>
    </p:spTree>
    <p:extLst>
      <p:ext uri="{BB962C8B-B14F-4D97-AF65-F5344CB8AC3E}">
        <p14:creationId xmlns:p14="http://schemas.microsoft.com/office/powerpoint/2010/main" val="3235865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smtClean="0"/>
              <a:t>farm workers</a:t>
            </a:r>
          </a:p>
          <a:p>
            <a:r>
              <a:rPr lang="en-GB" dirty="0" smtClean="0"/>
              <a:t>Hazard-affected area, household receiving grants</a:t>
            </a:r>
          </a:p>
          <a:p>
            <a:endParaRPr lang="en-GB" dirty="0"/>
          </a:p>
        </p:txBody>
      </p:sp>
      <p:graphicFrame>
        <p:nvGraphicFramePr>
          <p:cNvPr id="5" name="Chart 4"/>
          <p:cNvGraphicFramePr>
            <a:graphicFrameLocks/>
          </p:cNvGraphicFramePr>
          <p:nvPr>
            <p:extLst>
              <p:ext uri="{D42A27DB-BD31-4B8C-83A1-F6EECF244321}">
                <p14:modId xmlns:p14="http://schemas.microsoft.com/office/powerpoint/2010/main" val="1009808530"/>
              </p:ext>
            </p:extLst>
          </p:nvPr>
        </p:nvGraphicFramePr>
        <p:xfrm>
          <a:off x="704850" y="18923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20531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0000" lnSpcReduction="20000"/>
          </a:bodyPr>
          <a:lstStyle/>
          <a:p>
            <a:r>
              <a:rPr lang="en-GB" dirty="0" smtClean="0"/>
              <a:t>Examples of impact on household total income: </a:t>
            </a:r>
            <a:r>
              <a:rPr lang="en-GB" dirty="0" smtClean="0"/>
              <a:t>farm workers</a:t>
            </a:r>
          </a:p>
          <a:p>
            <a:r>
              <a:rPr lang="en-GB" dirty="0" smtClean="0"/>
              <a:t>Hazard-affected area, household </a:t>
            </a:r>
            <a:r>
              <a:rPr lang="en-GB" dirty="0" smtClean="0">
                <a:solidFill>
                  <a:srgbClr val="FF0000"/>
                </a:solidFill>
              </a:rPr>
              <a:t>not receiving </a:t>
            </a:r>
            <a:r>
              <a:rPr lang="en-GB" dirty="0" smtClean="0"/>
              <a:t>grants</a:t>
            </a:r>
          </a:p>
          <a:p>
            <a:endParaRPr lang="en-GB" dirty="0"/>
          </a:p>
        </p:txBody>
      </p:sp>
      <p:graphicFrame>
        <p:nvGraphicFramePr>
          <p:cNvPr id="7" name="Chart 6"/>
          <p:cNvGraphicFramePr>
            <a:graphicFrameLocks/>
          </p:cNvGraphicFramePr>
          <p:nvPr>
            <p:extLst>
              <p:ext uri="{D42A27DB-BD31-4B8C-83A1-F6EECF244321}">
                <p14:modId xmlns:p14="http://schemas.microsoft.com/office/powerpoint/2010/main" val="1841423099"/>
              </p:ext>
            </p:extLst>
          </p:nvPr>
        </p:nvGraphicFramePr>
        <p:xfrm>
          <a:off x="705600" y="18923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53439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7500" lnSpcReduction="20000"/>
          </a:bodyPr>
          <a:lstStyle/>
          <a:p>
            <a:r>
              <a:rPr lang="en-GB" dirty="0" smtClean="0"/>
              <a:t>Examples of impact on household total income: </a:t>
            </a:r>
            <a:r>
              <a:rPr lang="en-GB" dirty="0" smtClean="0"/>
              <a:t>urban poor</a:t>
            </a:r>
          </a:p>
          <a:p>
            <a:r>
              <a:rPr lang="en-GB" dirty="0" smtClean="0"/>
              <a:t>Hazard not so significant, </a:t>
            </a:r>
            <a:r>
              <a:rPr lang="en-GB" dirty="0" smtClean="0"/>
              <a:t>household receiving grants</a:t>
            </a:r>
          </a:p>
          <a:p>
            <a:endParaRPr lang="en-GB" dirty="0"/>
          </a:p>
        </p:txBody>
      </p:sp>
      <p:graphicFrame>
        <p:nvGraphicFramePr>
          <p:cNvPr id="6" name="Chart 5"/>
          <p:cNvGraphicFramePr>
            <a:graphicFrameLocks/>
          </p:cNvGraphicFramePr>
          <p:nvPr>
            <p:extLst>
              <p:ext uri="{D42A27DB-BD31-4B8C-83A1-F6EECF244321}">
                <p14:modId xmlns:p14="http://schemas.microsoft.com/office/powerpoint/2010/main" val="3650605296"/>
              </p:ext>
            </p:extLst>
          </p:nvPr>
        </p:nvGraphicFramePr>
        <p:xfrm>
          <a:off x="736600" y="1981200"/>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45872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pPr marL="0" indent="0">
              <a:buNone/>
            </a:pPr>
            <a:r>
              <a:rPr lang="en-GB" dirty="0" smtClean="0"/>
              <a:t>Although tremendous progress in the welfare of citizens has taken place since 1994,  some of </a:t>
            </a:r>
            <a:r>
              <a:rPr lang="en-GB" dirty="0" smtClean="0"/>
              <a:t>South Africa’s economic and social realities are:</a:t>
            </a:r>
          </a:p>
          <a:p>
            <a:r>
              <a:rPr lang="en-GB" dirty="0" smtClean="0"/>
              <a:t>Unemployment has remained stubbornly high (rising slightly over the last year);</a:t>
            </a:r>
          </a:p>
          <a:p>
            <a:r>
              <a:rPr lang="en-GB" dirty="0" smtClean="0"/>
              <a:t>Economic growth has been slowing;</a:t>
            </a:r>
          </a:p>
          <a:p>
            <a:r>
              <a:rPr lang="en-GB" dirty="0" smtClean="0"/>
              <a:t>Income inequality has widened;</a:t>
            </a:r>
            <a:endParaRPr lang="en-GB" dirty="0"/>
          </a:p>
        </p:txBody>
      </p:sp>
    </p:spTree>
    <p:extLst>
      <p:ext uri="{BB962C8B-B14F-4D97-AF65-F5344CB8AC3E}">
        <p14:creationId xmlns:p14="http://schemas.microsoft.com/office/powerpoint/2010/main" val="429194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6"/>
            <a:ext cx="8229600" cy="881062"/>
          </a:xfrm>
        </p:spPr>
        <p:txBody>
          <a:bodyPr>
            <a:normAutofit/>
          </a:bodyPr>
          <a:lstStyle/>
          <a:p>
            <a:r>
              <a:rPr lang="en-GB" dirty="0" smtClean="0"/>
              <a:t>Analysis</a:t>
            </a:r>
            <a:endParaRPr lang="en-GB" dirty="0"/>
          </a:p>
        </p:txBody>
      </p:sp>
      <p:sp>
        <p:nvSpPr>
          <p:cNvPr id="3" name="Content Placeholder 2"/>
          <p:cNvSpPr>
            <a:spLocks noGrp="1"/>
          </p:cNvSpPr>
          <p:nvPr>
            <p:ph idx="1"/>
          </p:nvPr>
        </p:nvSpPr>
        <p:spPr>
          <a:xfrm>
            <a:off x="457200" y="1009651"/>
            <a:ext cx="8229600" cy="1028699"/>
          </a:xfrm>
        </p:spPr>
        <p:txBody>
          <a:bodyPr>
            <a:normAutofit fontScale="77500" lnSpcReduction="20000"/>
          </a:bodyPr>
          <a:lstStyle/>
          <a:p>
            <a:r>
              <a:rPr lang="en-GB" dirty="0" smtClean="0"/>
              <a:t>Examples of impact on household total income: </a:t>
            </a:r>
            <a:r>
              <a:rPr lang="en-GB" dirty="0" smtClean="0"/>
              <a:t>urban poor</a:t>
            </a:r>
          </a:p>
          <a:p>
            <a:r>
              <a:rPr lang="en-GB" dirty="0" smtClean="0"/>
              <a:t>Hazard not so significant, household </a:t>
            </a:r>
            <a:r>
              <a:rPr lang="en-GB" dirty="0" smtClean="0">
                <a:solidFill>
                  <a:srgbClr val="FF0000"/>
                </a:solidFill>
              </a:rPr>
              <a:t>not receiving </a:t>
            </a:r>
            <a:r>
              <a:rPr lang="en-GB" dirty="0" smtClean="0"/>
              <a:t>grants</a:t>
            </a:r>
          </a:p>
          <a:p>
            <a:endParaRPr lang="en-GB" dirty="0"/>
          </a:p>
        </p:txBody>
      </p:sp>
      <p:graphicFrame>
        <p:nvGraphicFramePr>
          <p:cNvPr id="6" name="Chart 5"/>
          <p:cNvGraphicFramePr>
            <a:graphicFrameLocks/>
          </p:cNvGraphicFramePr>
          <p:nvPr>
            <p:extLst>
              <p:ext uri="{D42A27DB-BD31-4B8C-83A1-F6EECF244321}">
                <p14:modId xmlns:p14="http://schemas.microsoft.com/office/powerpoint/2010/main" val="2988319907"/>
              </p:ext>
            </p:extLst>
          </p:nvPr>
        </p:nvGraphicFramePr>
        <p:xfrm>
          <a:off x="895350" y="2006601"/>
          <a:ext cx="7353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133736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838669"/>
          </a:xfrm>
        </p:spPr>
        <p:txBody>
          <a:bodyPr/>
          <a:lstStyle/>
          <a:p>
            <a:r>
              <a:rPr lang="en-GB" dirty="0" smtClean="0"/>
              <a:t>So how does it all add up?</a:t>
            </a:r>
            <a:endParaRPr lang="en-GB" dirty="0"/>
          </a:p>
        </p:txBody>
      </p:sp>
      <p:sp>
        <p:nvSpPr>
          <p:cNvPr id="3" name="Content Placeholder 2"/>
          <p:cNvSpPr>
            <a:spLocks noGrp="1"/>
          </p:cNvSpPr>
          <p:nvPr>
            <p:ph idx="1"/>
          </p:nvPr>
        </p:nvSpPr>
        <p:spPr>
          <a:xfrm>
            <a:off x="457200" y="846607"/>
            <a:ext cx="8229600" cy="1028699"/>
          </a:xfrm>
        </p:spPr>
        <p:txBody>
          <a:bodyPr>
            <a:normAutofit fontScale="77500" lnSpcReduction="20000"/>
          </a:bodyPr>
          <a:lstStyle/>
          <a:p>
            <a:pPr marL="0" indent="0">
              <a:buNone/>
            </a:pPr>
            <a:r>
              <a:rPr lang="en-GB" dirty="0" smtClean="0"/>
              <a:t>The hazard and analysis can be overlaid onto the Enumeration small areas; populations and deficits can then be summed over the whole country</a:t>
            </a:r>
            <a:endParaRPr lang="en-GB" dirty="0"/>
          </a:p>
        </p:txBody>
      </p:sp>
      <p:pic>
        <p:nvPicPr>
          <p:cNvPr id="4" name="Picture 3" descr="hazard_sas_lo-r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875306"/>
            <a:ext cx="6821477" cy="4715994"/>
          </a:xfrm>
          <a:prstGeom prst="rect">
            <a:avLst/>
          </a:prstGeom>
        </p:spPr>
      </p:pic>
    </p:spTree>
    <p:extLst>
      <p:ext uri="{BB962C8B-B14F-4D97-AF65-F5344CB8AC3E}">
        <p14:creationId xmlns:p14="http://schemas.microsoft.com/office/powerpoint/2010/main" val="2322921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Food Poverty Line Deficit Totals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78532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r>
              <a:rPr lang="en-GB" dirty="0" smtClean="0"/>
              <a:t>There are still apartheid and colonial legacies to be overcome</a:t>
            </a:r>
            <a:r>
              <a:rPr lang="en-US" dirty="0" smtClean="0"/>
              <a:t>—</a:t>
            </a:r>
            <a:r>
              <a:rPr lang="en-GB" dirty="0" smtClean="0"/>
              <a:t>with racial disparities in spatial distribution, ownership, economic access and educational opportunities;</a:t>
            </a:r>
          </a:p>
          <a:p>
            <a:r>
              <a:rPr lang="en-GB" dirty="0" smtClean="0"/>
              <a:t>The country remains beset with deep-rooted social issues including excessive violence, crime and ugly racism</a:t>
            </a:r>
          </a:p>
        </p:txBody>
      </p:sp>
    </p:spTree>
    <p:extLst>
      <p:ext uri="{BB962C8B-B14F-4D97-AF65-F5344CB8AC3E}">
        <p14:creationId xmlns:p14="http://schemas.microsoft.com/office/powerpoint/2010/main" val="390666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Reality Check</a:t>
            </a:r>
            <a:endParaRPr lang="en-GB" dirty="0"/>
          </a:p>
        </p:txBody>
      </p:sp>
      <p:sp>
        <p:nvSpPr>
          <p:cNvPr id="3" name="Content Placeholder 2"/>
          <p:cNvSpPr>
            <a:spLocks noGrp="1"/>
          </p:cNvSpPr>
          <p:nvPr>
            <p:ph idx="1"/>
          </p:nvPr>
        </p:nvSpPr>
        <p:spPr/>
        <p:txBody>
          <a:bodyPr/>
          <a:lstStyle/>
          <a:p>
            <a:r>
              <a:rPr lang="en-GB" dirty="0" smtClean="0"/>
              <a:t>It’s not all doom and gloom.</a:t>
            </a:r>
          </a:p>
          <a:p>
            <a:pPr marL="400050" lvl="1" indent="0">
              <a:buNone/>
            </a:pPr>
            <a:r>
              <a:rPr lang="en-GB" dirty="0" smtClean="0"/>
              <a:t>Tremendous progress has been been in many areas: ranging from education to governance and the extension of services to formerly marginalised people.</a:t>
            </a:r>
          </a:p>
          <a:p>
            <a:pPr marL="457200" indent="-457200"/>
            <a:r>
              <a:rPr lang="en-GB" dirty="0" smtClean="0"/>
              <a:t>But, given this background and the present economic and climatic outlook, what does this mean for the country’s poorest and most vulnerable citizens?</a:t>
            </a:r>
            <a:endParaRPr lang="en-GB" dirty="0"/>
          </a:p>
        </p:txBody>
      </p:sp>
    </p:spTree>
    <p:extLst>
      <p:ext uri="{BB962C8B-B14F-4D97-AF65-F5344CB8AC3E}">
        <p14:creationId xmlns:p14="http://schemas.microsoft.com/office/powerpoint/2010/main" val="232034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This assessment was conducted to try answer this question.</a:t>
            </a:r>
          </a:p>
          <a:p>
            <a:r>
              <a:rPr lang="en-GB" dirty="0" smtClean="0"/>
              <a:t>It aims to gain some insight on a broad, national scale into what the near-future consequences of drought and economic turmoil might be for households.</a:t>
            </a:r>
          </a:p>
          <a:p>
            <a:r>
              <a:rPr lang="en-GB" dirty="0" smtClean="0"/>
              <a:t>It is a desk study. It draws heavily on secondary sources and is liberally sprinkled with assumptions. Many of these assumptions will be discarded with the arrival of new and better data.</a:t>
            </a:r>
            <a:endParaRPr lang="en-GB" dirty="0"/>
          </a:p>
        </p:txBody>
      </p:sp>
    </p:spTree>
    <p:extLst>
      <p:ext uri="{BB962C8B-B14F-4D97-AF65-F5344CB8AC3E}">
        <p14:creationId xmlns:p14="http://schemas.microsoft.com/office/powerpoint/2010/main" val="76858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Make use of existing baselines and data (14 LZs)</a:t>
            </a:r>
          </a:p>
          <a:p>
            <a:pPr marL="514350" indent="-514350">
              <a:buFont typeface="+mj-lt"/>
              <a:buAutoNum type="arabicPeriod"/>
            </a:pPr>
            <a:r>
              <a:rPr lang="en-GB" dirty="0" smtClean="0"/>
              <a:t>Extrapolate the existing data to include other similar (open access tenure) LZs</a:t>
            </a:r>
          </a:p>
          <a:p>
            <a:pPr marL="514350" indent="-514350">
              <a:buFont typeface="+mj-lt"/>
              <a:buAutoNum type="arabicPeriod"/>
            </a:pPr>
            <a:r>
              <a:rPr lang="en-GB" dirty="0" smtClean="0"/>
              <a:t>Construct baselines using secondary sources for two other livelihood types:</a:t>
            </a:r>
          </a:p>
          <a:p>
            <a:pPr marL="914400" lvl="1" indent="-514350">
              <a:buFont typeface="+mj-lt"/>
              <a:buAutoNum type="arabicPeriod"/>
            </a:pPr>
            <a:r>
              <a:rPr lang="en-GB" dirty="0" smtClean="0"/>
              <a:t>Farm workers</a:t>
            </a:r>
          </a:p>
          <a:p>
            <a:pPr marL="914400" lvl="1" indent="-514350">
              <a:buFont typeface="+mj-lt"/>
              <a:buAutoNum type="arabicPeriod"/>
            </a:pPr>
            <a:r>
              <a:rPr lang="en-GB" dirty="0" smtClean="0"/>
              <a:t>The urban poor</a:t>
            </a:r>
            <a:endParaRPr lang="en-GB" dirty="0"/>
          </a:p>
        </p:txBody>
      </p:sp>
    </p:spTree>
    <p:extLst>
      <p:ext uri="{BB962C8B-B14F-4D97-AF65-F5344CB8AC3E}">
        <p14:creationId xmlns:p14="http://schemas.microsoft.com/office/powerpoint/2010/main" val="290307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Analyse rural productive systems to determine local problem specifications</a:t>
            </a:r>
          </a:p>
          <a:p>
            <a:pPr marL="514350" indent="-514350">
              <a:buFont typeface="+mj-lt"/>
              <a:buAutoNum type="arabicPeriod"/>
            </a:pPr>
            <a:r>
              <a:rPr lang="en-GB" dirty="0" smtClean="0"/>
              <a:t>Review economic data to determine reasonable price estimates and future price scenarios</a:t>
            </a:r>
          </a:p>
          <a:p>
            <a:pPr marL="514350" indent="-514350">
              <a:buFont typeface="+mj-lt"/>
              <a:buAutoNum type="arabicPeriod"/>
            </a:pPr>
            <a:r>
              <a:rPr lang="en-GB" dirty="0" smtClean="0"/>
              <a:t>The issue of social grants. They make an overwhelming difference, so what about those few people who have no access to them?</a:t>
            </a:r>
            <a:endParaRPr lang="en-GB" dirty="0"/>
          </a:p>
        </p:txBody>
      </p:sp>
    </p:spTree>
    <p:extLst>
      <p:ext uri="{BB962C8B-B14F-4D97-AF65-F5344CB8AC3E}">
        <p14:creationId xmlns:p14="http://schemas.microsoft.com/office/powerpoint/2010/main" val="133545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Group LZs into three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265950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629</TotalTime>
  <Words>2113</Words>
  <Application>Microsoft Macintosh PowerPoint</Application>
  <PresentationFormat>On-screen Show (4:3)</PresentationFormat>
  <Paragraphs>177</Paragraphs>
  <Slides>32</Slides>
  <Notes>14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National Outcome Forecast Analysis</vt:lpstr>
      <vt:lpstr>Reasons for the NOFA</vt:lpstr>
      <vt:lpstr>Background</vt:lpstr>
      <vt:lpstr>Background</vt:lpstr>
      <vt:lpstr>Reality Check</vt:lpstr>
      <vt:lpstr>Analysis Process</vt:lpstr>
      <vt:lpstr>Analysis Process</vt:lpstr>
      <vt:lpstr>Analysis Process</vt:lpstr>
      <vt:lpstr>Baselines</vt:lpstr>
      <vt:lpstr>Baselines</vt:lpstr>
      <vt:lpstr>Baselines</vt:lpstr>
      <vt:lpstr>Farm workers &amp; Urban Poor </vt:lpstr>
      <vt:lpstr>Farm workers and Urban Poor</vt:lpstr>
      <vt:lpstr>The Drought</vt:lpstr>
      <vt:lpstr>SPI</vt:lpstr>
      <vt:lpstr>Agricultural Stress Index</vt:lpstr>
      <vt:lpstr>Vegetation Condition Index</vt:lpstr>
      <vt:lpstr>Vegetation Condition Index &amp; Drought Hazard Area</vt:lpstr>
      <vt:lpstr>Problem Specifications</vt:lpstr>
      <vt:lpstr>Hazard Area &amp; Farming Regions</vt:lpstr>
      <vt:lpstr>Example Problem Specs for Grains</vt:lpstr>
      <vt:lpstr>Prices</vt:lpstr>
      <vt:lpstr>Social Grants</vt:lpstr>
      <vt:lpstr>Thresholds in South Africa</vt:lpstr>
      <vt:lpstr>Analysis</vt:lpstr>
      <vt:lpstr>Analysis</vt:lpstr>
      <vt:lpstr>Analysis</vt:lpstr>
      <vt:lpstr>Analysis</vt:lpstr>
      <vt:lpstr>Analysis</vt:lpstr>
      <vt:lpstr>Analysis</vt:lpstr>
      <vt:lpstr>So how does it all add up?</vt:lpstr>
      <vt:lpstr>Food Poverty Line Deficit Totals</vt:lpstr>
    </vt:vector>
  </TitlesOfParts>
  <Company>Wahenga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Outcome Forecast Analysis</dc:title>
  <dc:creator>Charles Rethman</dc:creator>
  <cp:lastModifiedBy>Charles Rethman</cp:lastModifiedBy>
  <cp:revision>72</cp:revision>
  <dcterms:created xsi:type="dcterms:W3CDTF">2016-06-06T18:53:45Z</dcterms:created>
  <dcterms:modified xsi:type="dcterms:W3CDTF">2016-06-07T05:23:29Z</dcterms:modified>
</cp:coreProperties>
</file>