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 id="270" r:id="rId16"/>
    <p:sldId id="271" r:id="rId17"/>
    <p:sldId id="272" r:id="rId18"/>
    <p:sldId id="274"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184"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2xx_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Charles:Documents:hea_analysis:south_africa:2016.04:spreadsheets:za_fw_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ZA2XX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Income!$B$72:$E$72</c:f>
              <c:numCache>
                <c:formatCode>#,##0</c:formatCode>
                <c:ptCount val="4"/>
                <c:pt idx="0">
                  <c:v>3341.474724058787</c:v>
                </c:pt>
                <c:pt idx="1">
                  <c:v>4523.106864334876</c:v>
                </c:pt>
                <c:pt idx="2">
                  <c:v>5835.000135877054</c:v>
                </c:pt>
                <c:pt idx="3">
                  <c:v>8224.183980277661</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Income!$B$73:$E$73</c:f>
              <c:numCache>
                <c:formatCode>#,##0</c:formatCode>
                <c:ptCount val="4"/>
                <c:pt idx="0">
                  <c:v>302.9595429771813</c:v>
                </c:pt>
                <c:pt idx="1">
                  <c:v>836.9226859077534</c:v>
                </c:pt>
                <c:pt idx="2">
                  <c:v>6532.54988761192</c:v>
                </c:pt>
                <c:pt idx="3">
                  <c:v>29538.12822093576</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Income!$B$74:$E$74</c:f>
              <c:numCache>
                <c:formatCode>#,##0</c:formatCode>
                <c:ptCount val="4"/>
                <c:pt idx="0">
                  <c:v>446.7370690236444</c:v>
                </c:pt>
                <c:pt idx="1">
                  <c:v>1115.768949746156</c:v>
                </c:pt>
                <c:pt idx="2">
                  <c:v>2349.890494583357</c:v>
                </c:pt>
                <c:pt idx="3">
                  <c:v>3569.963961926068</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Income!$B$76:$E$76</c:f>
              <c:numCache>
                <c:formatCode>#,##0</c:formatCode>
                <c:ptCount val="4"/>
                <c:pt idx="0">
                  <c:v>582.2389282841074</c:v>
                </c:pt>
                <c:pt idx="1">
                  <c:v>4582.247829696317</c:v>
                </c:pt>
                <c:pt idx="2">
                  <c:v>18818.88983842222</c:v>
                </c:pt>
                <c:pt idx="3">
                  <c:v>38310.10085441024</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Income!$B$77:$E$77</c:f>
              <c:numCache>
                <c:formatCode>#,##0</c:formatCode>
                <c:ptCount val="4"/>
                <c:pt idx="0">
                  <c:v>333.7110872293431</c:v>
                </c:pt>
                <c:pt idx="1">
                  <c:v>261.678463382795</c:v>
                </c:pt>
                <c:pt idx="2">
                  <c:v>39.39432454477468</c:v>
                </c:pt>
                <c:pt idx="3">
                  <c:v>31.03376281352773</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Income!$B$78:$E$78</c:f>
              <c:numCache>
                <c:formatCode>#,##0</c:formatCode>
                <c:ptCount val="4"/>
                <c:pt idx="0">
                  <c:v>8702.96675659552</c:v>
                </c:pt>
                <c:pt idx="1">
                  <c:v>10014.69700870098</c:v>
                </c:pt>
                <c:pt idx="2">
                  <c:v>8485.666996271322</c:v>
                </c:pt>
                <c:pt idx="3">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Income!$B$79:$E$79</c:f>
              <c:numCache>
                <c:formatCode>#,##0</c:formatCode>
                <c:ptCount val="4"/>
                <c:pt idx="0">
                  <c:v>0.0</c:v>
                </c:pt>
                <c:pt idx="1">
                  <c:v>0.0</c:v>
                </c:pt>
                <c:pt idx="2">
                  <c:v>53170.49835651094</c:v>
                </c:pt>
                <c:pt idx="3">
                  <c:v>192985.9612524749</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Income!$B$80:$E$80</c:f>
              <c:numCache>
                <c:formatCode>#,##0</c:formatCode>
                <c:ptCount val="4"/>
                <c:pt idx="0">
                  <c:v>4950.861830440965</c:v>
                </c:pt>
                <c:pt idx="1">
                  <c:v>2952.299245005375</c:v>
                </c:pt>
                <c:pt idx="2">
                  <c:v>5422.267855814805</c:v>
                </c:pt>
                <c:pt idx="3">
                  <c:v>1904.177627092678</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Income!$B$81:$E$81</c:f>
              <c:numCache>
                <c:formatCode>#,##0</c:formatCode>
                <c:ptCount val="4"/>
                <c:pt idx="0">
                  <c:v>3573.994930850873</c:v>
                </c:pt>
                <c:pt idx="1">
                  <c:v>2516.321909135614</c:v>
                </c:pt>
                <c:pt idx="2">
                  <c:v>13414.44313219431</c:v>
                </c:pt>
                <c:pt idx="3">
                  <c:v>1464.752020840522</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Income!$B$82:$E$82</c:f>
              <c:numCache>
                <c:formatCode>#,##0</c:formatCode>
                <c:ptCount val="4"/>
                <c:pt idx="0">
                  <c:v>878.8512125043133</c:v>
                </c:pt>
                <c:pt idx="1">
                  <c:v>2999.07976267097</c:v>
                </c:pt>
                <c:pt idx="2">
                  <c:v>19891.33244301429</c:v>
                </c:pt>
                <c:pt idx="3">
                  <c:v>63180.61366693507</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Income!$B$83:$E$83</c:f>
              <c:numCache>
                <c:formatCode>#,##0</c:formatCode>
                <c:ptCount val="4"/>
                <c:pt idx="0">
                  <c:v>2064.52118346463</c:v>
                </c:pt>
                <c:pt idx="1">
                  <c:v>2083.780660006859</c:v>
                </c:pt>
                <c:pt idx="2">
                  <c:v>1750.351186821218</c:v>
                </c:pt>
                <c:pt idx="3">
                  <c:v>995.9067428164226</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Income!$B$84:$E$84</c:f>
              <c:numCache>
                <c:formatCode>#,##0</c:formatCode>
                <c:ptCount val="4"/>
                <c:pt idx="0">
                  <c:v>14.9259193276552</c:v>
                </c:pt>
                <c:pt idx="1">
                  <c:v>14.9259193276552</c:v>
                </c:pt>
                <c:pt idx="2">
                  <c:v>46.91034699081722</c:v>
                </c:pt>
                <c:pt idx="3">
                  <c:v>141.7734931278032</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Income!$B$85:$E$85</c:f>
              <c:numCache>
                <c:formatCode>#,##0</c:formatCode>
                <c:ptCount val="4"/>
                <c:pt idx="0">
                  <c:v>33527.37387631745</c:v>
                </c:pt>
                <c:pt idx="1">
                  <c:v>33512.7018308924</c:v>
                </c:pt>
                <c:pt idx="2">
                  <c:v>23805.10767650275</c:v>
                </c:pt>
                <c:pt idx="3">
                  <c:v>14854.00807714631</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Income!$B$71:$E$71</c:f>
              <c:strCache>
                <c:ptCount val="4"/>
                <c:pt idx="0">
                  <c:v>Baseline: v poor</c:v>
                </c:pt>
                <c:pt idx="1">
                  <c:v>Baseline: poor</c:v>
                </c:pt>
                <c:pt idx="2">
                  <c:v>Baseline: middle</c:v>
                </c:pt>
                <c:pt idx="3">
                  <c:v>Baseline: b-off</c:v>
                </c:pt>
              </c:strCache>
            </c:strRef>
          </c:cat>
          <c:val>
            <c:numRef>
              <c:f>Income!$B$86:$E$86</c:f>
              <c:numCache>
                <c:formatCode>#,##0</c:formatCode>
                <c:ptCount val="4"/>
                <c:pt idx="0">
                  <c:v>2294.778165983484</c:v>
                </c:pt>
                <c:pt idx="1">
                  <c:v>3994.500823500508</c:v>
                </c:pt>
                <c:pt idx="2">
                  <c:v>6591.384093782348</c:v>
                </c:pt>
                <c:pt idx="3">
                  <c:v>10326.50174692568</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Income!$B$71:$E$71</c:f>
              <c:strCache>
                <c:ptCount val="4"/>
                <c:pt idx="0">
                  <c:v>Baseline: v poor</c:v>
                </c:pt>
                <c:pt idx="1">
                  <c:v>Baseline: poor</c:v>
                </c:pt>
                <c:pt idx="2">
                  <c:v>Baseline: middle</c:v>
                </c:pt>
                <c:pt idx="3">
                  <c:v>Baseline: b-off</c:v>
                </c:pt>
              </c:strCache>
            </c:strRef>
          </c:cat>
          <c:val>
            <c:numRef>
              <c:f>Income!$B$87:$E$87</c:f>
              <c:numCache>
                <c:formatCode>#,##0</c:formatCode>
                <c:ptCount val="4"/>
                <c:pt idx="0">
                  <c:v>109.8564015630392</c:v>
                </c:pt>
                <c:pt idx="1">
                  <c:v>0.0</c:v>
                </c:pt>
                <c:pt idx="2">
                  <c:v>390.6005388908058</c:v>
                </c:pt>
                <c:pt idx="3">
                  <c:v>0.0</c:v>
                </c:pt>
              </c:numCache>
            </c:numRef>
          </c:val>
        </c:ser>
        <c:dLbls>
          <c:showLegendKey val="0"/>
          <c:showVal val="0"/>
          <c:showCatName val="0"/>
          <c:showSerName val="0"/>
          <c:showPercent val="0"/>
          <c:showBubbleSize val="0"/>
        </c:dLbls>
        <c:gapWidth val="150"/>
        <c:overlap val="100"/>
        <c:axId val="-2136694136"/>
        <c:axId val="-2136690808"/>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Income!$B$71:$E$71</c:f>
              <c:strCache>
                <c:ptCount val="4"/>
                <c:pt idx="0">
                  <c:v>Baseline: v poor</c:v>
                </c:pt>
                <c:pt idx="1">
                  <c:v>Baseline: poor</c:v>
                </c:pt>
                <c:pt idx="2">
                  <c:v>Baseline: middle</c:v>
                </c:pt>
                <c:pt idx="3">
                  <c:v>Baseline: b-off</c:v>
                </c:pt>
              </c:strCache>
            </c:strRef>
          </c:cat>
          <c:val>
            <c:numRef>
              <c:f>Income!$B$89:$E$89</c:f>
              <c:numCache>
                <c:formatCode>#,##0</c:formatCode>
                <c:ptCount val="4"/>
                <c:pt idx="0">
                  <c:v>37756.62117311318</c:v>
                </c:pt>
                <c:pt idx="1">
                  <c:v>37756.62117311317</c:v>
                </c:pt>
                <c:pt idx="2">
                  <c:v>37756.62117311318</c:v>
                </c:pt>
                <c:pt idx="3">
                  <c:v>37756.62117311318</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Income!$B$90:$E$90</c:f>
              <c:numCache>
                <c:formatCode>#,##0</c:formatCode>
                <c:ptCount val="4"/>
                <c:pt idx="0">
                  <c:v>56196.216275154</c:v>
                </c:pt>
                <c:pt idx="1">
                  <c:v>56196.21627515402</c:v>
                </c:pt>
                <c:pt idx="2">
                  <c:v>56196.216275154</c:v>
                </c:pt>
                <c:pt idx="3">
                  <c:v>56196.216275154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Income!$B$71:$E$71</c:f>
              <c:strCache>
                <c:ptCount val="4"/>
                <c:pt idx="0">
                  <c:v>Baseline: v poor</c:v>
                </c:pt>
                <c:pt idx="1">
                  <c:v>Baseline: poor</c:v>
                </c:pt>
                <c:pt idx="2">
                  <c:v>Baseline: middle</c:v>
                </c:pt>
                <c:pt idx="3">
                  <c:v>Baseline: b-off</c:v>
                </c:pt>
              </c:strCache>
            </c:strRef>
          </c:cat>
          <c:val>
            <c:numRef>
              <c:f>Income!$B$91:$E$91</c:f>
              <c:numCache>
                <c:formatCode>#,##0</c:formatCode>
                <c:ptCount val="4"/>
                <c:pt idx="0">
                  <c:v>90270.37790780703</c:v>
                </c:pt>
                <c:pt idx="1">
                  <c:v>90270.37790780702</c:v>
                </c:pt>
                <c:pt idx="2">
                  <c:v>90270.37790780703</c:v>
                </c:pt>
                <c:pt idx="3">
                  <c:v>90270.37790780703</c:v>
                </c:pt>
              </c:numCache>
            </c:numRef>
          </c:val>
          <c:smooth val="0"/>
        </c:ser>
        <c:dLbls>
          <c:showLegendKey val="0"/>
          <c:showVal val="0"/>
          <c:showCatName val="0"/>
          <c:showSerName val="0"/>
          <c:showPercent val="0"/>
          <c:showBubbleSize val="0"/>
        </c:dLbls>
        <c:marker val="1"/>
        <c:smooth val="0"/>
        <c:axId val="-2136694136"/>
        <c:axId val="-2136690808"/>
      </c:lineChart>
      <c:catAx>
        <c:axId val="-2136694136"/>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0808"/>
        <c:crosses val="autoZero"/>
        <c:auto val="1"/>
        <c:lblAlgn val="ctr"/>
        <c:lblOffset val="100"/>
        <c:tickLblSkip val="1"/>
        <c:tickMarkSkip val="1"/>
        <c:noMultiLvlLbl val="0"/>
      </c:catAx>
      <c:valAx>
        <c:axId val="-2136690808"/>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694136"/>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a:latin typeface="Helvetica Light"/>
                <a:cs typeface="Helvetica Light"/>
              </a:defRPr>
            </a:pPr>
            <a:r>
              <a:rPr lang="en-US" sz="1400" b="0" i="0">
                <a:latin typeface="Helvetica Light"/>
                <a:cs typeface="Helvetica Light"/>
              </a:rPr>
              <a:t>ZA FW - Baseline Total Income</a:t>
            </a:r>
          </a:p>
        </c:rich>
      </c:tx>
      <c:layout>
        <c:manualLayout>
          <c:xMode val="edge"/>
          <c:yMode val="edge"/>
          <c:x val="0.246303382138332"/>
          <c:y val="0.0145348837209302"/>
        </c:manualLayout>
      </c:layout>
      <c:overlay val="0"/>
      <c:spPr>
        <a:solidFill>
          <a:srgbClr val="FFFFFF"/>
        </a:solidFill>
        <a:ln w="3175" cmpd="sng">
          <a:solidFill>
            <a:srgbClr val="000000"/>
          </a:solidFill>
        </a:ln>
      </c:spPr>
    </c:title>
    <c:autoTitleDeleted val="0"/>
    <c:plotArea>
      <c:layout>
        <c:manualLayout>
          <c:layoutTarget val="inner"/>
          <c:xMode val="edge"/>
          <c:yMode val="edge"/>
          <c:x val="0.120297191111981"/>
          <c:y val="0.0347394540942928"/>
          <c:w val="0.568554963238291"/>
          <c:h val="0.909511084384142"/>
        </c:manualLayout>
      </c:layout>
      <c:barChart>
        <c:barDir val="col"/>
        <c:grouping val="stacked"/>
        <c:varyColors val="0"/>
        <c:ser>
          <c:idx val="1"/>
          <c:order val="0"/>
          <c:tx>
            <c:strRef>
              <c:f>Income!$A$72</c:f>
              <c:strCache>
                <c:ptCount val="1"/>
                <c:pt idx="0">
                  <c:v>Own crops Consumed</c:v>
                </c:pt>
              </c:strCache>
            </c:strRef>
          </c:tx>
          <c:spPr>
            <a:solidFill>
              <a:srgbClr val="00800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Income!$B$72:$D$72</c:f>
              <c:numCache>
                <c:formatCode>#,##0</c:formatCode>
                <c:ptCount val="3"/>
                <c:pt idx="0">
                  <c:v>0.0</c:v>
                </c:pt>
                <c:pt idx="1">
                  <c:v>0.0</c:v>
                </c:pt>
                <c:pt idx="2">
                  <c:v>0.0</c:v>
                </c:pt>
              </c:numCache>
            </c:numRef>
          </c:val>
        </c:ser>
        <c:ser>
          <c:idx val="2"/>
          <c:order val="1"/>
          <c:tx>
            <c:strRef>
              <c:f>Income!$A$73</c:f>
              <c:strCache>
                <c:ptCount val="1"/>
                <c:pt idx="0">
                  <c:v>Own crops sold</c:v>
                </c:pt>
              </c:strCache>
            </c:strRef>
          </c:tx>
          <c:spPr>
            <a:solidFill>
              <a:srgbClr val="C3D69B"/>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Income!$B$73:$D$73</c:f>
              <c:numCache>
                <c:formatCode>#,##0</c:formatCode>
                <c:ptCount val="3"/>
                <c:pt idx="0">
                  <c:v>0.0</c:v>
                </c:pt>
                <c:pt idx="1">
                  <c:v>0.0</c:v>
                </c:pt>
                <c:pt idx="2">
                  <c:v>0.0</c:v>
                </c:pt>
              </c:numCache>
            </c:numRef>
          </c:val>
        </c:ser>
        <c:ser>
          <c:idx val="5"/>
          <c:order val="2"/>
          <c:tx>
            <c:strRef>
              <c:f>Income!$A$74</c:f>
              <c:strCache>
                <c:ptCount val="1"/>
                <c:pt idx="0">
                  <c:v>Animal products consumed</c:v>
                </c:pt>
              </c:strCache>
            </c:strRef>
          </c:tx>
          <c:spPr>
            <a:solidFill>
              <a:srgbClr val="FFFF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Income!$B$74:$D$74</c:f>
              <c:numCache>
                <c:formatCode>#,##0</c:formatCode>
                <c:ptCount val="3"/>
                <c:pt idx="0">
                  <c:v>0.0</c:v>
                </c:pt>
                <c:pt idx="1">
                  <c:v>0.0</c:v>
                </c:pt>
                <c:pt idx="2">
                  <c:v>0.0</c:v>
                </c:pt>
              </c:numCache>
            </c:numRef>
          </c:val>
        </c:ser>
        <c:ser>
          <c:idx val="7"/>
          <c:order val="3"/>
          <c:tx>
            <c:strRef>
              <c:f>Income!$A$76</c:f>
              <c:strCache>
                <c:ptCount val="1"/>
                <c:pt idx="0">
                  <c:v>Animals sold</c:v>
                </c:pt>
              </c:strCache>
            </c:strRef>
          </c:tx>
          <c:spPr>
            <a:solidFill>
              <a:srgbClr val="FAC090"/>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Income!$B$76:$D$76</c:f>
              <c:numCache>
                <c:formatCode>#,##0</c:formatCode>
                <c:ptCount val="3"/>
                <c:pt idx="0">
                  <c:v>0.0</c:v>
                </c:pt>
                <c:pt idx="1">
                  <c:v>0.0</c:v>
                </c:pt>
                <c:pt idx="2">
                  <c:v>0.0</c:v>
                </c:pt>
              </c:numCache>
            </c:numRef>
          </c:val>
        </c:ser>
        <c:ser>
          <c:idx val="8"/>
          <c:order val="4"/>
          <c:tx>
            <c:strRef>
              <c:f>Income!$A$77</c:f>
              <c:strCache>
                <c:ptCount val="1"/>
                <c:pt idx="0">
                  <c:v>Wild foods consumed and sold</c:v>
                </c:pt>
              </c:strCache>
            </c:strRef>
          </c:tx>
          <c:spPr>
            <a:solidFill>
              <a:srgbClr val="B3A2C7"/>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Income!$B$77:$D$77</c:f>
              <c:numCache>
                <c:formatCode>#,##0</c:formatCode>
                <c:ptCount val="3"/>
                <c:pt idx="0">
                  <c:v>0.0</c:v>
                </c:pt>
                <c:pt idx="1">
                  <c:v>0.0</c:v>
                </c:pt>
                <c:pt idx="2">
                  <c:v>0.0</c:v>
                </c:pt>
              </c:numCache>
            </c:numRef>
          </c:val>
        </c:ser>
        <c:ser>
          <c:idx val="9"/>
          <c:order val="5"/>
          <c:tx>
            <c:strRef>
              <c:f>Income!$A$78</c:f>
              <c:strCache>
                <c:ptCount val="1"/>
                <c:pt idx="0">
                  <c:v>Labour - casual</c:v>
                </c:pt>
              </c:strCache>
            </c:strRef>
          </c:tx>
          <c:spPr>
            <a:solidFill>
              <a:srgbClr val="D99694"/>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Income!$B$78:$D$78</c:f>
              <c:numCache>
                <c:formatCode>#,##0</c:formatCode>
                <c:ptCount val="3"/>
                <c:pt idx="0">
                  <c:v>16142.54712462103</c:v>
                </c:pt>
                <c:pt idx="1">
                  <c:v>22019.46691505221</c:v>
                </c:pt>
                <c:pt idx="2">
                  <c:v>0.0</c:v>
                </c:pt>
              </c:numCache>
            </c:numRef>
          </c:val>
        </c:ser>
        <c:ser>
          <c:idx val="11"/>
          <c:order val="6"/>
          <c:tx>
            <c:strRef>
              <c:f>Income!$A$79</c:f>
              <c:strCache>
                <c:ptCount val="1"/>
                <c:pt idx="0">
                  <c:v>Labour - formal emp</c:v>
                </c:pt>
              </c:strCache>
            </c:strRef>
          </c:tx>
          <c:spPr>
            <a:solidFill>
              <a:srgbClr val="C0504D">
                <a:alpha val="97255"/>
              </a:srgbClr>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Income!$B$79:$D$79</c:f>
              <c:numCache>
                <c:formatCode>#,##0</c:formatCode>
                <c:ptCount val="3"/>
                <c:pt idx="0">
                  <c:v>6378.052485739261</c:v>
                </c:pt>
                <c:pt idx="1">
                  <c:v>9111.503551056086</c:v>
                </c:pt>
                <c:pt idx="2">
                  <c:v>45557.51775528044</c:v>
                </c:pt>
              </c:numCache>
            </c:numRef>
          </c:val>
        </c:ser>
        <c:ser>
          <c:idx val="0"/>
          <c:order val="7"/>
          <c:tx>
            <c:strRef>
              <c:f>Income!$A$80</c:f>
              <c:strCache>
                <c:ptCount val="1"/>
                <c:pt idx="0">
                  <c:v>Labour - public works</c:v>
                </c:pt>
              </c:strCache>
            </c:strRef>
          </c:tx>
          <c:spPr>
            <a:solidFill>
              <a:srgbClr val="95373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Income!$B$80:$D$80</c:f>
              <c:numCache>
                <c:formatCode>#,##0</c:formatCode>
                <c:ptCount val="3"/>
                <c:pt idx="0">
                  <c:v>1952.898927776355</c:v>
                </c:pt>
                <c:pt idx="1">
                  <c:v>1952.898927776355</c:v>
                </c:pt>
                <c:pt idx="2">
                  <c:v>0.0</c:v>
                </c:pt>
              </c:numCache>
            </c:numRef>
          </c:val>
        </c:ser>
        <c:ser>
          <c:idx val="15"/>
          <c:order val="8"/>
          <c:tx>
            <c:strRef>
              <c:f>Income!$A$81</c:f>
              <c:strCache>
                <c:ptCount val="1"/>
                <c:pt idx="0">
                  <c:v>Self - employment</c:v>
                </c:pt>
              </c:strCache>
            </c:strRef>
          </c:tx>
          <c:spPr>
            <a:solidFill>
              <a:srgbClr val="D3BBD8"/>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Income!$B$81:$D$81</c:f>
              <c:numCache>
                <c:formatCode>#,##0</c:formatCode>
                <c:ptCount val="3"/>
                <c:pt idx="0">
                  <c:v>6833.627663292065</c:v>
                </c:pt>
                <c:pt idx="1">
                  <c:v>0.0</c:v>
                </c:pt>
                <c:pt idx="2">
                  <c:v>0.0</c:v>
                </c:pt>
              </c:numCache>
            </c:numRef>
          </c:val>
        </c:ser>
        <c:ser>
          <c:idx val="3"/>
          <c:order val="9"/>
          <c:tx>
            <c:strRef>
              <c:f>Income!$A$82</c:f>
              <c:strCache>
                <c:ptCount val="1"/>
                <c:pt idx="0">
                  <c:v>Small business/petty trading</c:v>
                </c:pt>
              </c:strCache>
            </c:strRef>
          </c:tx>
          <c:spPr>
            <a:solidFill>
              <a:srgbClr val="CC66FF"/>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Income!$B$82:$D$82</c:f>
              <c:numCache>
                <c:formatCode>#,##0</c:formatCode>
                <c:ptCount val="3"/>
                <c:pt idx="0">
                  <c:v>0.0</c:v>
                </c:pt>
                <c:pt idx="1">
                  <c:v>7289.20284084487</c:v>
                </c:pt>
                <c:pt idx="2">
                  <c:v>41912.916334858</c:v>
                </c:pt>
              </c:numCache>
            </c:numRef>
          </c:val>
        </c:ser>
        <c:ser>
          <c:idx val="4"/>
          <c:order val="10"/>
          <c:tx>
            <c:strRef>
              <c:f>Income!$A$83</c:f>
              <c:strCache>
                <c:ptCount val="1"/>
                <c:pt idx="0">
                  <c:v>Food transfer - official</c:v>
                </c:pt>
              </c:strCache>
            </c:strRef>
          </c:tx>
          <c:spPr>
            <a:solidFill>
              <a:srgbClr val="558ED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Income!$B$83:$D$83</c:f>
              <c:numCache>
                <c:formatCode>#,##0</c:formatCode>
                <c:ptCount val="3"/>
                <c:pt idx="0">
                  <c:v>1476.501772124564</c:v>
                </c:pt>
                <c:pt idx="1">
                  <c:v>1476.501772124564</c:v>
                </c:pt>
                <c:pt idx="2">
                  <c:v>0.0</c:v>
                </c:pt>
              </c:numCache>
            </c:numRef>
          </c:val>
        </c:ser>
        <c:ser>
          <c:idx val="6"/>
          <c:order val="11"/>
          <c:tx>
            <c:strRef>
              <c:f>Income!$A$84</c:f>
              <c:strCache>
                <c:ptCount val="1"/>
                <c:pt idx="0">
                  <c:v>Food transfer - gifts</c:v>
                </c:pt>
              </c:strCache>
            </c:strRef>
          </c:tx>
          <c:spPr>
            <a:solidFill>
              <a:srgbClr val="B9CDE5"/>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Income!$B$84:$D$84</c:f>
              <c:numCache>
                <c:formatCode>#,##0</c:formatCode>
                <c:ptCount val="3"/>
                <c:pt idx="0">
                  <c:v>0.0</c:v>
                </c:pt>
                <c:pt idx="1">
                  <c:v>0.0</c:v>
                </c:pt>
                <c:pt idx="2">
                  <c:v>0.0</c:v>
                </c:pt>
              </c:numCache>
            </c:numRef>
          </c:val>
        </c:ser>
        <c:ser>
          <c:idx val="10"/>
          <c:order val="12"/>
          <c:tx>
            <c:strRef>
              <c:f>Income!$A$85</c:f>
              <c:strCache>
                <c:ptCount val="1"/>
                <c:pt idx="0">
                  <c:v>Cash transfer - official</c:v>
                </c:pt>
              </c:strCache>
            </c:strRef>
          </c:tx>
          <c:spPr>
            <a:solidFill>
              <a:srgbClr val="A6A6A6"/>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Income!$B$85:$D$85</c:f>
              <c:numCache>
                <c:formatCode>#,##0</c:formatCode>
                <c:ptCount val="3"/>
                <c:pt idx="0">
                  <c:v>8200.353195950478</c:v>
                </c:pt>
                <c:pt idx="1">
                  <c:v>8200.353195950478</c:v>
                </c:pt>
                <c:pt idx="2">
                  <c:v>0.0</c:v>
                </c:pt>
              </c:numCache>
            </c:numRef>
          </c:val>
        </c:ser>
        <c:ser>
          <c:idx val="12"/>
          <c:order val="13"/>
          <c:tx>
            <c:strRef>
              <c:f>Income!$A$86</c:f>
              <c:strCache>
                <c:ptCount val="1"/>
                <c:pt idx="0">
                  <c:v>Cash transfer - gifts</c:v>
                </c:pt>
              </c:strCache>
            </c:strRef>
          </c:tx>
          <c:spPr>
            <a:solidFill>
              <a:srgbClr val="D9D9D9"/>
            </a:solidFill>
            <a:ln w="3175" cmpd="sng">
              <a:solidFill>
                <a:srgbClr val="000000"/>
              </a:solidFill>
              <a:prstDash val="solid"/>
            </a:ln>
          </c:spPr>
          <c:invertIfNegative val="0"/>
          <c:cat>
            <c:strRef>
              <c:f>Income!$B$71:$D$71</c:f>
              <c:strCache>
                <c:ptCount val="3"/>
                <c:pt idx="0">
                  <c:v>Baseline: casuals</c:v>
                </c:pt>
                <c:pt idx="1">
                  <c:v>Baseline: temporary</c:v>
                </c:pt>
                <c:pt idx="2">
                  <c:v>Baseline: full-time</c:v>
                </c:pt>
              </c:strCache>
            </c:strRef>
          </c:cat>
          <c:val>
            <c:numRef>
              <c:f>Income!$B$86:$D$86</c:f>
              <c:numCache>
                <c:formatCode>#,##0</c:formatCode>
                <c:ptCount val="3"/>
                <c:pt idx="0">
                  <c:v>0.0</c:v>
                </c:pt>
                <c:pt idx="1">
                  <c:v>0.0</c:v>
                </c:pt>
                <c:pt idx="2">
                  <c:v>0.0</c:v>
                </c:pt>
              </c:numCache>
            </c:numRef>
          </c:val>
        </c:ser>
        <c:ser>
          <c:idx val="17"/>
          <c:order val="14"/>
          <c:tx>
            <c:strRef>
              <c:f>Income!$A$87</c:f>
              <c:strCache>
                <c:ptCount val="1"/>
                <c:pt idx="0">
                  <c:v>Other</c:v>
                </c:pt>
              </c:strCache>
            </c:strRef>
          </c:tx>
          <c:spPr>
            <a:solidFill>
              <a:srgbClr val="948A54"/>
            </a:solidFill>
            <a:ln w="3175" cmpd="sng">
              <a:solidFill>
                <a:schemeClr val="tx1"/>
              </a:solidFill>
            </a:ln>
          </c:spPr>
          <c:invertIfNegative val="0"/>
          <c:cat>
            <c:strRef>
              <c:f>Income!$B$71:$D$71</c:f>
              <c:strCache>
                <c:ptCount val="3"/>
                <c:pt idx="0">
                  <c:v>Baseline: casuals</c:v>
                </c:pt>
                <c:pt idx="1">
                  <c:v>Baseline: temporary</c:v>
                </c:pt>
                <c:pt idx="2">
                  <c:v>Baseline: full-time</c:v>
                </c:pt>
              </c:strCache>
            </c:strRef>
          </c:cat>
          <c:val>
            <c:numRef>
              <c:f>Income!$B$87:$D$87</c:f>
              <c:numCache>
                <c:formatCode>#,##0</c:formatCode>
                <c:ptCount val="3"/>
                <c:pt idx="0">
                  <c:v>0.0</c:v>
                </c:pt>
                <c:pt idx="1">
                  <c:v>0.0</c:v>
                </c:pt>
                <c:pt idx="2">
                  <c:v>0.0</c:v>
                </c:pt>
              </c:numCache>
            </c:numRef>
          </c:val>
        </c:ser>
        <c:dLbls>
          <c:showLegendKey val="0"/>
          <c:showVal val="0"/>
          <c:showCatName val="0"/>
          <c:showSerName val="0"/>
          <c:showPercent val="0"/>
          <c:showBubbleSize val="0"/>
        </c:dLbls>
        <c:gapWidth val="150"/>
        <c:overlap val="100"/>
        <c:axId val="-2136701784"/>
        <c:axId val="-2136715464"/>
      </c:barChart>
      <c:lineChart>
        <c:grouping val="standard"/>
        <c:varyColors val="0"/>
        <c:ser>
          <c:idx val="13"/>
          <c:order val="15"/>
          <c:tx>
            <c:strRef>
              <c:f>Income!$A$89</c:f>
              <c:strCache>
                <c:ptCount val="1"/>
                <c:pt idx="0">
                  <c:v>Food Poverty line</c:v>
                </c:pt>
              </c:strCache>
            </c:strRef>
          </c:tx>
          <c:spPr>
            <a:ln w="19050">
              <a:solidFill>
                <a:srgbClr val="DD0806"/>
              </a:solidFill>
              <a:prstDash val="solid"/>
            </a:ln>
          </c:spPr>
          <c:marker>
            <c:symbol val="none"/>
          </c:marker>
          <c:cat>
            <c:strRef>
              <c:f>Income!$B$71:$D$71</c:f>
              <c:strCache>
                <c:ptCount val="3"/>
                <c:pt idx="0">
                  <c:v>Baseline: casuals</c:v>
                </c:pt>
                <c:pt idx="1">
                  <c:v>Baseline: temporary</c:v>
                </c:pt>
                <c:pt idx="2">
                  <c:v>Baseline: full-time</c:v>
                </c:pt>
              </c:strCache>
            </c:strRef>
          </c:cat>
          <c:val>
            <c:numRef>
              <c:f>Income!$B$89:$D$89</c:f>
              <c:numCache>
                <c:formatCode>#,##0</c:formatCode>
                <c:ptCount val="3"/>
                <c:pt idx="0">
                  <c:v>27031.5769335823</c:v>
                </c:pt>
                <c:pt idx="1">
                  <c:v>27031.5769335823</c:v>
                </c:pt>
                <c:pt idx="2">
                  <c:v>27031.5769335823</c:v>
                </c:pt>
              </c:numCache>
            </c:numRef>
          </c:val>
          <c:smooth val="0"/>
        </c:ser>
        <c:ser>
          <c:idx val="14"/>
          <c:order val="16"/>
          <c:tx>
            <c:strRef>
              <c:f>Income!$A$90</c:f>
              <c:strCache>
                <c:ptCount val="1"/>
                <c:pt idx="0">
                  <c:v>Lower Bound Poverty line</c:v>
                </c:pt>
              </c:strCache>
            </c:strRef>
          </c:tx>
          <c:spPr>
            <a:ln w="22225">
              <a:solidFill>
                <a:srgbClr val="FF0000"/>
              </a:solidFill>
              <a:prstDash val="dash"/>
            </a:ln>
          </c:spPr>
          <c:marker>
            <c:symbol val="none"/>
          </c:marker>
          <c:cat>
            <c:strRef>
              <c:f>Income!$B$71:$D$71</c:f>
              <c:strCache>
                <c:ptCount val="3"/>
                <c:pt idx="0">
                  <c:v>Baseline: casuals</c:v>
                </c:pt>
                <c:pt idx="1">
                  <c:v>Baseline: temporary</c:v>
                </c:pt>
                <c:pt idx="2">
                  <c:v>Baseline: full-time</c:v>
                </c:pt>
              </c:strCache>
            </c:strRef>
          </c:cat>
          <c:val>
            <c:numRef>
              <c:f>Income!$B$90:$D$90</c:f>
              <c:numCache>
                <c:formatCode>#,##0</c:formatCode>
                <c:ptCount val="3"/>
                <c:pt idx="0">
                  <c:v>36222.99026691563</c:v>
                </c:pt>
                <c:pt idx="1">
                  <c:v>36222.99026691564</c:v>
                </c:pt>
                <c:pt idx="2">
                  <c:v>36222.99026691564</c:v>
                </c:pt>
              </c:numCache>
            </c:numRef>
          </c:val>
          <c:smooth val="0"/>
        </c:ser>
        <c:ser>
          <c:idx val="16"/>
          <c:order val="17"/>
          <c:tx>
            <c:strRef>
              <c:f>Income!$A$91</c:f>
              <c:strCache>
                <c:ptCount val="1"/>
                <c:pt idx="0">
                  <c:v>Upper Bound Poverty line</c:v>
                </c:pt>
              </c:strCache>
            </c:strRef>
          </c:tx>
          <c:spPr>
            <a:ln w="22225">
              <a:solidFill>
                <a:srgbClr val="723F95"/>
              </a:solidFill>
              <a:prstDash val="dash"/>
            </a:ln>
          </c:spPr>
          <c:marker>
            <c:symbol val="none"/>
          </c:marker>
          <c:cat>
            <c:strRef>
              <c:f>Income!$B$71:$D$71</c:f>
              <c:strCache>
                <c:ptCount val="3"/>
                <c:pt idx="0">
                  <c:v>Baseline: casuals</c:v>
                </c:pt>
                <c:pt idx="1">
                  <c:v>Baseline: temporary</c:v>
                </c:pt>
                <c:pt idx="2">
                  <c:v>Baseline: full-time</c:v>
                </c:pt>
              </c:strCache>
            </c:strRef>
          </c:cat>
          <c:val>
            <c:numRef>
              <c:f>Income!$B$91:$D$91</c:f>
              <c:numCache>
                <c:formatCode>#,##0</c:formatCode>
                <c:ptCount val="3"/>
                <c:pt idx="0">
                  <c:v>52591.95026691564</c:v>
                </c:pt>
                <c:pt idx="1">
                  <c:v>52591.95026691564</c:v>
                </c:pt>
                <c:pt idx="2">
                  <c:v>52591.95026691564</c:v>
                </c:pt>
              </c:numCache>
            </c:numRef>
          </c:val>
          <c:smooth val="0"/>
        </c:ser>
        <c:dLbls>
          <c:showLegendKey val="0"/>
          <c:showVal val="0"/>
          <c:showCatName val="0"/>
          <c:showSerName val="0"/>
          <c:showPercent val="0"/>
          <c:showBubbleSize val="0"/>
        </c:dLbls>
        <c:marker val="1"/>
        <c:smooth val="0"/>
        <c:axId val="-2136701784"/>
        <c:axId val="-2136715464"/>
      </c:lineChart>
      <c:catAx>
        <c:axId val="-2136701784"/>
        <c:scaling>
          <c:orientation val="minMax"/>
        </c:scaling>
        <c:delete val="0"/>
        <c:axPos val="b"/>
        <c:numFmt formatCode="General" sourceLinked="1"/>
        <c:majorTickMark val="out"/>
        <c:minorTickMark val="none"/>
        <c:tickLblPos val="nextTo"/>
        <c:spPr>
          <a:ln w="6350" cmpd="sng">
            <a:solidFill>
              <a:srgbClr val="000000"/>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15464"/>
        <c:crosses val="autoZero"/>
        <c:auto val="1"/>
        <c:lblAlgn val="ctr"/>
        <c:lblOffset val="100"/>
        <c:tickLblSkip val="1"/>
        <c:tickMarkSkip val="1"/>
        <c:noMultiLvlLbl val="0"/>
      </c:catAx>
      <c:valAx>
        <c:axId val="-2136715464"/>
        <c:scaling>
          <c:orientation val="minMax"/>
        </c:scaling>
        <c:delete val="0"/>
        <c:axPos val="l"/>
        <c:majorGridlines>
          <c:spPr>
            <a:ln w="3175">
              <a:solidFill>
                <a:srgbClr val="000000"/>
              </a:solidFill>
              <a:prstDash val="solid"/>
            </a:ln>
          </c:spPr>
        </c:majorGridlines>
        <c:title>
          <c:tx>
            <c:rich>
              <a:bodyPr/>
              <a:lstStyle/>
              <a:p>
                <a:pPr>
                  <a:defRPr sz="800" b="0" i="0" u="none" strike="noStrike" baseline="0">
                    <a:solidFill>
                      <a:srgbClr val="000000"/>
                    </a:solidFill>
                    <a:latin typeface="Helvetica Light"/>
                    <a:ea typeface="Arial"/>
                    <a:cs typeface="Helvetica Light"/>
                  </a:defRPr>
                </a:pPr>
                <a:r>
                  <a:rPr lang="en-US" sz="800" b="0" i="0">
                    <a:latin typeface="Helvetica Light"/>
                    <a:cs typeface="Helvetica Light"/>
                  </a:rPr>
                  <a:t> Annual total income (ZAR)</a:t>
                </a:r>
              </a:p>
            </c:rich>
          </c:tx>
          <c:layout>
            <c:manualLayout>
              <c:xMode val="edge"/>
              <c:yMode val="edge"/>
              <c:x val="0.0113379412094873"/>
              <c:y val="0.285000501529665"/>
            </c:manualLayout>
          </c:layout>
          <c:overlay val="0"/>
          <c:spPr>
            <a:noFill/>
            <a:ln w="25400">
              <a:noFill/>
            </a:ln>
          </c:spPr>
        </c:title>
        <c:numFmt formatCode="#,##0" sourceLinked="0"/>
        <c:majorTickMark val="out"/>
        <c:minorTickMark val="none"/>
        <c:tickLblPos val="nextTo"/>
        <c:spPr>
          <a:ln w="6350" cmpd="sng">
            <a:solidFill>
              <a:schemeClr val="tx1"/>
            </a:solidFill>
            <a:prstDash val="solid"/>
          </a:ln>
        </c:spPr>
        <c:txPr>
          <a:bodyPr rot="0" vert="horz"/>
          <a:lstStyle/>
          <a:p>
            <a:pPr>
              <a:defRPr sz="800" b="0" i="0" u="none" strike="noStrike" baseline="0">
                <a:solidFill>
                  <a:srgbClr val="000000"/>
                </a:solidFill>
                <a:latin typeface="Helvetica Light"/>
                <a:ea typeface="Arial"/>
                <a:cs typeface="Helvetica Light"/>
              </a:defRPr>
            </a:pPr>
            <a:endParaRPr lang="en-US"/>
          </a:p>
        </c:txPr>
        <c:crossAx val="-2136701784"/>
        <c:crosses val="autoZero"/>
        <c:crossBetween val="between"/>
      </c:valAx>
      <c:spPr>
        <a:solidFill>
          <a:srgbClr val="FFFFFF"/>
        </a:solidFill>
        <a:ln w="3175">
          <a:solidFill>
            <a:srgbClr val="000000"/>
          </a:solidFill>
          <a:prstDash val="solid"/>
        </a:ln>
      </c:spPr>
    </c:plotArea>
    <c:legend>
      <c:legendPos val="r"/>
      <c:layout>
        <c:manualLayout>
          <c:xMode val="edge"/>
          <c:yMode val="edge"/>
          <c:x val="0.686354859919496"/>
          <c:y val="0.0382165605095541"/>
          <c:w val="0.278513719389964"/>
          <c:h val="0.780701794543124"/>
        </c:manualLayout>
      </c:layout>
      <c:overlay val="0"/>
      <c:spPr>
        <a:noFill/>
        <a:ln w="3175" cmpd="sng">
          <a:noFill/>
        </a:ln>
      </c:spPr>
      <c:txPr>
        <a:bodyPr/>
        <a:lstStyle/>
        <a:p>
          <a:pPr>
            <a:defRPr sz="700" b="0" i="0" u="none" strike="noStrike" baseline="0">
              <a:solidFill>
                <a:srgbClr val="000000"/>
              </a:solidFill>
              <a:latin typeface="Helvetica Light"/>
              <a:ea typeface="Calibri"/>
              <a:cs typeface="Helvetica Light"/>
            </a:defRPr>
          </a:pPr>
          <a:endParaRPr lang="en-US"/>
        </a:p>
      </c:txPr>
    </c:legend>
    <c:plotVisOnly val="1"/>
    <c:dispBlanksAs val="gap"/>
    <c:showDLblsOverMax val="0"/>
  </c:chart>
  <c:spPr>
    <a:solidFill>
      <a:srgbClr val="FFFFFF"/>
    </a:solidFill>
    <a:ln w="3175" cmpd="sng">
      <a:solidFill>
        <a:schemeClr val="tx1"/>
      </a:solidFill>
    </a:ln>
  </c:spPr>
  <c:txPr>
    <a:bodyPr/>
    <a:lstStyle/>
    <a:p>
      <a:pPr>
        <a:defRPr sz="5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F7CFC4-08FD-9A44-A13F-A18A850CC1B3}" type="datetimeFigureOut">
              <a:rPr lang="en-US" smtClean="0"/>
              <a:t>16/06/06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31AFAC-3128-3441-A944-2C44C1ED4215}" type="slidenum">
              <a:rPr lang="en-GB" smtClean="0"/>
              <a:t>‹#›</a:t>
            </a:fld>
            <a:endParaRPr lang="en-GB"/>
          </a:p>
        </p:txBody>
      </p:sp>
    </p:spTree>
    <p:extLst>
      <p:ext uri="{BB962C8B-B14F-4D97-AF65-F5344CB8AC3E}">
        <p14:creationId xmlns:p14="http://schemas.microsoft.com/office/powerpoint/2010/main" val="139994944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4</a:t>
            </a:fld>
            <a:endParaRPr lang="en-GB"/>
          </a:p>
        </p:txBody>
      </p:sp>
    </p:spTree>
    <p:extLst>
      <p:ext uri="{BB962C8B-B14F-4D97-AF65-F5344CB8AC3E}">
        <p14:creationId xmlns:p14="http://schemas.microsoft.com/office/powerpoint/2010/main" val="4241018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5</a:t>
            </a:fld>
            <a:endParaRPr lang="en-GB"/>
          </a:p>
        </p:txBody>
      </p:sp>
    </p:spTree>
    <p:extLst>
      <p:ext uri="{BB962C8B-B14F-4D97-AF65-F5344CB8AC3E}">
        <p14:creationId xmlns:p14="http://schemas.microsoft.com/office/powerpoint/2010/main" val="2172040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written report will highlight many of these assumptions which cannot be covered in this</a:t>
            </a:r>
            <a:r>
              <a:rPr lang="en-GB" baseline="0" dirty="0" smtClean="0"/>
              <a:t> presentation.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6</a:t>
            </a:fld>
            <a:endParaRPr lang="en-GB"/>
          </a:p>
        </p:txBody>
      </p:sp>
    </p:spTree>
    <p:extLst>
      <p:ext uri="{BB962C8B-B14F-4D97-AF65-F5344CB8AC3E}">
        <p14:creationId xmlns:p14="http://schemas.microsoft.com/office/powerpoint/2010/main" val="248943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Standardized Precipitation Index (SPI - McKee </a:t>
            </a:r>
            <a:r>
              <a:rPr lang="en-US" sz="1200" i="1" kern="1200" dirty="0" smtClean="0">
                <a:solidFill>
                  <a:schemeClr val="tx1"/>
                </a:solidFill>
                <a:effectLst/>
                <a:latin typeface="+mn-lt"/>
                <a:ea typeface="+mn-ea"/>
                <a:cs typeface="+mn-cs"/>
              </a:rPr>
              <a:t>et al</a:t>
            </a:r>
            <a:r>
              <a:rPr lang="en-US" sz="1200" kern="1200" dirty="0" smtClean="0">
                <a:solidFill>
                  <a:schemeClr val="tx1"/>
                </a:solidFill>
                <a:effectLst/>
                <a:latin typeface="+mn-lt"/>
                <a:ea typeface="+mn-ea"/>
                <a:cs typeface="+mn-cs"/>
              </a:rPr>
              <a:t>., 1993) was developed to monitor the occurrence of droughts from rainfall data. The index quantifies precipitation deficits on different time scales and therefore also drought severity. It pro- vides an indication of rainfall conditions per quaternary catchment (in this case) based on the historical distribution of rainfall.” – </a:t>
            </a:r>
            <a:r>
              <a:rPr lang="en-US" sz="1200" i="1" kern="1200" dirty="0" smtClean="0">
                <a:solidFill>
                  <a:schemeClr val="tx1"/>
                </a:solidFill>
                <a:effectLst/>
                <a:latin typeface="+mn-lt"/>
                <a:ea typeface="+mn-ea"/>
                <a:cs typeface="+mn-cs"/>
              </a:rPr>
              <a:t>UMLINDI – The Watchman</a:t>
            </a:r>
            <a:r>
              <a:rPr lang="en-US" sz="1200" i="0" kern="1200" dirty="0" smtClean="0">
                <a:solidFill>
                  <a:schemeClr val="tx1"/>
                </a:solidFill>
                <a:effectLst/>
                <a:latin typeface="+mn-lt"/>
                <a:ea typeface="+mn-ea"/>
                <a:cs typeface="+mn-cs"/>
              </a:rPr>
              <a:t>,</a:t>
            </a:r>
            <a:r>
              <a:rPr lang="en-US" sz="1200" i="0" kern="1200" baseline="0" dirty="0" smtClean="0">
                <a:solidFill>
                  <a:schemeClr val="tx1"/>
                </a:solidFill>
                <a:effectLst/>
                <a:latin typeface="+mn-lt"/>
                <a:ea typeface="+mn-ea"/>
                <a:cs typeface="+mn-cs"/>
              </a:rPr>
              <a:t> Issue 2016-1.</a:t>
            </a:r>
            <a:endParaRPr lang="en-US" i="0" dirty="0" smtClean="0">
              <a:effectLst/>
            </a:endParaRPr>
          </a:p>
          <a:p>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15</a:t>
            </a:fld>
            <a:endParaRPr lang="en-GB"/>
          </a:p>
        </p:txBody>
      </p:sp>
    </p:spTree>
    <p:extLst>
      <p:ext uri="{BB962C8B-B14F-4D97-AF65-F5344CB8AC3E}">
        <p14:creationId xmlns:p14="http://schemas.microsoft.com/office/powerpoint/2010/main" val="343999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image showed the development of the season just after the rains got underway in January.</a:t>
            </a:r>
            <a:endParaRPr lang="en-GB" dirty="0" smtClean="0"/>
          </a:p>
          <a:p>
            <a:r>
              <a:rPr lang="en-GB" dirty="0" smtClean="0"/>
              <a:t>The ASI is good</a:t>
            </a:r>
            <a:r>
              <a:rPr lang="en-GB" baseline="0" dirty="0" smtClean="0"/>
              <a:t> for crop farming conditions but lacking for livestock areas.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16</a:t>
            </a:fld>
            <a:endParaRPr lang="en-GB"/>
          </a:p>
        </p:txBody>
      </p:sp>
    </p:spTree>
    <p:extLst>
      <p:ext uri="{BB962C8B-B14F-4D97-AF65-F5344CB8AC3E}">
        <p14:creationId xmlns:p14="http://schemas.microsoft.com/office/powerpoint/2010/main" val="1939571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analyst d</a:t>
            </a:r>
            <a:r>
              <a:rPr lang="en-GB" dirty="0" smtClean="0"/>
              <a:t>ecided to use the</a:t>
            </a:r>
            <a:r>
              <a:rPr lang="en-GB" baseline="0" dirty="0" smtClean="0"/>
              <a:t> image from January, as it shows the condition of the vegetation by the time the rains actually started in January. By then, it was too late for much of the crop farming areas and the impact on the livestock rangelands is visible too. However, some of the impact of the summer rains in January does also come through as well. This image therefore also distinguishes between those areas that received some summer rainfall and those that did not. </a:t>
            </a:r>
          </a:p>
          <a:p>
            <a:r>
              <a:rPr lang="en-GB" baseline="0" dirty="0" smtClean="0"/>
              <a:t>Previous VCI images (e.g. November and December) show a much worse situation.</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17</a:t>
            </a:fld>
            <a:endParaRPr lang="en-GB"/>
          </a:p>
        </p:txBody>
      </p:sp>
    </p:spTree>
    <p:extLst>
      <p:ext uri="{BB962C8B-B14F-4D97-AF65-F5344CB8AC3E}">
        <p14:creationId xmlns:p14="http://schemas.microsoft.com/office/powerpoint/2010/main" val="253372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‘reddest areas’</a:t>
            </a:r>
            <a:r>
              <a:rPr lang="en-GB" baseline="0" dirty="0" smtClean="0"/>
              <a:t> (VCI &lt; 0.35)  were picked out and digitised (buffered for aggregation). These are presented as the cross-hatched area with the most intensive drought. The Hazard area was then used to determine problem specifications.</a:t>
            </a:r>
            <a:endParaRPr lang="en-GB" dirty="0"/>
          </a:p>
        </p:txBody>
      </p:sp>
      <p:sp>
        <p:nvSpPr>
          <p:cNvPr id="4" name="Slide Number Placeholder 3"/>
          <p:cNvSpPr>
            <a:spLocks noGrp="1"/>
          </p:cNvSpPr>
          <p:nvPr>
            <p:ph type="sldNum" sz="quarter" idx="10"/>
          </p:nvPr>
        </p:nvSpPr>
        <p:spPr/>
        <p:txBody>
          <a:bodyPr/>
          <a:lstStyle/>
          <a:p>
            <a:fld id="{2331AFAC-3128-3441-A944-2C44C1ED4215}" type="slidenum">
              <a:rPr lang="en-GB" smtClean="0"/>
              <a:t>18</a:t>
            </a:fld>
            <a:endParaRPr lang="en-GB"/>
          </a:p>
        </p:txBody>
      </p:sp>
    </p:spTree>
    <p:extLst>
      <p:ext uri="{BB962C8B-B14F-4D97-AF65-F5344CB8AC3E}">
        <p14:creationId xmlns:p14="http://schemas.microsoft.com/office/powerpoint/2010/main" val="253372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55481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79216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3070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4811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500AAE-089A-194D-97E5-569C13CD079F}" type="datetimeFigureOut">
              <a:rPr lang="en-US" smtClean="0"/>
              <a:t>16/06/06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262487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58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5500AAE-089A-194D-97E5-569C13CD079F}" type="datetimeFigureOut">
              <a:rPr lang="en-US" smtClean="0"/>
              <a:t>16/06/06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7098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5500AAE-089A-194D-97E5-569C13CD079F}" type="datetimeFigureOut">
              <a:rPr lang="en-US" smtClean="0"/>
              <a:t>16/06/06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00337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00AAE-089A-194D-97E5-569C13CD079F}" type="datetimeFigureOut">
              <a:rPr lang="en-US" smtClean="0"/>
              <a:t>16/06/06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418736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328553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500AAE-089A-194D-97E5-569C13CD079F}" type="datetimeFigureOut">
              <a:rPr lang="en-US" smtClean="0"/>
              <a:t>16/06/06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88F29-0536-5040-8090-5C9C6B10B5A3}" type="slidenum">
              <a:rPr lang="en-GB" smtClean="0"/>
              <a:t>‹#›</a:t>
            </a:fld>
            <a:endParaRPr lang="en-GB"/>
          </a:p>
        </p:txBody>
      </p:sp>
    </p:spTree>
    <p:extLst>
      <p:ext uri="{BB962C8B-B14F-4D97-AF65-F5344CB8AC3E}">
        <p14:creationId xmlns:p14="http://schemas.microsoft.com/office/powerpoint/2010/main" val="14619858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00AAE-089A-194D-97E5-569C13CD079F}" type="datetimeFigureOut">
              <a:rPr lang="en-US" smtClean="0"/>
              <a:t>16/06/06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88F29-0536-5040-8090-5C9C6B10B5A3}" type="slidenum">
              <a:rPr lang="en-GB" smtClean="0"/>
              <a:t>‹#›</a:t>
            </a:fld>
            <a:endParaRPr lang="en-GB"/>
          </a:p>
        </p:txBody>
      </p:sp>
    </p:spTree>
    <p:extLst>
      <p:ext uri="{BB962C8B-B14F-4D97-AF65-F5344CB8AC3E}">
        <p14:creationId xmlns:p14="http://schemas.microsoft.com/office/powerpoint/2010/main" val="3946314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35082"/>
            <a:ext cx="9144000" cy="2965369"/>
          </a:xfrm>
        </p:spPr>
        <p:txBody>
          <a:bodyPr>
            <a:normAutofit/>
          </a:bodyPr>
          <a:lstStyle/>
          <a:p>
            <a:r>
              <a:rPr lang="en-GB" dirty="0" smtClean="0"/>
              <a:t>National Outcome Forecast Analysis</a:t>
            </a:r>
            <a:endParaRPr lang="en-GB" dirty="0"/>
          </a:p>
        </p:txBody>
      </p:sp>
      <p:sp>
        <p:nvSpPr>
          <p:cNvPr id="3" name="Subtitle 2"/>
          <p:cNvSpPr>
            <a:spLocks noGrp="1"/>
          </p:cNvSpPr>
          <p:nvPr>
            <p:ph type="subTitle" idx="1"/>
          </p:nvPr>
        </p:nvSpPr>
        <p:spPr/>
        <p:txBody>
          <a:bodyPr/>
          <a:lstStyle/>
          <a:p>
            <a:r>
              <a:rPr lang="en-GB" dirty="0" smtClean="0"/>
              <a:t>South Africa</a:t>
            </a:r>
            <a:endParaRPr lang="en-GB" dirty="0"/>
          </a:p>
        </p:txBody>
      </p:sp>
      <p:sp>
        <p:nvSpPr>
          <p:cNvPr id="4" name="TextBox 3"/>
          <p:cNvSpPr txBox="1"/>
          <p:nvPr/>
        </p:nvSpPr>
        <p:spPr>
          <a:xfrm>
            <a:off x="4551053" y="5961965"/>
            <a:ext cx="4295222" cy="646331"/>
          </a:xfrm>
          <a:prstGeom prst="rect">
            <a:avLst/>
          </a:prstGeom>
          <a:noFill/>
        </p:spPr>
        <p:txBody>
          <a:bodyPr wrap="square" rtlCol="0">
            <a:spAutoFit/>
          </a:bodyPr>
          <a:lstStyle/>
          <a:p>
            <a:pPr algn="r"/>
            <a:r>
              <a:rPr lang="en-GB" b="1" i="1" dirty="0" smtClean="0"/>
              <a:t>Presented by</a:t>
            </a:r>
            <a:r>
              <a:rPr lang="en-GB" dirty="0" smtClean="0"/>
              <a:t> T. Dlamini</a:t>
            </a:r>
          </a:p>
          <a:p>
            <a:pPr algn="r"/>
            <a:r>
              <a:rPr lang="en-GB" b="1" i="1" dirty="0" smtClean="0"/>
              <a:t>Analysis prepared by</a:t>
            </a:r>
            <a:r>
              <a:rPr lang="en-GB" dirty="0" smtClean="0"/>
              <a:t> Charles Rethman</a:t>
            </a:r>
            <a:endParaRPr lang="en-GB" dirty="0"/>
          </a:p>
        </p:txBody>
      </p:sp>
    </p:spTree>
    <p:extLst>
      <p:ext uri="{BB962C8B-B14F-4D97-AF65-F5344CB8AC3E}">
        <p14:creationId xmlns:p14="http://schemas.microsoft.com/office/powerpoint/2010/main" val="1252734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Livelihood strategies were derived by aggregating the data from the same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  </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1293505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r>
              <a:rPr lang="en-GB" dirty="0" smtClean="0"/>
              <a:t>Example of the mixed baseline (ZA2XX)</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768020809"/>
              </p:ext>
            </p:extLst>
          </p:nvPr>
        </p:nvGraphicFramePr>
        <p:xfrm>
          <a:off x="1171914" y="2171659"/>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516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&amp; Urban Poor </a:t>
            </a:r>
            <a:endParaRPr lang="en-GB" dirty="0"/>
          </a:p>
        </p:txBody>
      </p:sp>
      <p:sp>
        <p:nvSpPr>
          <p:cNvPr id="3" name="Content Placeholder 2"/>
          <p:cNvSpPr>
            <a:spLocks noGrp="1"/>
          </p:cNvSpPr>
          <p:nvPr>
            <p:ph idx="1"/>
          </p:nvPr>
        </p:nvSpPr>
        <p:spPr/>
        <p:txBody>
          <a:bodyPr/>
          <a:lstStyle/>
          <a:p>
            <a:r>
              <a:rPr lang="en-GB" dirty="0" smtClean="0"/>
              <a:t>Information was pieced together from survey data, mostly the Western Cape Farm Workers’ Conditions survey and the National Income Dynamics Survey</a:t>
            </a:r>
          </a:p>
          <a:p>
            <a:r>
              <a:rPr lang="en-GB" dirty="0" smtClean="0"/>
              <a:t>Usual wealth groups replaced with categories:</a:t>
            </a:r>
          </a:p>
          <a:p>
            <a:pPr lvl="1"/>
            <a:r>
              <a:rPr lang="en-GB" dirty="0" smtClean="0"/>
              <a:t>Farm workers: casuals, temporary workers and full-time employees</a:t>
            </a:r>
          </a:p>
          <a:p>
            <a:pPr lvl="1"/>
            <a:r>
              <a:rPr lang="en-GB" dirty="0" smtClean="0"/>
              <a:t>Urban: quintiles (we only looked at the bottom four)</a:t>
            </a:r>
            <a:endParaRPr lang="en-GB" dirty="0"/>
          </a:p>
        </p:txBody>
      </p:sp>
    </p:spTree>
    <p:extLst>
      <p:ext uri="{BB962C8B-B14F-4D97-AF65-F5344CB8AC3E}">
        <p14:creationId xmlns:p14="http://schemas.microsoft.com/office/powerpoint/2010/main" val="106851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Farm workers and Urban Poor</a:t>
            </a:r>
            <a:endParaRPr lang="en-GB" dirty="0"/>
          </a:p>
        </p:txBody>
      </p:sp>
      <p:sp>
        <p:nvSpPr>
          <p:cNvPr id="3" name="Content Placeholder 2"/>
          <p:cNvSpPr>
            <a:spLocks noGrp="1"/>
          </p:cNvSpPr>
          <p:nvPr>
            <p:ph idx="1"/>
          </p:nvPr>
        </p:nvSpPr>
        <p:spPr>
          <a:xfrm>
            <a:off x="457200" y="1600200"/>
            <a:ext cx="8229600" cy="763715"/>
          </a:xfrm>
        </p:spPr>
        <p:txBody>
          <a:bodyPr/>
          <a:lstStyle/>
          <a:p>
            <a:r>
              <a:rPr lang="en-GB" dirty="0" smtClean="0"/>
              <a:t>Example of the Farm Workers</a:t>
            </a:r>
            <a:endParaRPr lang="en-GB" dirty="0"/>
          </a:p>
        </p:txBody>
      </p:sp>
      <p:graphicFrame>
        <p:nvGraphicFramePr>
          <p:cNvPr id="4" name="Chart 3"/>
          <p:cNvGraphicFramePr>
            <a:graphicFrameLocks/>
          </p:cNvGraphicFramePr>
          <p:nvPr>
            <p:extLst>
              <p:ext uri="{D42A27DB-BD31-4B8C-83A1-F6EECF244321}">
                <p14:modId xmlns:p14="http://schemas.microsoft.com/office/powerpoint/2010/main" val="3336450971"/>
              </p:ext>
            </p:extLst>
          </p:nvPr>
        </p:nvGraphicFramePr>
        <p:xfrm>
          <a:off x="1242473" y="2232504"/>
          <a:ext cx="6235700" cy="4368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44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Drought</a:t>
            </a:r>
            <a:endParaRPr lang="en-GB" dirty="0"/>
          </a:p>
        </p:txBody>
      </p:sp>
      <p:sp>
        <p:nvSpPr>
          <p:cNvPr id="3" name="Content Placeholder 2"/>
          <p:cNvSpPr>
            <a:spLocks noGrp="1"/>
          </p:cNvSpPr>
          <p:nvPr>
            <p:ph idx="1"/>
          </p:nvPr>
        </p:nvSpPr>
        <p:spPr/>
        <p:txBody>
          <a:bodyPr/>
          <a:lstStyle/>
          <a:p>
            <a:pPr marL="0" indent="0">
              <a:buNone/>
            </a:pPr>
            <a:r>
              <a:rPr lang="en-GB" dirty="0" smtClean="0"/>
              <a:t>To determine the extent of the impact of the drought, we looked at many sources:</a:t>
            </a:r>
          </a:p>
          <a:p>
            <a:r>
              <a:rPr lang="en-GB" dirty="0" smtClean="0"/>
              <a:t>Standard Precipitation Indices (SPI) from ARC ;</a:t>
            </a:r>
          </a:p>
          <a:p>
            <a:r>
              <a:rPr lang="en-GB" dirty="0" smtClean="0"/>
              <a:t>Normalised Differential Vegetation Indices;</a:t>
            </a:r>
          </a:p>
          <a:p>
            <a:r>
              <a:rPr lang="en-GB" dirty="0" smtClean="0"/>
              <a:t>Vegetation Condition Index (VCI)</a:t>
            </a:r>
          </a:p>
          <a:p>
            <a:endParaRPr lang="en-GB" dirty="0"/>
          </a:p>
        </p:txBody>
      </p:sp>
    </p:spTree>
    <p:extLst>
      <p:ext uri="{BB962C8B-B14F-4D97-AF65-F5344CB8AC3E}">
        <p14:creationId xmlns:p14="http://schemas.microsoft.com/office/powerpoint/2010/main" val="415324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SPI</a:t>
            </a:r>
            <a:endParaRPr lang="en-GB" dirty="0"/>
          </a:p>
        </p:txBody>
      </p:sp>
      <p:pic>
        <p:nvPicPr>
          <p:cNvPr id="4" name="Picture 3"/>
          <p:cNvPicPr>
            <a:picLocks noChangeAspect="1"/>
          </p:cNvPicPr>
          <p:nvPr/>
        </p:nvPicPr>
        <p:blipFill rotWithShape="1">
          <a:blip r:embed="rId3"/>
          <a:srcRect t="723"/>
          <a:stretch/>
        </p:blipFill>
        <p:spPr>
          <a:xfrm>
            <a:off x="969376" y="1663700"/>
            <a:ext cx="7196747" cy="5037528"/>
          </a:xfrm>
          <a:prstGeom prst="rect">
            <a:avLst/>
          </a:prstGeom>
        </p:spPr>
      </p:pic>
    </p:spTree>
    <p:extLst>
      <p:ext uri="{BB962C8B-B14F-4D97-AF65-F5344CB8AC3E}">
        <p14:creationId xmlns:p14="http://schemas.microsoft.com/office/powerpoint/2010/main" val="125064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Agricultural Stress Index</a:t>
            </a:r>
            <a:endParaRPr lang="en-GB" dirty="0"/>
          </a:p>
        </p:txBody>
      </p:sp>
      <p:pic>
        <p:nvPicPr>
          <p:cNvPr id="4" name="Content Placeholder 3" descr="hazard_asi_lo-res.png"/>
          <p:cNvPicPr>
            <a:picLocks noGrp="1" noChangeAspect="1"/>
          </p:cNvPicPr>
          <p:nvPr>
            <p:ph idx="1"/>
          </p:nvPr>
        </p:nvPicPr>
        <p:blipFill>
          <a:blip r:embed="rId3">
            <a:extLst>
              <a:ext uri="{28A0092B-C50C-407E-A947-70E740481C1C}">
                <a14:useLocalDpi xmlns:a14="http://schemas.microsoft.com/office/drawing/2010/main" val="0"/>
              </a:ext>
            </a:extLst>
          </a:blip>
          <a:srcRect l="-5624" r="-5624"/>
          <a:stretch>
            <a:fillRect/>
          </a:stretch>
        </p:blipFill>
        <p:spPr>
          <a:xfrm>
            <a:off x="457200" y="1600200"/>
            <a:ext cx="8229600" cy="5114257"/>
          </a:xfrm>
        </p:spPr>
      </p:pic>
    </p:spTree>
    <p:extLst>
      <p:ext uri="{BB962C8B-B14F-4D97-AF65-F5344CB8AC3E}">
        <p14:creationId xmlns:p14="http://schemas.microsoft.com/office/powerpoint/2010/main" val="187906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Vegetation Condition Index</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7"/>
          </a:xfrm>
        </p:spPr>
      </p:pic>
    </p:spTree>
    <p:extLst>
      <p:ext uri="{BB962C8B-B14F-4D97-AF65-F5344CB8AC3E}">
        <p14:creationId xmlns:p14="http://schemas.microsoft.com/office/powerpoint/2010/main" val="24203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Vegetation Condition Index &amp; Drought Hazard Area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33" y="1600200"/>
            <a:ext cx="7397534" cy="5114256"/>
          </a:xfrm>
        </p:spPr>
      </p:pic>
    </p:spTree>
    <p:extLst>
      <p:ext uri="{BB962C8B-B14F-4D97-AF65-F5344CB8AC3E}">
        <p14:creationId xmlns:p14="http://schemas.microsoft.com/office/powerpoint/2010/main" val="29088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Problem Specifications</a:t>
            </a:r>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94116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Reasons for the NOFA</a:t>
            </a:r>
            <a:endParaRPr lang="en-GB" dirty="0"/>
          </a:p>
        </p:txBody>
      </p:sp>
      <p:sp>
        <p:nvSpPr>
          <p:cNvPr id="3" name="Content Placeholder 2"/>
          <p:cNvSpPr>
            <a:spLocks noGrp="1"/>
          </p:cNvSpPr>
          <p:nvPr>
            <p:ph idx="1"/>
          </p:nvPr>
        </p:nvSpPr>
        <p:spPr/>
        <p:txBody>
          <a:bodyPr>
            <a:normAutofit lnSpcReduction="10000"/>
          </a:bodyPr>
          <a:lstStyle/>
          <a:p>
            <a:r>
              <a:rPr lang="en-GB" dirty="0" smtClean="0"/>
              <a:t>South Africa is experiencing its worst drought in 23 years;</a:t>
            </a:r>
          </a:p>
          <a:p>
            <a:r>
              <a:rPr lang="en-GB" dirty="0" smtClean="0"/>
              <a:t>The poor crop performance dues to the drought has forced the need for massively increased imports;</a:t>
            </a:r>
          </a:p>
          <a:p>
            <a:r>
              <a:rPr lang="en-GB" dirty="0" smtClean="0"/>
              <a:t>Concurrently, commodity markets have slowed and the currency (Rand; ZAR) is weak;</a:t>
            </a:r>
          </a:p>
          <a:p>
            <a:r>
              <a:rPr lang="en-GB" dirty="0" smtClean="0"/>
              <a:t>Consequently, food prices have soared in local terms</a:t>
            </a:r>
          </a:p>
        </p:txBody>
      </p:sp>
    </p:spTree>
    <p:extLst>
      <p:ext uri="{BB962C8B-B14F-4D97-AF65-F5344CB8AC3E}">
        <p14:creationId xmlns:p14="http://schemas.microsoft.com/office/powerpoint/2010/main" val="387617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pPr marL="0" indent="0">
              <a:buNone/>
            </a:pPr>
            <a:r>
              <a:rPr lang="en-GB" dirty="0" smtClean="0"/>
              <a:t>Although tremendous progress in the welfare of citizens has taken place since 1994,  some of </a:t>
            </a:r>
            <a:r>
              <a:rPr lang="en-GB" dirty="0" smtClean="0"/>
              <a:t>South Africa’s economic and social realities are:</a:t>
            </a:r>
          </a:p>
          <a:p>
            <a:r>
              <a:rPr lang="en-GB" dirty="0" smtClean="0"/>
              <a:t>Unemployment has remained stubbornly high (rising slightly over the last year);</a:t>
            </a:r>
          </a:p>
          <a:p>
            <a:r>
              <a:rPr lang="en-GB" dirty="0" smtClean="0"/>
              <a:t>Economic growth has been slowing;</a:t>
            </a:r>
          </a:p>
          <a:p>
            <a:r>
              <a:rPr lang="en-GB" dirty="0" smtClean="0"/>
              <a:t>Income inequality has widened;</a:t>
            </a:r>
            <a:endParaRPr lang="en-GB" dirty="0"/>
          </a:p>
        </p:txBody>
      </p:sp>
    </p:spTree>
    <p:extLst>
      <p:ext uri="{BB962C8B-B14F-4D97-AF65-F5344CB8AC3E}">
        <p14:creationId xmlns:p14="http://schemas.microsoft.com/office/powerpoint/2010/main" val="429194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t>
            </a:r>
            <a:r>
              <a:rPr lang="en-GB" dirty="0" smtClean="0"/>
              <a:t>ackground</a:t>
            </a:r>
            <a:endParaRPr lang="en-GB" dirty="0"/>
          </a:p>
        </p:txBody>
      </p:sp>
      <p:sp>
        <p:nvSpPr>
          <p:cNvPr id="3" name="Content Placeholder 2"/>
          <p:cNvSpPr>
            <a:spLocks noGrp="1"/>
          </p:cNvSpPr>
          <p:nvPr>
            <p:ph idx="1"/>
          </p:nvPr>
        </p:nvSpPr>
        <p:spPr/>
        <p:txBody>
          <a:bodyPr/>
          <a:lstStyle/>
          <a:p>
            <a:r>
              <a:rPr lang="en-GB" dirty="0" smtClean="0"/>
              <a:t>There are still apartheid and colonial legacies to be overcome</a:t>
            </a:r>
            <a:r>
              <a:rPr lang="en-US" dirty="0" smtClean="0"/>
              <a:t>—</a:t>
            </a:r>
            <a:r>
              <a:rPr lang="en-GB" dirty="0" smtClean="0"/>
              <a:t>with racial disparities in spatial distribution, ownership, economic access and educational opportunities;</a:t>
            </a:r>
          </a:p>
          <a:p>
            <a:r>
              <a:rPr lang="en-GB" dirty="0" smtClean="0"/>
              <a:t>The country remains beset with deep-rooted social issues including excessive violence, crime and ugly racism</a:t>
            </a:r>
          </a:p>
        </p:txBody>
      </p:sp>
    </p:spTree>
    <p:extLst>
      <p:ext uri="{BB962C8B-B14F-4D97-AF65-F5344CB8AC3E}">
        <p14:creationId xmlns:p14="http://schemas.microsoft.com/office/powerpoint/2010/main" val="390666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Reality Check</a:t>
            </a:r>
            <a:endParaRPr lang="en-GB" dirty="0"/>
          </a:p>
        </p:txBody>
      </p:sp>
      <p:sp>
        <p:nvSpPr>
          <p:cNvPr id="3" name="Content Placeholder 2"/>
          <p:cNvSpPr>
            <a:spLocks noGrp="1"/>
          </p:cNvSpPr>
          <p:nvPr>
            <p:ph idx="1"/>
          </p:nvPr>
        </p:nvSpPr>
        <p:spPr/>
        <p:txBody>
          <a:bodyPr/>
          <a:lstStyle/>
          <a:p>
            <a:r>
              <a:rPr lang="en-GB" dirty="0" smtClean="0"/>
              <a:t>It’s not all doom and gloom.</a:t>
            </a:r>
          </a:p>
          <a:p>
            <a:pPr marL="400050" lvl="1" indent="0">
              <a:buNone/>
            </a:pPr>
            <a:r>
              <a:rPr lang="en-GB" dirty="0" smtClean="0"/>
              <a:t>Tremendous progress has been been in many areas: ranging from education to governance and the extension of services to formerly marginalised people.</a:t>
            </a:r>
          </a:p>
          <a:p>
            <a:pPr marL="457200" indent="-457200"/>
            <a:r>
              <a:rPr lang="en-GB" dirty="0" smtClean="0"/>
              <a:t>But, given this background and the present economic and climatic outlook, what does this mean for the country’s poorest and most vulnerable citizens?</a:t>
            </a:r>
            <a:endParaRPr lang="en-GB" dirty="0"/>
          </a:p>
        </p:txBody>
      </p:sp>
    </p:spTree>
    <p:extLst>
      <p:ext uri="{BB962C8B-B14F-4D97-AF65-F5344CB8AC3E}">
        <p14:creationId xmlns:p14="http://schemas.microsoft.com/office/powerpoint/2010/main" val="232034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This assessment was conducted to try answer this question.</a:t>
            </a:r>
          </a:p>
          <a:p>
            <a:r>
              <a:rPr lang="en-GB" dirty="0" smtClean="0"/>
              <a:t>It aims to gain some insight on a broad, national scale into what the near-future consequences of drought and economic turmoil might be for households.</a:t>
            </a:r>
          </a:p>
          <a:p>
            <a:r>
              <a:rPr lang="en-GB" dirty="0" smtClean="0"/>
              <a:t>It is a desk study. It draws heavily on secondary sources and is liberally sprinkled with assumptions. Many of these assumptions will be discarded with the arrival of new and better data.</a:t>
            </a:r>
            <a:endParaRPr lang="en-GB" dirty="0"/>
          </a:p>
        </p:txBody>
      </p:sp>
    </p:spTree>
    <p:extLst>
      <p:ext uri="{BB962C8B-B14F-4D97-AF65-F5344CB8AC3E}">
        <p14:creationId xmlns:p14="http://schemas.microsoft.com/office/powerpoint/2010/main" val="76858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Make use of existing baselines and data (14 LZs)</a:t>
            </a:r>
          </a:p>
          <a:p>
            <a:pPr marL="514350" indent="-514350">
              <a:buFont typeface="+mj-lt"/>
              <a:buAutoNum type="arabicPeriod"/>
            </a:pPr>
            <a:r>
              <a:rPr lang="en-GB" dirty="0" smtClean="0"/>
              <a:t>Extrapolate the existing data to include other similar (open access tenure) LZs</a:t>
            </a:r>
          </a:p>
          <a:p>
            <a:pPr marL="514350" indent="-514350">
              <a:buFont typeface="+mj-lt"/>
              <a:buAutoNum type="arabicPeriod"/>
            </a:pPr>
            <a:r>
              <a:rPr lang="en-GB" dirty="0" smtClean="0"/>
              <a:t>Construct baselines using secondary sources for two other livelihood types:</a:t>
            </a:r>
          </a:p>
          <a:p>
            <a:pPr marL="914400" lvl="1" indent="-514350">
              <a:buFont typeface="+mj-lt"/>
              <a:buAutoNum type="arabicPeriod"/>
            </a:pPr>
            <a:r>
              <a:rPr lang="en-GB" dirty="0" smtClean="0"/>
              <a:t>Farm workers</a:t>
            </a:r>
          </a:p>
          <a:p>
            <a:pPr marL="914400" lvl="1" indent="-514350">
              <a:buFont typeface="+mj-lt"/>
              <a:buAutoNum type="arabicPeriod"/>
            </a:pPr>
            <a:r>
              <a:rPr lang="en-GB" dirty="0" smtClean="0"/>
              <a:t>The urban poor</a:t>
            </a:r>
            <a:endParaRPr lang="en-GB" dirty="0"/>
          </a:p>
        </p:txBody>
      </p:sp>
    </p:spTree>
    <p:extLst>
      <p:ext uri="{BB962C8B-B14F-4D97-AF65-F5344CB8AC3E}">
        <p14:creationId xmlns:p14="http://schemas.microsoft.com/office/powerpoint/2010/main" val="290307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Process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Uses the same standard livelihoods-based approach that is used in other SADC member states. Steps:</a:t>
            </a:r>
          </a:p>
          <a:p>
            <a:pPr marL="514350" indent="-514350">
              <a:buFont typeface="+mj-lt"/>
              <a:buAutoNum type="arabicPeriod"/>
            </a:pPr>
            <a:r>
              <a:rPr lang="en-GB" dirty="0" smtClean="0"/>
              <a:t>Analyse rural productive systems to determine local problem specifications</a:t>
            </a:r>
          </a:p>
          <a:p>
            <a:pPr marL="514350" indent="-514350">
              <a:buFont typeface="+mj-lt"/>
              <a:buAutoNum type="arabicPeriod"/>
            </a:pPr>
            <a:r>
              <a:rPr lang="en-GB" dirty="0" smtClean="0"/>
              <a:t>Review economic data to determine reasonable price estimates and future price scenarios</a:t>
            </a:r>
          </a:p>
          <a:p>
            <a:pPr marL="514350" indent="-514350">
              <a:buFont typeface="+mj-lt"/>
              <a:buAutoNum type="arabicPeriod"/>
            </a:pPr>
            <a:r>
              <a:rPr lang="en-GB" dirty="0" smtClean="0"/>
              <a:t>The issue of social grants. They make an overwhelming difference, so what about those few people who have no access to them?</a:t>
            </a:r>
            <a:endParaRPr lang="en-GB" dirty="0"/>
          </a:p>
        </p:txBody>
      </p:sp>
    </p:spTree>
    <p:extLst>
      <p:ext uri="{BB962C8B-B14F-4D97-AF65-F5344CB8AC3E}">
        <p14:creationId xmlns:p14="http://schemas.microsoft.com/office/powerpoint/2010/main" val="133545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Baselines</a:t>
            </a:r>
            <a:endParaRPr lang="en-GB" dirty="0"/>
          </a:p>
        </p:txBody>
      </p:sp>
      <p:sp>
        <p:nvSpPr>
          <p:cNvPr id="3" name="Content Placeholder 2"/>
          <p:cNvSpPr>
            <a:spLocks noGrp="1"/>
          </p:cNvSpPr>
          <p:nvPr>
            <p:ph idx="1"/>
          </p:nvPr>
        </p:nvSpPr>
        <p:spPr/>
        <p:txBody>
          <a:bodyPr/>
          <a:lstStyle/>
          <a:p>
            <a:pPr marL="0" indent="0">
              <a:buNone/>
            </a:pPr>
            <a:r>
              <a:rPr lang="en-GB" dirty="0" smtClean="0"/>
              <a:t>Open access areas without existing baselines</a:t>
            </a:r>
          </a:p>
          <a:p>
            <a:pPr marL="514350" indent="-514350">
              <a:buFont typeface="+mj-lt"/>
              <a:buAutoNum type="arabicPeriod"/>
            </a:pPr>
            <a:r>
              <a:rPr lang="en-GB" dirty="0" smtClean="0"/>
              <a:t>Group LZs into three </a:t>
            </a:r>
            <a:r>
              <a:rPr lang="en-GB" i="1" dirty="0" smtClean="0"/>
              <a:t>Livelihood Types</a:t>
            </a:r>
            <a:r>
              <a:rPr lang="en-GB" dirty="0" smtClean="0"/>
              <a:t>:</a:t>
            </a:r>
          </a:p>
          <a:p>
            <a:pPr marL="914400" lvl="1" indent="-514350">
              <a:buFont typeface="+mj-lt"/>
              <a:buAutoNum type="arabicPeriod"/>
            </a:pPr>
            <a:r>
              <a:rPr lang="en-GB" dirty="0" smtClean="0"/>
              <a:t>Predominantly livestock-based</a:t>
            </a:r>
          </a:p>
          <a:p>
            <a:pPr marL="914400" lvl="1" indent="-514350">
              <a:buFont typeface="+mj-lt"/>
              <a:buAutoNum type="arabicPeriod"/>
            </a:pPr>
            <a:r>
              <a:rPr lang="en-GB" dirty="0" smtClean="0"/>
              <a:t>Predominantly cropping-based</a:t>
            </a:r>
          </a:p>
          <a:p>
            <a:pPr marL="914400" lvl="1" indent="-514350">
              <a:buFont typeface="+mj-lt"/>
              <a:buAutoNum type="arabicPeriod"/>
            </a:pPr>
            <a:r>
              <a:rPr lang="en-GB" dirty="0" smtClean="0"/>
              <a:t>A mixture of the two .</a:t>
            </a:r>
            <a:endParaRPr lang="en-GB" dirty="0"/>
          </a:p>
        </p:txBody>
      </p:sp>
    </p:spTree>
    <p:extLst>
      <p:ext uri="{BB962C8B-B14F-4D97-AF65-F5344CB8AC3E}">
        <p14:creationId xmlns:p14="http://schemas.microsoft.com/office/powerpoint/2010/main" val="265950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551</TotalTime>
  <Words>942</Words>
  <Application>Microsoft Macintosh PowerPoint</Application>
  <PresentationFormat>On-screen Show (4:3)</PresentationFormat>
  <Paragraphs>86</Paragraphs>
  <Slides>19</Slides>
  <Notes>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National Outcome Forecast Analysis</vt:lpstr>
      <vt:lpstr>Reasons for the NOFA</vt:lpstr>
      <vt:lpstr>Background</vt:lpstr>
      <vt:lpstr>Background</vt:lpstr>
      <vt:lpstr>Reality Check</vt:lpstr>
      <vt:lpstr>Analysis Process</vt:lpstr>
      <vt:lpstr>Analysis Process</vt:lpstr>
      <vt:lpstr>Analysis Process</vt:lpstr>
      <vt:lpstr>Baselines</vt:lpstr>
      <vt:lpstr>Baselines</vt:lpstr>
      <vt:lpstr>Baselines</vt:lpstr>
      <vt:lpstr>Farm workers &amp; Urban Poor </vt:lpstr>
      <vt:lpstr>Farm workers and Urban Poor</vt:lpstr>
      <vt:lpstr>The Drought</vt:lpstr>
      <vt:lpstr>SPI</vt:lpstr>
      <vt:lpstr>Agricultural Stress Index</vt:lpstr>
      <vt:lpstr>Vegetation Condition Index</vt:lpstr>
      <vt:lpstr>Vegetation Condition Index &amp; Drought Hazard Area</vt:lpstr>
      <vt:lpstr>Problem Specifications</vt:lpstr>
    </vt:vector>
  </TitlesOfParts>
  <Company>Wahenga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Outcome Forecast Analysis</dc:title>
  <dc:creator>Charles Rethman</dc:creator>
  <cp:lastModifiedBy>Charles Rethman</cp:lastModifiedBy>
  <cp:revision>43</cp:revision>
  <dcterms:created xsi:type="dcterms:W3CDTF">2016-06-06T18:53:45Z</dcterms:created>
  <dcterms:modified xsi:type="dcterms:W3CDTF">2016-06-07T04:05:24Z</dcterms:modified>
</cp:coreProperties>
</file>