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fontAlgn="base" hangingPunct="0">
      <a:buNone/>
      <a:defRPr sz="2400">
        <a:solidFill>
          <a:schemeClr val="tx1"/>
        </a:solidFill>
        <a:latin typeface="Droid Sans" charset="0"/>
        <a:ea typeface="Droid Sans" charset="0"/>
        <a:cs typeface="Times New Roman" charset="0"/>
      </a:defRPr>
    </a:lvl1pPr>
    <a:lvl2pPr marL="228600" indent="0" algn="l" defTabSz="914400" fontAlgn="base" hangingPunct="0">
      <a:buNone/>
      <a:defRPr sz="2400">
        <a:solidFill>
          <a:schemeClr val="tx1"/>
        </a:solidFill>
        <a:latin typeface="Droid Sans" charset="0"/>
        <a:ea typeface="Droid Sans" charset="0"/>
        <a:cs typeface="Times New Roman" charset="0"/>
      </a:defRPr>
    </a:lvl2pPr>
    <a:lvl3pPr marL="457200" indent="0" algn="l" defTabSz="914400" fontAlgn="base" hangingPunct="0">
      <a:buNone/>
      <a:defRPr sz="2400">
        <a:solidFill>
          <a:schemeClr val="tx1"/>
        </a:solidFill>
        <a:latin typeface="Droid Sans" charset="0"/>
        <a:ea typeface="Droid Sans" charset="0"/>
        <a:cs typeface="Times New Roman" charset="0"/>
      </a:defRPr>
    </a:lvl3pPr>
    <a:lvl4pPr marL="685800" indent="0" algn="l" defTabSz="914400" fontAlgn="base" hangingPunct="0">
      <a:buNone/>
      <a:defRPr sz="2400">
        <a:solidFill>
          <a:schemeClr val="tx1"/>
        </a:solidFill>
        <a:latin typeface="Droid Sans" charset="0"/>
        <a:ea typeface="Droid Sans" charset="0"/>
        <a:cs typeface="Times New Roman" charset="0"/>
      </a:defRPr>
    </a:lvl4pPr>
    <a:lvl5pPr marL="914400" indent="0" algn="l" defTabSz="914400" fontAlgn="base" hangingPunct="0">
      <a:buNone/>
      <a:defRPr sz="2400">
        <a:solidFill>
          <a:schemeClr val="tx1"/>
        </a:solidFill>
        <a:latin typeface="Droid Sans" charset="0"/>
        <a:ea typeface="Droid Sans" charset="0"/>
        <a:cs typeface="Times New Roman" charset="0"/>
      </a:defRPr>
    </a:lvl5pPr>
    <a:lvl6pPr marL="1143000" indent="0" algn="l" defTabSz="914400" fontAlgn="base" hangingPunct="0">
      <a:buNone/>
      <a:defRPr sz="2400">
        <a:solidFill>
          <a:schemeClr val="tx1"/>
        </a:solidFill>
        <a:latin typeface="Droid Sans" charset="0"/>
        <a:ea typeface="Droid Sans" charset="0"/>
        <a:cs typeface="Times New Roman" charset="0"/>
      </a:defRPr>
    </a:lvl6pPr>
    <a:lvl7pPr marL="1371600" indent="0" algn="l" defTabSz="914400" fontAlgn="base" hangingPunct="0">
      <a:buNone/>
      <a:defRPr sz="2400">
        <a:solidFill>
          <a:schemeClr val="tx1"/>
        </a:solidFill>
        <a:latin typeface="Droid Sans" charset="0"/>
        <a:ea typeface="Droid Sans" charset="0"/>
        <a:cs typeface="Times New Roman" charset="0"/>
      </a:defRPr>
    </a:lvl7pPr>
    <a:lvl8pPr marL="1600200" indent="0" algn="l" defTabSz="914400" fontAlgn="base" hangingPunct="0">
      <a:buNone/>
      <a:defRPr sz="2400">
        <a:solidFill>
          <a:schemeClr val="tx1"/>
        </a:solidFill>
        <a:latin typeface="Droid Sans" charset="0"/>
        <a:ea typeface="Droid Sans" charset="0"/>
        <a:cs typeface="Times New Roman" charset="0"/>
      </a:defRPr>
    </a:lvl8pPr>
    <a:lvl9pPr marL="1600200" indent="0" algn="l" defTabSz="914400" fontAlgn="base" hangingPunct="0">
      <a:buNone/>
      <a:defRPr sz="2400">
        <a:solidFill>
          <a:schemeClr val="tx1"/>
        </a:solidFill>
        <a:latin typeface="Droid Sans" charset="0"/>
        <a:ea typeface="Droid Sans" charset="0"/>
        <a:cs typeface="Times New Roman"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4" d="100"/>
          <a:sy n="84" d="100"/>
        </p:scale>
        <p:origin x="595" y="5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a:t>
            </a:fld>
            <a:endParaRPr lang="zh-CN" altLang="en-US" sz="1100">
              <a:latin typeface="Droid Sans" charset="0"/>
              <a:ea typeface="Droid Sans" charset="0"/>
              <a:cs typeface="Times New Roman" charset="0"/>
            </a:endParaRPr>
          </a:p>
        </p:txBody>
      </p:sp>
      <p:sp>
        <p:nvSpPr>
          <p:cNvPr id="11" name="文本框"/>
          <p:cNvSpPr>
            <a:spLocks noGrp="1"/>
          </p:cNvSpPr>
          <p:nvPr>
            <p:ph type="hdr"/>
          </p:nvPr>
        </p:nvSpPr>
        <p:spPr>
          <a:xfrm>
            <a:off x="2"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l"/>
            <a:endParaRPr lang="zh-CN" altLang="en-US" sz="1100">
              <a:latin typeface="Droid Sans" charset="0"/>
              <a:ea typeface="Droid Sans" charset="0"/>
              <a:cs typeface="Times New Roman" charset="0"/>
            </a:endParaRPr>
          </a:p>
        </p:txBody>
      </p:sp>
      <p:sp>
        <p:nvSpPr>
          <p:cNvPr id="12" name="文本框"/>
          <p:cNvSpPr>
            <a:spLocks noGrp="1"/>
          </p:cNvSpPr>
          <p:nvPr>
            <p:ph type="dt" idx="1"/>
          </p:nvPr>
        </p:nvSpPr>
        <p:spPr>
          <a:xfrm>
            <a:off x="4021139"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r"/>
            <a:endParaRPr lang="zh-CN" altLang="en-US" sz="1100">
              <a:latin typeface="Droid Sans" charset="0"/>
              <a:ea typeface="Droid Sans" charset="0"/>
              <a:cs typeface="Times New Roman" charset="0"/>
            </a:endParaRPr>
          </a:p>
        </p:txBody>
      </p:sp>
      <p:sp>
        <p:nvSpPr>
          <p:cNvPr id="13" name="对象"/>
          <p:cNvSpPr>
            <a:spLocks noGrp="1" noRot="1" noChangeAspect="1"/>
          </p:cNvSpPr>
          <p:nvPr>
            <p:ph type="sldImg" idx="2"/>
          </p:nvPr>
        </p:nvSpPr>
        <p:spPr>
          <a:xfrm>
            <a:off x="990600" y="766763"/>
            <a:ext cx="5118100" cy="3838575"/>
          </a:xfrm>
          <a:prstGeom prst="rect">
            <a:avLst/>
          </a:prstGeom>
          <a:noFill/>
          <a:ln w="9525" cap="flat" cmpd="sng">
            <a:solidFill>
              <a:srgbClr val="000000"/>
            </a:solidFill>
            <a:prstDash val="solid"/>
            <a:miter/>
          </a:ln>
        </p:spPr>
      </p:sp>
      <p:sp>
        <p:nvSpPr>
          <p:cNvPr id="14" name="文本框"/>
          <p:cNvSpPr>
            <a:spLocks noGrp="1"/>
          </p:cNvSpPr>
          <p:nvPr>
            <p:ph type="body" idx="3"/>
          </p:nvPr>
        </p:nvSpPr>
        <p:spPr>
          <a:xfrm>
            <a:off x="709614" y="4862514"/>
            <a:ext cx="5680075" cy="4605337"/>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2"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l"/>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301499004"/>
      </p:ext>
    </p:extLst>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596462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10</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379558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11</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3809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12</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77436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2</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6004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3</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39107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4</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23579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5</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69245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6</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80221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7</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207147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8</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21370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9</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00891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6"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65"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64"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63" name="图片"/>
          <p:cNvPicPr>
            <a:picLocks/>
          </p:cNvPicPr>
          <p:nvPr/>
        </p:nvPicPr>
        <p:blipFill>
          <a:blip r:embed="rId2" cstate="print"/>
          <a:stretch>
            <a:fillRect/>
          </a:stretch>
        </p:blipFill>
        <p:spPr>
          <a:xfrm>
            <a:off x="10509963" y="6448061"/>
            <a:ext cx="1091836" cy="334458"/>
          </a:xfrm>
          <a:prstGeom prst="rect">
            <a:avLst/>
          </a:prstGeom>
          <a:noFill/>
          <a:ln w="12700" cap="flat" cmpd="sng">
            <a:noFill/>
            <a:prstDash val="solid"/>
            <a:miter/>
          </a:ln>
        </p:spPr>
      </p:pic>
      <p:sp>
        <p:nvSpPr>
          <p:cNvPr id="58" name="文本框"/>
          <p:cNvSpPr>
            <a:spLocks noGrp="1"/>
          </p:cNvSpPr>
          <p:nvPr>
            <p:ph type="ctrTitle"/>
          </p:nvPr>
        </p:nvSpPr>
        <p:spPr>
          <a:xfrm>
            <a:off x="914400" y="2130425"/>
            <a:ext cx="10363199" cy="2667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charset="0"/>
              </a:rPr>
              <a:t>单击此处编辑母版标题样式</a:t>
            </a:r>
          </a:p>
        </p:txBody>
      </p:sp>
      <p:sp>
        <p:nvSpPr>
          <p:cNvPr id="59" name="文本框"/>
          <p:cNvSpPr>
            <a:spLocks noGrp="1"/>
          </p:cNvSpPr>
          <p:nvPr>
            <p:ph type="subTitle" idx="1"/>
          </p:nvPr>
        </p:nvSpPr>
        <p:spPr>
          <a:xfrm>
            <a:off x="1828800" y="3886199"/>
            <a:ext cx="8534401" cy="2667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charset="0"/>
              </a:rPr>
              <a:t>单击此处编辑母版副标题样式</a:t>
            </a:r>
          </a:p>
        </p:txBody>
      </p:sp>
      <p:sp>
        <p:nvSpPr>
          <p:cNvPr id="60" name="文本框"/>
          <p:cNvSpPr>
            <a:spLocks noGrp="1"/>
          </p:cNvSpPr>
          <p:nvPr>
            <p:ph type="dt" idx="10"/>
          </p:nvPr>
        </p:nvSpPr>
        <p:spPr>
          <a:xfrm>
            <a:off x="609600" y="6377940"/>
            <a:ext cx="2804160" cy="342900"/>
          </a:xfrm>
          <a:prstGeom prst="rect">
            <a:avLst/>
          </a:prstGeom>
          <a:noFill/>
          <a:ln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Times New Roman" charset="0"/>
            </a:endParaRPr>
          </a:p>
        </p:txBody>
      </p:sp>
      <p:sp>
        <p:nvSpPr>
          <p:cNvPr id="61" name="文本框"/>
          <p:cNvSpPr>
            <a:spLocks noGrp="1"/>
          </p:cNvSpPr>
          <p:nvPr>
            <p:ph type="ftr"/>
          </p:nvPr>
        </p:nvSpPr>
        <p:spPr>
          <a:xfrm>
            <a:off x="4145279" y="6377940"/>
            <a:ext cx="3901439" cy="342900"/>
          </a:xfrm>
          <a:prstGeom prst="rect">
            <a:avLst/>
          </a:prstGeom>
          <a:noFill/>
          <a:ln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Times New Roman" charset="0"/>
            </a:endParaRPr>
          </a:p>
        </p:txBody>
      </p:sp>
      <p:sp>
        <p:nvSpPr>
          <p:cNvPr id="62" name="文本框"/>
          <p:cNvSpPr>
            <a:spLocks noGrp="1"/>
          </p:cNvSpPr>
          <p:nvPr>
            <p:ph type="sldNum"/>
          </p:nvPr>
        </p:nvSpPr>
        <p:spPr>
          <a:xfrm>
            <a:off x="8778240" y="6377940"/>
            <a:ext cx="2804160" cy="342900"/>
          </a:xfrm>
          <a:prstGeom prst="rect">
            <a:avLst/>
          </a:prstGeom>
          <a:noFill/>
          <a:ln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fld id="{CAD2D6BD-DE1B-4B5F-8B41-2702339687B9}" type="slidenum">
              <a:rPr lang="en-US" altLang="zh-CN" sz="2400" b="0" i="0" u="none" strike="noStrike" kern="0" cap="none" spc="0" baseline="0">
                <a:solidFill>
                  <a:schemeClr val="tx1"/>
                </a:solidFill>
                <a:latin typeface="Droid Sans" charset="0"/>
                <a:ea typeface="Droid Sans" charset="0"/>
                <a:cs typeface="Times New Roman" charset="0"/>
              </a:rPr>
              <a:t>‹#›</a:t>
            </a:fld>
            <a:endParaRPr lang="zh-CN" altLang="en-US" sz="2400" b="0" i="0" u="none" strike="noStrike" kern="0" cap="none" spc="0" baseline="0">
              <a:solidFill>
                <a:schemeClr val="tx1"/>
              </a:solidFill>
              <a:latin typeface="Droid Sans" charset="0"/>
              <a:ea typeface="Droid Sans" charset="0"/>
              <a:cs typeface="Times New Roman" charset="0"/>
            </a:endParaRPr>
          </a:p>
        </p:txBody>
      </p:sp>
    </p:spTree>
    <p:extLst>
      <p:ext uri="{BB962C8B-B14F-4D97-AF65-F5344CB8AC3E}">
        <p14:creationId xmlns:p14="http://schemas.microsoft.com/office/powerpoint/2010/main" val="15730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8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53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7"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8"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9"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 name="图片"/>
          <p:cNvPicPr>
            <a:picLocks/>
          </p:cNvPicPr>
          <p:nvPr/>
        </p:nvPicPr>
        <p:blipFill>
          <a:blip r:embed="rId2" cstate="print"/>
          <a:stretch>
            <a:fillRect/>
          </a:stretch>
        </p:blipFill>
        <p:spPr>
          <a:xfrm>
            <a:off x="10509963" y="6448061"/>
            <a:ext cx="1091836" cy="334458"/>
          </a:xfrm>
          <a:prstGeom prst="rect">
            <a:avLst/>
          </a:prstGeom>
          <a:noFill/>
          <a:ln w="12700" cap="flat" cmpd="sng">
            <a:noFill/>
            <a:prstDash val="solid"/>
            <a:miter/>
          </a:ln>
        </p:spPr>
      </p:pic>
      <p:sp>
        <p:nvSpPr>
          <p:cNvPr id="21" name="文本框"/>
          <p:cNvSpPr>
            <a:spLocks noGrp="1"/>
          </p:cNvSpPr>
          <p:nvPr>
            <p:ph type="title"/>
          </p:nvPr>
        </p:nvSpPr>
        <p:spPr>
          <a:xfrm>
            <a:off x="5013070" y="3602418"/>
            <a:ext cx="2165858"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2" name="文本框"/>
          <p:cNvSpPr>
            <a:spLocks noGrp="1"/>
          </p:cNvSpPr>
          <p:nvPr>
            <p:ph type="body" idx="1"/>
          </p:nvPr>
        </p:nvSpPr>
        <p:spPr>
          <a:xfrm>
            <a:off x="447674" y="3086100"/>
            <a:ext cx="11296650" cy="3581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3"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24"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charset="0"/>
            </a:endParaRPr>
          </a:p>
        </p:txBody>
      </p:sp>
      <p:sp>
        <p:nvSpPr>
          <p:cNvPr id="25"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41185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3"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34"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35"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36" name="图片"/>
          <p:cNvPicPr>
            <a:picLocks/>
          </p:cNvPicPr>
          <p:nvPr/>
        </p:nvPicPr>
        <p:blipFill>
          <a:blip r:embed="rId2" cstate="print"/>
          <a:stretch>
            <a:fillRect/>
          </a:stretch>
        </p:blipFill>
        <p:spPr>
          <a:xfrm>
            <a:off x="10509963" y="6448061"/>
            <a:ext cx="1091836" cy="334458"/>
          </a:xfrm>
          <a:prstGeom prst="rect">
            <a:avLst/>
          </a:prstGeom>
          <a:noFill/>
          <a:ln w="12700" cap="flat" cmpd="sng">
            <a:noFill/>
            <a:prstDash val="solid"/>
            <a:miter/>
          </a:ln>
        </p:spPr>
      </p:pic>
      <p:sp>
        <p:nvSpPr>
          <p:cNvPr id="37" name="文本框"/>
          <p:cNvSpPr>
            <a:spLocks noGrp="1"/>
          </p:cNvSpPr>
          <p:nvPr>
            <p:ph type="title"/>
          </p:nvPr>
        </p:nvSpPr>
        <p:spPr>
          <a:xfrm>
            <a:off x="5013070" y="3602418"/>
            <a:ext cx="2165858"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38"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39"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charset="0"/>
            </a:endParaRPr>
          </a:p>
        </p:txBody>
      </p:sp>
      <p:sp>
        <p:nvSpPr>
          <p:cNvPr id="40"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35830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80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364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4440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881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25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13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451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033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3"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4"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5" name="图片"/>
          <p:cNvPicPr>
            <a:picLocks/>
          </p:cNvPicPr>
          <p:nvPr/>
        </p:nvPicPr>
        <p:blipFill>
          <a:blip r:embed="rId15" cstate="print"/>
          <a:stretch>
            <a:fillRect/>
          </a:stretch>
        </p:blipFill>
        <p:spPr>
          <a:xfrm>
            <a:off x="10509963" y="6448061"/>
            <a:ext cx="1091836" cy="334458"/>
          </a:xfrm>
          <a:prstGeom prst="rect">
            <a:avLst/>
          </a:prstGeom>
          <a:noFill/>
          <a:ln w="12700" cap="flat" cmpd="sng">
            <a:noFill/>
            <a:prstDash val="solid"/>
            <a:miter/>
          </a:ln>
        </p:spPr>
      </p:pic>
      <p:sp>
        <p:nvSpPr>
          <p:cNvPr id="6"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7" name="文本框"/>
          <p:cNvSpPr>
            <a:spLocks noGrp="1"/>
          </p:cNvSpPr>
          <p:nvPr>
            <p:ph type="body" idx="1"/>
          </p:nvPr>
        </p:nvSpPr>
        <p:spPr>
          <a:xfrm>
            <a:off x="447674" y="3086100"/>
            <a:ext cx="11296650" cy="33337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8"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9"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Droid Sans" charset="0"/>
                <a:ea typeface="Droid Sans" charset="0"/>
                <a:cs typeface="Times New Roman" charset="0"/>
              </a:rPr>
              <a:t>5/2/2024</a:t>
            </a:fld>
            <a:endParaRPr lang="zh-CN" altLang="en-US">
              <a:solidFill>
                <a:srgbClr val="898989"/>
              </a:solidFill>
              <a:latin typeface="Droid Sans" charset="0"/>
              <a:ea typeface="Droid Sans" charset="0"/>
              <a:cs typeface="Times New Roman" charset="0"/>
            </a:endParaRPr>
          </a:p>
        </p:txBody>
      </p:sp>
      <p:sp>
        <p:nvSpPr>
          <p:cNvPr id="10"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143906812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p:cNvSpPr>
            <a:spLocks/>
          </p:cNvSpPr>
          <p:nvPr/>
        </p:nvSpPr>
        <p:spPr>
          <a:xfrm>
            <a:off x="4137405" y="2185924"/>
            <a:ext cx="3586479"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charset="0"/>
                <a:ea typeface="Droid Sans" charset="0"/>
                <a:cs typeface="Arial" charset="0"/>
              </a:rPr>
              <a:t>FAKE NEWS </a:t>
            </a:r>
            <a:endParaRPr lang="zh-CN" altLang="en-US" sz="3600" b="1" i="0" u="none" strike="noStrike" kern="0" cap="none" spc="0" baseline="0">
              <a:solidFill>
                <a:srgbClr val="3B63D2"/>
              </a:solidFill>
              <a:latin typeface="Arial" charset="0"/>
              <a:ea typeface="Droid Sans" charset="0"/>
              <a:cs typeface="Arial" charset="0"/>
            </a:endParaRPr>
          </a:p>
        </p:txBody>
      </p:sp>
      <p:sp>
        <p:nvSpPr>
          <p:cNvPr id="27" name="文本框"/>
          <p:cNvSpPr>
            <a:spLocks noGrp="1"/>
          </p:cNvSpPr>
          <p:nvPr>
            <p:ph type="title"/>
          </p:nvPr>
        </p:nvSpPr>
        <p:spPr>
          <a:xfrm>
            <a:off x="3867150" y="1049655"/>
            <a:ext cx="4326890"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charset="0"/>
                <a:ea typeface="宋体" charset="0"/>
                <a:cs typeface="Arial" charset="0"/>
              </a:rPr>
              <a:t>CAP</a:t>
            </a:r>
            <a:r>
              <a:rPr lang="en-US" altLang="zh-CN" sz="3200" b="1" i="0" u="none" strike="noStrike" kern="0" cap="none" spc="35" baseline="0">
                <a:solidFill>
                  <a:srgbClr val="1382AC"/>
                </a:solidFill>
                <a:latin typeface="Arial" charset="0"/>
                <a:ea typeface="宋体" charset="0"/>
                <a:cs typeface="Arial" charset="0"/>
              </a:rPr>
              <a:t>S</a:t>
            </a:r>
            <a:r>
              <a:rPr lang="en-US" altLang="zh-CN" sz="3200" b="1" i="0" u="none" strike="noStrike" kern="0" cap="none" spc="-10" baseline="0">
                <a:solidFill>
                  <a:srgbClr val="1382AC"/>
                </a:solidFill>
                <a:latin typeface="Arial" charset="0"/>
                <a:ea typeface="宋体" charset="0"/>
                <a:cs typeface="Arial" charset="0"/>
              </a:rPr>
              <a:t>T</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20" baseline="0">
                <a:solidFill>
                  <a:srgbClr val="1382AC"/>
                </a:solidFill>
                <a:latin typeface="Arial" charset="0"/>
                <a:ea typeface="宋体" charset="0"/>
                <a:cs typeface="Arial" charset="0"/>
              </a:rPr>
              <a:t>NE</a:t>
            </a:r>
            <a:r>
              <a:rPr lang="en-US" altLang="zh-CN" sz="3200" b="1" i="0" u="none" strike="noStrike" kern="0" cap="none" spc="-200" baseline="0">
                <a:solidFill>
                  <a:srgbClr val="1382AC"/>
                </a:solidFill>
                <a:latin typeface="Arial" charset="0"/>
                <a:ea typeface="宋体" charset="0"/>
                <a:cs typeface="Arial" charset="0"/>
              </a:rPr>
              <a:t> </a:t>
            </a:r>
            <a:r>
              <a:rPr lang="en-US" altLang="zh-CN" sz="3200" b="1" i="0" u="none" strike="noStrike" kern="0" cap="none" spc="35" baseline="0">
                <a:solidFill>
                  <a:srgbClr val="1382AC"/>
                </a:solidFill>
                <a:latin typeface="Arial" charset="0"/>
                <a:ea typeface="宋体" charset="0"/>
                <a:cs typeface="Arial" charset="0"/>
              </a:rPr>
              <a:t>P</a:t>
            </a:r>
            <a:r>
              <a:rPr lang="en-US" altLang="zh-CN" sz="3200" b="1" i="0" u="none" strike="noStrike" kern="0" cap="none" spc="20" baseline="0">
                <a:solidFill>
                  <a:srgbClr val="1382AC"/>
                </a:solidFill>
                <a:latin typeface="Arial" charset="0"/>
                <a:ea typeface="宋体" charset="0"/>
                <a:cs typeface="Arial" charset="0"/>
              </a:rPr>
              <a:t>R</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15" baseline="0">
                <a:solidFill>
                  <a:srgbClr val="1382AC"/>
                </a:solidFill>
                <a:latin typeface="Arial" charset="0"/>
                <a:ea typeface="宋体" charset="0"/>
                <a:cs typeface="Arial" charset="0"/>
              </a:rPr>
              <a:t>J</a:t>
            </a:r>
            <a:r>
              <a:rPr lang="en-US" altLang="zh-CN" sz="3200" b="1" i="0" u="none" strike="noStrike" kern="0" cap="none" spc="40" baseline="0">
                <a:solidFill>
                  <a:srgbClr val="1382AC"/>
                </a:solidFill>
                <a:latin typeface="Arial" charset="0"/>
                <a:ea typeface="宋体" charset="0"/>
                <a:cs typeface="Arial" charset="0"/>
              </a:rPr>
              <a:t>E</a:t>
            </a:r>
            <a:r>
              <a:rPr lang="en-US" altLang="zh-CN" sz="3200" b="1" i="0" u="none" strike="noStrike" kern="0" cap="none" spc="20" baseline="0">
                <a:solidFill>
                  <a:srgbClr val="1382AC"/>
                </a:solidFill>
                <a:latin typeface="Arial" charset="0"/>
                <a:ea typeface="宋体" charset="0"/>
                <a:cs typeface="Arial" charset="0"/>
              </a:rPr>
              <a:t>CT</a:t>
            </a:r>
            <a:endParaRPr lang="zh-CN" altLang="en-US" sz="3200" b="1" i="0" u="none" strike="noStrike" kern="0" cap="none" spc="0" baseline="0">
              <a:solidFill>
                <a:srgbClr val="001F5F"/>
              </a:solidFill>
              <a:latin typeface="Arial" charset="0"/>
              <a:ea typeface="宋体" charset="0"/>
              <a:cs typeface="Arial" charset="0"/>
            </a:endParaRPr>
          </a:p>
        </p:txBody>
      </p:sp>
      <p:sp>
        <p:nvSpPr>
          <p:cNvPr id="28" name="矩形"/>
          <p:cNvSpPr>
            <a:spLocks/>
          </p:cNvSpPr>
          <p:nvPr/>
        </p:nvSpPr>
        <p:spPr>
          <a:xfrm>
            <a:off x="447674" y="3086100"/>
            <a:ext cx="11296650" cy="2854628"/>
          </a:xfrm>
          <a:prstGeom prst="rect">
            <a:avLst/>
          </a:prstGeom>
          <a:solidFill>
            <a:srgbClr val="465258"/>
          </a:solid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45"/>
              </a:spcBef>
              <a:spcAft>
                <a:spcPts val="0"/>
              </a:spcAft>
              <a:buNone/>
            </a:pPr>
            <a:endParaRPr lang="en-US" altLang="zh-CN" sz="1750" b="0" i="0" u="none" strike="noStrike" kern="0" cap="none" spc="0" baseline="0" dirty="0">
              <a:solidFill>
                <a:schemeClr val="tx1"/>
              </a:solidFill>
              <a:latin typeface="Times New Roman" charset="0"/>
              <a:ea typeface="Droid Sans" charset="0"/>
              <a:cs typeface="Times New Roman" charset="0"/>
            </a:endParaRPr>
          </a:p>
          <a:p>
            <a:pPr marL="2763520" indent="0" algn="l">
              <a:lnSpc>
                <a:spcPct val="100000"/>
              </a:lnSpc>
              <a:spcBef>
                <a:spcPts val="0"/>
              </a:spcBef>
              <a:spcAft>
                <a:spcPts val="0"/>
              </a:spcAft>
              <a:buNone/>
            </a:pPr>
            <a:r>
              <a:rPr lang="en-US" altLang="zh-CN" sz="2000" b="1" i="0" u="none" strike="noStrike" kern="0" cap="none" spc="15" baseline="0" dirty="0">
                <a:solidFill>
                  <a:srgbClr val="1382AC"/>
                </a:solidFill>
                <a:latin typeface="Arial" charset="0"/>
                <a:ea typeface="Droid Sans" charset="0"/>
                <a:cs typeface="Arial" charset="0"/>
              </a:rPr>
              <a:t>P</a:t>
            </a:r>
            <a:r>
              <a:rPr lang="en-US" altLang="zh-CN" sz="2000" b="1" i="0" u="none" strike="noStrike" kern="0" cap="none" spc="40" baseline="0" dirty="0">
                <a:solidFill>
                  <a:srgbClr val="1382AC"/>
                </a:solidFill>
                <a:latin typeface="Arial" charset="0"/>
                <a:ea typeface="Droid Sans" charset="0"/>
                <a:cs typeface="Arial" charset="0"/>
              </a:rPr>
              <a:t>r</a:t>
            </a:r>
            <a:r>
              <a:rPr lang="en-US" altLang="zh-CN" sz="2000" b="1" i="0" u="none" strike="noStrike" kern="0" cap="none" spc="15" baseline="0" dirty="0">
                <a:solidFill>
                  <a:srgbClr val="1382AC"/>
                </a:solidFill>
                <a:latin typeface="Arial" charset="0"/>
                <a:ea typeface="Droid Sans" charset="0"/>
                <a:cs typeface="Arial" charset="0"/>
              </a:rPr>
              <a:t>es</a:t>
            </a:r>
            <a:r>
              <a:rPr lang="en-US" altLang="zh-CN" sz="2000" b="1" i="0" u="none" strike="noStrike" kern="0" cap="none" spc="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0" baseline="0" dirty="0">
                <a:solidFill>
                  <a:srgbClr val="1382AC"/>
                </a:solidFill>
                <a:latin typeface="Arial" charset="0"/>
                <a:ea typeface="Droid Sans" charset="0"/>
                <a:cs typeface="Arial" charset="0"/>
              </a:rPr>
              <a:t>ted</a:t>
            </a:r>
            <a:r>
              <a:rPr lang="en-US" altLang="zh-CN" sz="2000" b="1" i="0" u="none" strike="noStrike" kern="0" cap="none" spc="-150"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B</a:t>
            </a:r>
            <a:r>
              <a:rPr lang="en-US" altLang="zh-CN" sz="2000" b="1" i="0" u="none" strike="noStrike" kern="0" cap="none" spc="10" baseline="0" dirty="0">
                <a:solidFill>
                  <a:srgbClr val="1382AC"/>
                </a:solidFill>
                <a:latin typeface="Arial" charset="0"/>
                <a:ea typeface="Droid Sans" charset="0"/>
                <a:cs typeface="Arial" charset="0"/>
              </a:rPr>
              <a:t>y:</a:t>
            </a:r>
            <a:endParaRPr lang="en-US" altLang="zh-CN" sz="2000" b="0" i="0" u="none" strike="noStrike" kern="0" cap="none" spc="0" baseline="0" dirty="0">
              <a:solidFill>
                <a:schemeClr val="tx1"/>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sz="2000" b="1" i="0" u="none" strike="noStrike" kern="0" cap="none" spc="10" baseline="0" dirty="0">
                <a:solidFill>
                  <a:srgbClr val="1382AC"/>
                </a:solidFill>
                <a:latin typeface="Arial" charset="0"/>
                <a:ea typeface="Droid Sans" charset="0"/>
                <a:cs typeface="Arial" charset="0"/>
              </a:rPr>
              <a:t>1.</a:t>
            </a:r>
            <a:r>
              <a:rPr lang="en-US" altLang="zh-CN" sz="2000" b="1" i="0" u="none" strike="noStrike" kern="0" cap="none" spc="-75" baseline="0" dirty="0">
                <a:solidFill>
                  <a:srgbClr val="1382AC"/>
                </a:solidFill>
                <a:latin typeface="Arial" charset="0"/>
                <a:ea typeface="Droid Sans" charset="0"/>
                <a:cs typeface="Arial" charset="0"/>
              </a:rPr>
              <a:t> </a:t>
            </a:r>
            <a:r>
              <a:rPr lang="en-US" altLang="zh-CN" sz="2000" b="1" i="0" u="none" strike="noStrike" kern="0" cap="none" spc="10" baseline="0" dirty="0">
                <a:solidFill>
                  <a:srgbClr val="1382AC"/>
                </a:solidFill>
                <a:latin typeface="Arial" charset="0"/>
                <a:ea typeface="Droid Sans" charset="0"/>
                <a:cs typeface="Arial" charset="0"/>
              </a:rPr>
              <a:t>St</a:t>
            </a:r>
            <a:r>
              <a:rPr lang="en-US" altLang="zh-CN" sz="2000" b="1" i="0" u="none" strike="noStrike" kern="0" cap="none" spc="45" baseline="0" dirty="0">
                <a:solidFill>
                  <a:srgbClr val="1382AC"/>
                </a:solidFill>
                <a:latin typeface="Arial" charset="0"/>
                <a:ea typeface="Droid Sans" charset="0"/>
                <a:cs typeface="Arial" charset="0"/>
              </a:rPr>
              <a:t>ud</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5" baseline="0" dirty="0">
                <a:solidFill>
                  <a:srgbClr val="1382AC"/>
                </a:solidFill>
                <a:latin typeface="Arial" charset="0"/>
                <a:ea typeface="Droid Sans" charset="0"/>
                <a:cs typeface="Arial" charset="0"/>
              </a:rPr>
              <a:t>t</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5" baseline="0" dirty="0">
                <a:solidFill>
                  <a:srgbClr val="1382AC"/>
                </a:solidFill>
                <a:latin typeface="Arial" charset="0"/>
                <a:ea typeface="Droid Sans" charset="0"/>
                <a:cs typeface="Arial" charset="0"/>
              </a:rPr>
              <a:t>a</a:t>
            </a:r>
            <a:r>
              <a:rPr lang="en-US" altLang="zh-CN" sz="2000" b="1" i="0" u="none" strike="noStrike" kern="0" cap="none" spc="160" baseline="0" dirty="0">
                <a:solidFill>
                  <a:srgbClr val="1382AC"/>
                </a:solidFill>
                <a:latin typeface="Arial" charset="0"/>
                <a:ea typeface="Droid Sans" charset="0"/>
                <a:cs typeface="Arial" charset="0"/>
              </a:rPr>
              <a:t>m</a:t>
            </a:r>
            <a:r>
              <a:rPr lang="en-US" altLang="zh-CN" sz="2000" b="1" i="0" u="none" strike="noStrike" kern="0" cap="none" spc="30" baseline="0" dirty="0">
                <a:solidFill>
                  <a:srgbClr val="1382AC"/>
                </a:solidFill>
                <a:latin typeface="Arial" charset="0"/>
                <a:ea typeface="Droid Sans" charset="0"/>
                <a:cs typeface="Arial" charset="0"/>
              </a:rPr>
              <a:t>e</a:t>
            </a:r>
            <a:r>
              <a:rPr lang="en-US" altLang="zh-CN" sz="2000" b="1" i="0" u="none" strike="noStrike" kern="0" cap="none" spc="0" baseline="0" dirty="0">
                <a:solidFill>
                  <a:srgbClr val="1382AC"/>
                </a:solidFill>
                <a:latin typeface="Arial" charset="0"/>
                <a:ea typeface="Droid Sans" charset="0"/>
                <a:cs typeface="Arial" charset="0"/>
              </a:rPr>
              <a:t>- </a:t>
            </a:r>
            <a:r>
              <a:rPr lang="en-US" altLang="zh-CN" sz="2000" b="1" dirty="0" smtClean="0">
                <a:solidFill>
                  <a:srgbClr val="1382AC"/>
                </a:solidFill>
                <a:latin typeface="Arial" charset="0"/>
                <a:cs typeface="Arial" charset="0"/>
              </a:rPr>
              <a:t>CHEZHIYAN SY</a:t>
            </a:r>
            <a:endParaRPr lang="en-US" altLang="zh-CN" sz="2000" b="1" i="0" u="none" strike="noStrike" kern="0" cap="none" spc="0" baseline="0" dirty="0">
              <a:solidFill>
                <a:srgbClr val="1382AC"/>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sz="2000" b="1" i="0" u="none" strike="noStrike" kern="0" cap="none" spc="-25" baseline="0" dirty="0">
                <a:solidFill>
                  <a:srgbClr val="1382AC"/>
                </a:solidFill>
                <a:latin typeface="Arial" charset="0"/>
                <a:ea typeface="Droid Sans" charset="0"/>
                <a:cs typeface="Arial" charset="0"/>
              </a:rPr>
              <a:t>2. Co</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30" baseline="0" dirty="0">
                <a:solidFill>
                  <a:srgbClr val="1382AC"/>
                </a:solidFill>
                <a:latin typeface="Arial" charset="0"/>
                <a:ea typeface="Droid Sans" charset="0"/>
                <a:cs typeface="Arial" charset="0"/>
              </a:rPr>
              <a:t>g</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5" baseline="0" dirty="0">
                <a:solidFill>
                  <a:srgbClr val="1382AC"/>
                </a:solidFill>
                <a:latin typeface="Arial" charset="0"/>
                <a:ea typeface="Droid Sans" charset="0"/>
                <a:cs typeface="Arial" charset="0"/>
              </a:rPr>
              <a:t>a</a:t>
            </a:r>
            <a:r>
              <a:rPr lang="en-US" altLang="zh-CN" sz="2000" b="1" i="0" u="none" strike="noStrike" kern="0" cap="none" spc="85" baseline="0" dirty="0">
                <a:solidFill>
                  <a:srgbClr val="1382AC"/>
                </a:solidFill>
                <a:latin typeface="Arial" charset="0"/>
                <a:ea typeface="Droid Sans" charset="0"/>
                <a:cs typeface="Arial" charset="0"/>
              </a:rPr>
              <a:t>m</a:t>
            </a:r>
            <a:r>
              <a:rPr lang="en-US" altLang="zh-CN" sz="2000" b="1" i="0" u="none" strike="noStrike" kern="0" cap="none" spc="25" baseline="0" dirty="0">
                <a:solidFill>
                  <a:srgbClr val="1382AC"/>
                </a:solidFill>
                <a:latin typeface="Arial" charset="0"/>
                <a:ea typeface="Droid Sans" charset="0"/>
                <a:cs typeface="Arial" charset="0"/>
              </a:rPr>
              <a:t>e</a:t>
            </a:r>
            <a:r>
              <a:rPr lang="en-US" altLang="zh-CN" sz="2000" b="1" i="0" u="none" strike="noStrike" kern="0" cap="none" spc="0" baseline="0" dirty="0">
                <a:solidFill>
                  <a:srgbClr val="1382AC"/>
                </a:solidFill>
                <a:latin typeface="Arial" charset="0"/>
                <a:ea typeface="Droid Sans" charset="0"/>
                <a:cs typeface="Arial" charset="0"/>
              </a:rPr>
              <a:t>- MADHA ENGINEERING COLLEGE </a:t>
            </a:r>
          </a:p>
          <a:p>
            <a:pPr marL="2763520" indent="0" algn="l">
              <a:lnSpc>
                <a:spcPct val="100000"/>
              </a:lnSpc>
              <a:spcBef>
                <a:spcPts val="0"/>
              </a:spcBef>
              <a:spcAft>
                <a:spcPts val="0"/>
              </a:spcAft>
              <a:buNone/>
            </a:pPr>
            <a:r>
              <a:rPr lang="en-US" altLang="zh-CN" sz="2000" b="1" i="0" u="none" strike="noStrike" kern="0" cap="none" spc="15" baseline="0" dirty="0">
                <a:solidFill>
                  <a:srgbClr val="1382AC"/>
                </a:solidFill>
                <a:latin typeface="Arial" charset="0"/>
                <a:ea typeface="Droid Sans" charset="0"/>
                <a:cs typeface="Arial" charset="0"/>
              </a:rPr>
              <a:t>3. </a:t>
            </a:r>
            <a:r>
              <a:rPr lang="en-US" altLang="zh-CN" sz="2000" b="1" i="0" u="none" strike="noStrike" kern="0" cap="none" spc="15" baseline="0" dirty="0" smtClean="0">
                <a:solidFill>
                  <a:srgbClr val="1382AC"/>
                </a:solidFill>
                <a:latin typeface="Arial" charset="0"/>
                <a:ea typeface="Droid Sans" charset="0"/>
                <a:cs typeface="Arial" charset="0"/>
              </a:rPr>
              <a:t>De</a:t>
            </a:r>
            <a:r>
              <a:rPr lang="en-US" altLang="zh-CN" sz="2000" b="1" i="0" u="none" strike="noStrike" kern="0" cap="none" spc="-25" baseline="0" dirty="0" smtClean="0">
                <a:solidFill>
                  <a:srgbClr val="1382AC"/>
                </a:solidFill>
                <a:latin typeface="Arial" charset="0"/>
                <a:ea typeface="Droid Sans" charset="0"/>
                <a:cs typeface="Arial" charset="0"/>
              </a:rPr>
              <a:t>p</a:t>
            </a:r>
            <a:r>
              <a:rPr lang="en-US" altLang="zh-CN" sz="2000" b="1" i="0" u="none" strike="noStrike" kern="0" cap="none" spc="10" baseline="0" dirty="0" smtClean="0">
                <a:solidFill>
                  <a:srgbClr val="1382AC"/>
                </a:solidFill>
                <a:latin typeface="Arial" charset="0"/>
                <a:ea typeface="Droid Sans" charset="0"/>
                <a:cs typeface="Arial" charset="0"/>
              </a:rPr>
              <a:t>a</a:t>
            </a:r>
            <a:r>
              <a:rPr lang="en-US" altLang="zh-CN" sz="2000" b="1" i="0" u="none" strike="noStrike" kern="0" cap="none" spc="-30" baseline="0" dirty="0" smtClean="0">
                <a:solidFill>
                  <a:srgbClr val="1382AC"/>
                </a:solidFill>
                <a:latin typeface="Arial" charset="0"/>
                <a:ea typeface="Droid Sans" charset="0"/>
                <a:cs typeface="Arial" charset="0"/>
              </a:rPr>
              <a:t>r</a:t>
            </a:r>
            <a:r>
              <a:rPr lang="en-US" altLang="zh-CN" sz="2000" b="1" i="0" u="none" strike="noStrike" kern="0" cap="none" spc="-70" baseline="0" dirty="0" smtClean="0">
                <a:solidFill>
                  <a:srgbClr val="1382AC"/>
                </a:solidFill>
                <a:latin typeface="Arial" charset="0"/>
                <a:ea typeface="Droid Sans" charset="0"/>
                <a:cs typeface="Arial" charset="0"/>
              </a:rPr>
              <a:t>t</a:t>
            </a:r>
            <a:r>
              <a:rPr lang="en-US" altLang="zh-CN" sz="2000" b="1" i="0" u="none" strike="noStrike" kern="0" cap="none" spc="90" baseline="0" dirty="0" smtClean="0">
                <a:solidFill>
                  <a:srgbClr val="1382AC"/>
                </a:solidFill>
                <a:latin typeface="Arial" charset="0"/>
                <a:ea typeface="Droid Sans" charset="0"/>
                <a:cs typeface="Arial" charset="0"/>
              </a:rPr>
              <a:t>m</a:t>
            </a:r>
            <a:r>
              <a:rPr lang="en-US" altLang="zh-CN" sz="2000" b="1" i="0" u="none" strike="noStrike" kern="0" cap="none" spc="15" baseline="0" dirty="0" smtClean="0">
                <a:solidFill>
                  <a:srgbClr val="1382AC"/>
                </a:solidFill>
                <a:latin typeface="Arial" charset="0"/>
                <a:ea typeface="Droid Sans" charset="0"/>
                <a:cs typeface="Arial" charset="0"/>
              </a:rPr>
              <a:t>e</a:t>
            </a:r>
            <a:r>
              <a:rPr lang="en-US" altLang="zh-CN" sz="2000" b="1" i="0" u="none" strike="noStrike" kern="0" cap="none" spc="-25" baseline="0" dirty="0" smtClean="0">
                <a:solidFill>
                  <a:srgbClr val="1382AC"/>
                </a:solidFill>
                <a:latin typeface="Arial" charset="0"/>
                <a:ea typeface="Droid Sans" charset="0"/>
                <a:cs typeface="Arial" charset="0"/>
              </a:rPr>
              <a:t>n</a:t>
            </a:r>
            <a:r>
              <a:rPr lang="en-US" altLang="zh-CN" sz="2000" b="1" i="0" u="none" strike="noStrike" kern="0" cap="none" spc="5" baseline="0" dirty="0" smtClean="0">
                <a:solidFill>
                  <a:srgbClr val="1382AC"/>
                </a:solidFill>
                <a:latin typeface="Arial" charset="0"/>
                <a:ea typeface="Droid Sans" charset="0"/>
                <a:cs typeface="Arial" charset="0"/>
              </a:rPr>
              <a:t>t-</a:t>
            </a:r>
            <a:r>
              <a:rPr lang="en-US" altLang="zh-CN" sz="2000" b="1" i="0" u="none" strike="noStrike" kern="0" cap="none" spc="5" dirty="0" smtClean="0">
                <a:solidFill>
                  <a:srgbClr val="1382AC"/>
                </a:solidFill>
                <a:latin typeface="Arial" charset="0"/>
                <a:ea typeface="Droid Sans" charset="0"/>
                <a:cs typeface="Arial" charset="0"/>
              </a:rPr>
              <a:t> CIVIL ENGINEERING</a:t>
            </a:r>
            <a:endParaRPr lang="zh-CN" altLang="en-US" sz="2000" b="0" i="0" u="none" strike="noStrike" kern="0" cap="none" spc="0" baseline="0" dirty="0">
              <a:solidFill>
                <a:schemeClr val="tx1"/>
              </a:solidFill>
              <a:latin typeface="Arial" charset="0"/>
              <a:ea typeface="Droid Sans" charset="0"/>
              <a:cs typeface="Arial" charset="0"/>
            </a:endParaRPr>
          </a:p>
        </p:txBody>
      </p:sp>
    </p:spTree>
    <p:extLst>
      <p:ext uri="{BB962C8B-B14F-4D97-AF65-F5344CB8AC3E}">
        <p14:creationId xmlns:p14="http://schemas.microsoft.com/office/powerpoint/2010/main" val="126405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文本框"/>
          <p:cNvSpPr>
            <a:spLocks noGrp="1"/>
          </p:cNvSpPr>
          <p:nvPr>
            <p:ph type="subTitle" idx="1"/>
          </p:nvPr>
        </p:nvSpPr>
        <p:spPr>
          <a:xfrm>
            <a:off x="483567" y="1342297"/>
            <a:ext cx="11224864" cy="45339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endParaRPr lang="en-US" altLang="zh-CN" sz="1800" b="0" i="0" u="none" strike="noStrike" kern="0" cap="none" spc="0" baseline="0">
              <a:latin typeface="Calibri" charset="0"/>
              <a:ea typeface="宋体" charset="0"/>
              <a:cs typeface="Lucida Sans" charset="0"/>
            </a:endParaRP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X_train, X_test, y_train, y_test = train_test_split(X, y, test_size=0.2, random_state=42)</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Initialize TfidfVectorizer</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tfidf_vectorizer = TfidfVectorizer(stop_words='english', max_df=0.7)</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Fit and transform the training data</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tfidf_train = tfidf_vectorizer.fit_transform(X_train)</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Transform the testing data</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tfidf_test = tfidf_vectorizer.transform(X_test)</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Initialize PassiveAggressiveClassifier</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pac = PassiveAggressiveClassifier(max_iter=50)</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Train the PassiveAggressiveClassifier</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pac.fit(tfidf_train, y_train)</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Predict on the testing data</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y_pred = pac.predict(tfidf_test)</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Calculate the accuracy</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accuracy = accuracy_score(y_test, y_pred)</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print(f'Accuracy: {accuracy}') </a:t>
            </a: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94885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文本框"/>
          <p:cNvSpPr>
            <a:spLocks noGrp="1"/>
          </p:cNvSpPr>
          <p:nvPr>
            <p:ph type="subTitle" idx="1"/>
          </p:nvPr>
        </p:nvSpPr>
        <p:spPr>
          <a:xfrm>
            <a:off x="254143" y="1653796"/>
            <a:ext cx="11683715" cy="16001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Example usage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Replace 'fake_news_article.txt' with the path to your fake news article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fake_news_article = ["Your fake news article here"]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fake_news_article_tfidf = tfidf_vectorizer.transform(fake_news_article)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prediction = pac.predict(fake_news_article_tfidf)</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print(f'Prediction: {prediction}') </a:t>
            </a: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20493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文本框"/>
          <p:cNvSpPr>
            <a:spLocks noGrp="1"/>
          </p:cNvSpPr>
          <p:nvPr>
            <p:ph type="subTitle" idx="1"/>
          </p:nvPr>
        </p:nvSpPr>
        <p:spPr>
          <a:xfrm>
            <a:off x="1828800" y="3886199"/>
            <a:ext cx="8534401" cy="2667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THANK YOU</a:t>
            </a: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64362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title"/>
          </p:nvPr>
        </p:nvSpPr>
        <p:spPr>
          <a:xfrm>
            <a:off x="1071877" y="686762"/>
            <a:ext cx="1575435" cy="444499"/>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charset="0"/>
                <a:ea typeface="宋体" charset="0"/>
                <a:cs typeface="Arial" charset="0"/>
              </a:rPr>
              <a:t>OU</a:t>
            </a:r>
            <a:r>
              <a:rPr lang="en-US" altLang="zh-CN" sz="2750" b="1" i="0" u="none" strike="noStrike" kern="0" cap="none" spc="40" baseline="0">
                <a:solidFill>
                  <a:srgbClr val="001F5F"/>
                </a:solidFill>
                <a:latin typeface="Arial" charset="0"/>
                <a:ea typeface="宋体" charset="0"/>
                <a:cs typeface="Arial" charset="0"/>
              </a:rPr>
              <a:t>TL</a:t>
            </a:r>
            <a:r>
              <a:rPr lang="en-US" altLang="zh-CN" sz="2750" b="1" i="0" u="none" strike="noStrike" kern="0" cap="none" spc="-95" baseline="0">
                <a:solidFill>
                  <a:srgbClr val="001F5F"/>
                </a:solidFill>
                <a:latin typeface="Arial" charset="0"/>
                <a:ea typeface="宋体" charset="0"/>
                <a:cs typeface="Arial" charset="0"/>
              </a:rPr>
              <a:t>I</a:t>
            </a:r>
            <a:r>
              <a:rPr lang="en-US" altLang="zh-CN" sz="2750" b="1" i="0" u="none" strike="noStrike" kern="0" cap="none" spc="30" baseline="0">
                <a:solidFill>
                  <a:srgbClr val="001F5F"/>
                </a:solidFill>
                <a:latin typeface="Arial" charset="0"/>
                <a:ea typeface="宋体" charset="0"/>
                <a:cs typeface="Arial" charset="0"/>
              </a:rPr>
              <a:t>N</a:t>
            </a:r>
            <a:r>
              <a:rPr lang="en-US" altLang="zh-CN" sz="2750" b="1" i="0" u="none" strike="noStrike" kern="0" cap="none" spc="15" baseline="0">
                <a:solidFill>
                  <a:srgbClr val="001F5F"/>
                </a:solidFill>
                <a:latin typeface="Arial" charset="0"/>
                <a:ea typeface="宋体" charset="0"/>
                <a:cs typeface="Arial" charset="0"/>
              </a:rPr>
              <a:t>E</a:t>
            </a:r>
            <a:endParaRPr lang="zh-CN" altLang="en-US" sz="2750" b="1" i="0" u="none" strike="noStrike" kern="0" cap="none" spc="15" baseline="0">
              <a:solidFill>
                <a:srgbClr val="001F5F"/>
              </a:solidFill>
              <a:latin typeface="Arial" charset="0"/>
              <a:ea typeface="宋体" charset="0"/>
              <a:cs typeface="Arial" charset="0"/>
            </a:endParaRPr>
          </a:p>
        </p:txBody>
      </p:sp>
      <p:sp>
        <p:nvSpPr>
          <p:cNvPr id="31" name="矩形"/>
          <p:cNvSpPr>
            <a:spLocks/>
          </p:cNvSpPr>
          <p:nvPr/>
        </p:nvSpPr>
        <p:spPr>
          <a:xfrm>
            <a:off x="917575" y="1952988"/>
            <a:ext cx="4178298" cy="480060"/>
          </a:xfrm>
          <a:prstGeom prst="rect">
            <a:avLst/>
          </a:prstGeom>
          <a:noFill/>
          <a:ln w="12700" cap="flat" cmpd="sng">
            <a:noFill/>
            <a:prstDash val="solid"/>
            <a:miter/>
          </a:ln>
        </p:spPr>
      </p:sp>
      <p:sp>
        <p:nvSpPr>
          <p:cNvPr id="32" name="矩形"/>
          <p:cNvSpPr>
            <a:spLocks/>
          </p:cNvSpPr>
          <p:nvPr/>
        </p:nvSpPr>
        <p:spPr>
          <a:xfrm>
            <a:off x="1904971" y="1142982"/>
            <a:ext cx="9067204"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INTRODUCTION</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WHAT IS FAKE NEWS..?</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FAKE NEWS CHARACTERIZATION FAKE NEWS DETECTION</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WHAT IS TFIDFVECTORIZER</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EXAMPLE</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CONCLUSION</a:t>
            </a:r>
            <a:endParaRPr lang="zh-CN" altLang="en-US" sz="2400" b="0" i="0" u="none" strike="noStrike" kern="0" cap="none" spc="0" baseline="0">
              <a:solidFill>
                <a:srgbClr val="333333"/>
              </a:solidFill>
              <a:latin typeface="Droid Sans" charset="0"/>
              <a:ea typeface="Droid Sans" charset="0"/>
              <a:cs typeface="Lucida Sans" charset="0"/>
            </a:endParaRPr>
          </a:p>
        </p:txBody>
      </p:sp>
    </p:spTree>
    <p:extLst>
      <p:ext uri="{BB962C8B-B14F-4D97-AF65-F5344CB8AC3E}">
        <p14:creationId xmlns:p14="http://schemas.microsoft.com/office/powerpoint/2010/main" val="27751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矩形"/>
          <p:cNvSpPr>
            <a:spLocks/>
          </p:cNvSpPr>
          <p:nvPr/>
        </p:nvSpPr>
        <p:spPr>
          <a:xfrm>
            <a:off x="913328" y="613559"/>
            <a:ext cx="3049357" cy="4629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charset="0"/>
                <a:ea typeface="Droid Sans" charset="0"/>
                <a:cs typeface="Lucida Sans" charset="0"/>
              </a:rPr>
              <a:t>INTRODUCTION </a:t>
            </a:r>
            <a:endParaRPr lang="zh-CN" altLang="en-US" sz="2500" b="1" i="0" u="none" strike="noStrike" kern="0" cap="none" spc="0" baseline="0">
              <a:solidFill>
                <a:srgbClr val="C00000"/>
              </a:solidFill>
              <a:latin typeface="Droid Sans" charset="0"/>
              <a:ea typeface="Droid Sans" charset="0"/>
              <a:cs typeface="Lucida Sans" charset="0"/>
            </a:endParaRPr>
          </a:p>
        </p:txBody>
      </p:sp>
      <p:sp>
        <p:nvSpPr>
          <p:cNvPr id="42" name="矩形"/>
          <p:cNvSpPr>
            <a:spLocks/>
          </p:cNvSpPr>
          <p:nvPr/>
        </p:nvSpPr>
        <p:spPr>
          <a:xfrm>
            <a:off x="1523976" y="1981169"/>
            <a:ext cx="9829158" cy="443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SPREADS LIKE A WILDLIFE AND THIS IS A BIG ISSUE IN THIS ERA.</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charset="0"/>
              <a:ea typeface="Droid Sans" charset="0"/>
              <a:cs typeface="Lucida Sans" charset="0"/>
            </a:endParaRPr>
          </a:p>
        </p:txBody>
      </p:sp>
      <p:sp>
        <p:nvSpPr>
          <p:cNvPr id="43" name="矩形"/>
          <p:cNvSpPr>
            <a:spLocks/>
          </p:cNvSpPr>
          <p:nvPr/>
        </p:nvSpPr>
        <p:spPr>
          <a:xfrm>
            <a:off x="5661922" y="3005695"/>
            <a:ext cx="857235" cy="453388"/>
          </a:xfrm>
          <a:prstGeom prst="rect">
            <a:avLst/>
          </a:prstGeom>
          <a:noFill/>
          <a:ln w="12700" cap="flat" cmpd="sng">
            <a:noFill/>
            <a:prstDash val="solid"/>
            <a:miter/>
          </a:ln>
        </p:spPr>
      </p:sp>
    </p:spTree>
    <p:extLst>
      <p:ext uri="{BB962C8B-B14F-4D97-AF65-F5344CB8AC3E}">
        <p14:creationId xmlns:p14="http://schemas.microsoft.com/office/powerpoint/2010/main" val="101548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p:cNvSpPr>
            <a:spLocks/>
          </p:cNvSpPr>
          <p:nvPr/>
        </p:nvSpPr>
        <p:spPr>
          <a:xfrm>
            <a:off x="534120" y="914386"/>
            <a:ext cx="7085704" cy="4819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charset="0"/>
                <a:ea typeface="Droid Sans" charset="0"/>
                <a:cs typeface="Lucida Sans" charset="0"/>
              </a:rPr>
              <a:t>WHAT IS FAKE NEWS..? </a:t>
            </a:r>
            <a:endParaRPr lang="zh-CN" altLang="en-US" sz="2600" b="1" i="0" u="none" strike="noStrike" kern="0" cap="none" spc="0" baseline="0">
              <a:solidFill>
                <a:srgbClr val="EC4E42"/>
              </a:solidFill>
              <a:latin typeface="Droid Sans" charset="0"/>
              <a:ea typeface="Droid Sans" charset="0"/>
              <a:cs typeface="Lucida Sans" charset="0"/>
            </a:endParaRPr>
          </a:p>
        </p:txBody>
      </p:sp>
      <p:sp>
        <p:nvSpPr>
          <p:cNvPr id="45" name="矩形"/>
          <p:cNvSpPr>
            <a:spLocks/>
          </p:cNvSpPr>
          <p:nvPr/>
        </p:nvSpPr>
        <p:spPr>
          <a:xfrm>
            <a:off x="1676942" y="1828772"/>
            <a:ext cx="9904748"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has quickly become a society problem, being used to propagate false or rumour information in order to change peoples behaviour.</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In order to work on fake news detection, it is important to understand what is fake news and how they are characterized. The following is based on Fake News Detection on Social Media: A Data Mining Perspective.</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endParaRPr lang="zh-CN" altLang="en-US" sz="2400" b="0" i="0" u="none" strike="noStrike" kern="0" cap="none" spc="0" baseline="0">
              <a:solidFill>
                <a:schemeClr val="tx1"/>
              </a:solidFill>
              <a:latin typeface="Droid Sans" charset="0"/>
              <a:ea typeface="Droid Sans" charset="0"/>
              <a:cs typeface="Lucida Sans" charset="0"/>
            </a:endParaRPr>
          </a:p>
        </p:txBody>
      </p:sp>
      <p:sp>
        <p:nvSpPr>
          <p:cNvPr id="46" name="矩形"/>
          <p:cNvSpPr>
            <a:spLocks/>
          </p:cNvSpPr>
          <p:nvPr/>
        </p:nvSpPr>
        <p:spPr>
          <a:xfrm>
            <a:off x="5661922" y="3005695"/>
            <a:ext cx="857235" cy="453388"/>
          </a:xfrm>
          <a:prstGeom prst="rect">
            <a:avLst/>
          </a:prstGeom>
          <a:noFill/>
          <a:ln w="12700" cap="flat" cmpd="sng">
            <a:noFill/>
            <a:prstDash val="solid"/>
            <a:miter/>
          </a:ln>
        </p:spPr>
      </p:sp>
    </p:spTree>
    <p:extLst>
      <p:ext uri="{BB962C8B-B14F-4D97-AF65-F5344CB8AC3E}">
        <p14:creationId xmlns:p14="http://schemas.microsoft.com/office/powerpoint/2010/main" val="185585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536388" y="916408"/>
            <a:ext cx="4112012"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charset="0"/>
                <a:ea typeface="宋体" charset="0"/>
                <a:cs typeface="Droid Sans" charset="0"/>
              </a:rPr>
              <a:t>FAKE NEWS CHARACTERIZATION</a:t>
            </a:r>
            <a:endParaRPr lang="zh-CN" altLang="en-US" sz="1800" b="0" i="0" u="none" strike="noStrike" kern="0" cap="none" spc="0" baseline="0">
              <a:solidFill>
                <a:srgbClr val="C00000"/>
              </a:solidFill>
              <a:latin typeface="Calibri" charset="0"/>
              <a:ea typeface="宋体" charset="0"/>
              <a:cs typeface="Lucida Sans" charset="0"/>
            </a:endParaRPr>
          </a:p>
        </p:txBody>
      </p:sp>
      <p:sp>
        <p:nvSpPr>
          <p:cNvPr id="48" name="矩形"/>
          <p:cNvSpPr>
            <a:spLocks/>
          </p:cNvSpPr>
          <p:nvPr/>
        </p:nvSpPr>
        <p:spPr>
          <a:xfrm>
            <a:off x="2133567" y="1676373"/>
            <a:ext cx="9371951"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49" name="图片"/>
          <p:cNvPicPr>
            <a:picLocks noChangeAspect="1"/>
          </p:cNvPicPr>
          <p:nvPr/>
        </p:nvPicPr>
        <p:blipFill>
          <a:blip r:embed="rId3" cstate="print"/>
          <a:stretch>
            <a:fillRect/>
          </a:stretch>
        </p:blipFill>
        <p:spPr>
          <a:xfrm>
            <a:off x="2895556" y="3662306"/>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7988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36576" y="841052"/>
            <a:ext cx="6092756" cy="2736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charset="0"/>
                <a:ea typeface="宋体" charset="0"/>
                <a:cs typeface="Arial" charset="0"/>
              </a:rPr>
              <a:t>WHAT IS TFIDFVECTORIZER</a:t>
            </a:r>
            <a:endParaRPr lang="zh-CN" altLang="en-US" sz="1700" b="1" i="0" u="none" strike="noStrike" kern="0" cap="none" spc="0" baseline="0">
              <a:solidFill>
                <a:srgbClr val="C00000"/>
              </a:solidFill>
              <a:latin typeface="Arial" charset="0"/>
              <a:ea typeface="宋体" charset="0"/>
              <a:cs typeface="Arial" charset="0"/>
            </a:endParaRPr>
          </a:p>
        </p:txBody>
      </p:sp>
      <p:sp>
        <p:nvSpPr>
          <p:cNvPr id="51" name="矩形"/>
          <p:cNvSpPr>
            <a:spLocks/>
          </p:cNvSpPr>
          <p:nvPr/>
        </p:nvSpPr>
        <p:spPr>
          <a:xfrm>
            <a:off x="1296007" y="1295380"/>
            <a:ext cx="1059046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TF (Term Frequency): The number of times a word appears in a document is its Term Frequency. A higher value means a term appears more often than others, and so, the document is a good match when the term is part of the search terms.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IDF (Inverse Document Frequency): Words that occur many times a document, but also occur many times in many others, may be irrelevant. IDF is a measure of how significant a term is in the entire corpus.</a:t>
            </a: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52" name="图片"/>
          <p:cNvPicPr>
            <a:picLocks noChangeAspect="1"/>
          </p:cNvPicPr>
          <p:nvPr/>
        </p:nvPicPr>
        <p:blipFill>
          <a:blip r:embed="rId3" cstate="print"/>
          <a:stretch>
            <a:fillRect/>
          </a:stretch>
        </p:blipFill>
        <p:spPr>
          <a:xfrm>
            <a:off x="3428947" y="3809942"/>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59392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660400" y="497205"/>
            <a:ext cx="5242560"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charset="0"/>
                <a:ea typeface="宋体" charset="0"/>
                <a:cs typeface="Arial" charset="0"/>
              </a:rPr>
              <a:t>EXAMPLE</a:t>
            </a:r>
            <a:endParaRPr lang="zh-CN" altLang="en-US" sz="3950" b="1" i="0" u="none" strike="noStrike" kern="0" cap="none" spc="0" baseline="0">
              <a:solidFill>
                <a:srgbClr val="C00000"/>
              </a:solidFill>
              <a:latin typeface="Arial" charset="0"/>
              <a:ea typeface="宋体" charset="0"/>
              <a:cs typeface="Arial" charset="0"/>
            </a:endParaRPr>
          </a:p>
        </p:txBody>
      </p:sp>
      <p:sp>
        <p:nvSpPr>
          <p:cNvPr id="54" name="矩形"/>
          <p:cNvSpPr>
            <a:spLocks/>
          </p:cNvSpPr>
          <p:nvPr/>
        </p:nvSpPr>
        <p:spPr>
          <a:xfrm>
            <a:off x="991159" y="1295380"/>
            <a:ext cx="11657211" cy="5425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And eventually go away 100%</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Finally a good news In 2020!!</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PLEASE CIRCULATE THIS INFORMATION TO ALL YOUR FAMILY AND FRIENDS.</a:t>
            </a: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55" name="图片"/>
          <p:cNvPicPr>
            <a:picLocks noChangeAspect="1"/>
          </p:cNvPicPr>
          <p:nvPr/>
        </p:nvPicPr>
        <p:blipFill>
          <a:blip r:embed="rId3" cstate="print"/>
          <a:stretch>
            <a:fillRect/>
          </a:stretch>
        </p:blipFill>
        <p:spPr>
          <a:xfrm>
            <a:off x="6329266" y="3657130"/>
            <a:ext cx="6395566" cy="2281616"/>
          </a:xfrm>
          <a:prstGeom prst="rect">
            <a:avLst/>
          </a:prstGeom>
          <a:noFill/>
          <a:ln w="12700" cap="flat" cmpd="sng">
            <a:noFill/>
            <a:prstDash val="solid"/>
            <a:miter/>
          </a:ln>
        </p:spPr>
      </p:pic>
    </p:spTree>
    <p:extLst>
      <p:ext uri="{BB962C8B-B14F-4D97-AF65-F5344CB8AC3E}">
        <p14:creationId xmlns:p14="http://schemas.microsoft.com/office/powerpoint/2010/main" val="78345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660400" y="555307"/>
            <a:ext cx="3402965"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charset="0"/>
                <a:ea typeface="宋体" charset="0"/>
                <a:cs typeface="Arial" charset="0"/>
              </a:rPr>
              <a:t>CONCLUSION</a:t>
            </a:r>
            <a:endParaRPr lang="zh-CN" altLang="en-US" sz="3950" b="1" i="0" u="none" strike="noStrike" kern="0" cap="none" spc="0" baseline="0">
              <a:solidFill>
                <a:srgbClr val="C00000"/>
              </a:solidFill>
              <a:latin typeface="Arial" charset="0"/>
              <a:ea typeface="宋体" charset="0"/>
              <a:cs typeface="Arial" charset="0"/>
            </a:endParaRPr>
          </a:p>
        </p:txBody>
      </p:sp>
      <p:sp>
        <p:nvSpPr>
          <p:cNvPr id="57" name="矩形"/>
          <p:cNvSpPr>
            <a:spLocks/>
          </p:cNvSpPr>
          <p:nvPr/>
        </p:nvSpPr>
        <p:spPr>
          <a:xfrm>
            <a:off x="1600709" y="1523976"/>
            <a:ext cx="9904790" cy="5781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44511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矩形"/>
          <p:cNvSpPr>
            <a:spLocks/>
          </p:cNvSpPr>
          <p:nvPr/>
        </p:nvSpPr>
        <p:spPr>
          <a:xfrm rot="21600000">
            <a:off x="541443" y="613824"/>
            <a:ext cx="11109113" cy="17274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Import necessary libraries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import pandas as pd</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sklearn.feature_extraction.text import TfidfVectorizer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sklearn.model_selection import train_test_split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sklearn.linear_model import PassiveAggressiveClassifier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sklearn.metrics import accuracy_score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Load the dataset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Replace 'fake_news.csv' with the path to your dataset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df = pd.read_csv('fake_news.csv')</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Inspect the dataset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print(df.head())</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Split the dataset into features and labels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X = df['text']  # Features (news articles)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y = df['label'] # Labels (fake or real)</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Split data into training and testing sets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X_train, X_test, y_train, y_test = train_test_split(X, y, test_size=0.2, random_state=42)</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Initialize TfidfVectorizer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tfidf_vectorizer = TfidfVectorizer(stop_words='english', max_df=0.7)</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Fit and transform the training data</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tfidf_train = tfidf_vectorizer.fit_transform(X_train)</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Transform the testing data</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tfidf_test = tfidf_vectorizer.transform(X_test)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Initialize PassiveAggressiveClassifier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pac = PassiveAggressiveClassifier(max_iter=50)</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Train the PassiveAggressiveClassifier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pac.fit(tfidf_train, y_train)</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Predict on the testing data</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y_pred = pac.predict(tfidf_test)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Calculate the accuracy</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accuracy = accuracy_score(y_test, y_pred)</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print(f'Accuracy: {accuracy}')</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Example usage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Replace 'fake_news_article.txt' with the path to your fake news article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fake_news_article = ["Your fake news article here"]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fake_news_article_tfidf = tfidf_vectorizer.transform(fake_news_article)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prediction = pac.predict(fake_news_article_tfidf)</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print(f'Prediction: {prediction}')</a:t>
            </a: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Droid Sans" charset="0"/>
              <a:ea typeface="Droid Sans" charset="0"/>
              <a:cs typeface="Times New Roman" charset="0"/>
            </a:endParaRPr>
          </a:p>
        </p:txBody>
      </p:sp>
    </p:spTree>
    <p:extLst>
      <p:ext uri="{BB962C8B-B14F-4D97-AF65-F5344CB8AC3E}">
        <p14:creationId xmlns:p14="http://schemas.microsoft.com/office/powerpoint/2010/main" val="15016000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TotalTime>
  <Words>1100</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Arial</vt:lpstr>
      <vt:lpstr>Calibri</vt:lpstr>
      <vt:lpstr>Droid Sans</vt:lpstr>
      <vt:lpstr>Lucida Sans</vt:lpstr>
      <vt:lpstr>Times New Roman</vt:lpstr>
      <vt:lpstr>Office Theme</vt:lpstr>
      <vt:lpstr>CAPSTONE PROJECT</vt:lpstr>
      <vt:lpstr>OUTLINE</vt:lpstr>
      <vt:lpstr>PowerPoint Presentation</vt:lpstr>
      <vt:lpstr>PowerPoint Presentation</vt:lpstr>
      <vt:lpstr>FAKE NEWS CHARACTERIZATION</vt:lpstr>
      <vt:lpstr>WHAT IS TFIDFVECTORIZER</vt:lpstr>
      <vt:lpstr>EXAMPLE</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211033MI</dc:creator>
  <cp:lastModifiedBy>91841</cp:lastModifiedBy>
  <cp:revision>3</cp:revision>
  <dcterms:created xsi:type="dcterms:W3CDTF">2024-04-03T15:53:43Z</dcterms:created>
  <dcterms:modified xsi:type="dcterms:W3CDTF">2024-05-02T12:58:33Z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e21bc3013233454faf5f1e4a9ceed8a6</vt:lpwstr>
  </property>
</Properties>
</file>