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handoutMasterIdLst>
    <p:handoutMasterId r:id="rId41"/>
  </p:handoutMasterIdLst>
  <p:sldIdLst>
    <p:sldId id="305" r:id="rId2"/>
    <p:sldId id="592" r:id="rId3"/>
    <p:sldId id="770" r:id="rId4"/>
    <p:sldId id="771" r:id="rId5"/>
    <p:sldId id="772" r:id="rId6"/>
    <p:sldId id="773" r:id="rId7"/>
    <p:sldId id="774" r:id="rId8"/>
    <p:sldId id="775" r:id="rId9"/>
    <p:sldId id="776" r:id="rId10"/>
    <p:sldId id="777" r:id="rId11"/>
    <p:sldId id="779" r:id="rId12"/>
    <p:sldId id="778" r:id="rId13"/>
    <p:sldId id="780" r:id="rId14"/>
    <p:sldId id="782" r:id="rId15"/>
    <p:sldId id="781" r:id="rId16"/>
    <p:sldId id="783" r:id="rId17"/>
    <p:sldId id="784" r:id="rId18"/>
    <p:sldId id="785" r:id="rId19"/>
    <p:sldId id="786" r:id="rId20"/>
    <p:sldId id="787" r:id="rId21"/>
    <p:sldId id="791" r:id="rId22"/>
    <p:sldId id="789" r:id="rId23"/>
    <p:sldId id="790" r:id="rId24"/>
    <p:sldId id="792" r:id="rId25"/>
    <p:sldId id="793" r:id="rId26"/>
    <p:sldId id="794" r:id="rId27"/>
    <p:sldId id="795" r:id="rId28"/>
    <p:sldId id="797" r:id="rId29"/>
    <p:sldId id="796" r:id="rId30"/>
    <p:sldId id="799" r:id="rId31"/>
    <p:sldId id="800" r:id="rId32"/>
    <p:sldId id="801" r:id="rId33"/>
    <p:sldId id="798" r:id="rId34"/>
    <p:sldId id="803" r:id="rId35"/>
    <p:sldId id="802" r:id="rId36"/>
    <p:sldId id="788" r:id="rId37"/>
    <p:sldId id="655" r:id="rId38"/>
    <p:sldId id="314" r:id="rId39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7E1"/>
    <a:srgbClr val="1D1D1D"/>
    <a:srgbClr val="FFC000"/>
    <a:srgbClr val="8E5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93911" autoAdjust="0"/>
  </p:normalViewPr>
  <p:slideViewPr>
    <p:cSldViewPr snapToGrid="0">
      <p:cViewPr varScale="1">
        <p:scale>
          <a:sx n="108" d="100"/>
          <a:sy n="108" d="100"/>
        </p:scale>
        <p:origin x="1032" y="204"/>
      </p:cViewPr>
      <p:guideLst>
        <p:guide orient="horz" pos="2128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-3402" y="-84"/>
      </p:cViewPr>
      <p:guideLst>
        <p:guide orient="horz" pos="3223"/>
        <p:guide pos="2237"/>
      </p:guideLst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2163016043300698E-2"/>
          <c:w val="1"/>
          <c:h val="0.9569239076695440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28A7E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2-4090-B579-49631CC0A3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dPt>
            <c:idx val="0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EB2-4090-B579-49631CC0A367}"/>
              </c:ext>
            </c:extLst>
          </c:dPt>
          <c:dPt>
            <c:idx val="1"/>
            <c:bubble3D val="0"/>
            <c:spPr>
              <a:noFill/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B2-4090-B579-49631CC0A3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ln w="19050">
              <a:noFill/>
            </a:ln>
          </c:spPr>
          <c:dPt>
            <c:idx val="0"/>
            <c:bubble3D val="0"/>
            <c:spPr>
              <a:solidFill>
                <a:srgbClr val="1D1D1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EB2-4090-B579-49631CC0A36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EB2-4090-B579-49631CC0A367}"/>
              </c:ext>
            </c:extLst>
          </c:dPt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非A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B2-4090-B579-49631CC0A3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C7CC7-EA73-4A76-879D-6BD4A239FD28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47808-DA46-4307-8F6B-0B6CACB271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27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62AD4-1182-4AB8-87B8-9386B7E1FBBA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4F054-70ED-4B36-9274-6DAC6BB423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17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90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4F054-70ED-4B36-9274-6DAC6BB423F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8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 bwMode="auto">
      <p:bgPr>
        <a:pattFill prst="pct5">
          <a:fgClr>
            <a:srgbClr val="28A7E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4150360" y="1461769"/>
          <a:ext cx="3345815" cy="3642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矩形 3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6" name="图片 1" descr="圆角-蓝色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550" y="5321300"/>
            <a:ext cx="2798763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文本占位符 26"/>
          <p:cNvSpPr>
            <a:spLocks noGrp="1"/>
          </p:cNvSpPr>
          <p:nvPr>
            <p:ph type="body" idx="18" hasCustomPrompt="1"/>
          </p:nvPr>
        </p:nvSpPr>
        <p:spPr>
          <a:xfrm>
            <a:off x="4840605" y="2920365"/>
            <a:ext cx="2122805" cy="54864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单击编辑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E0308083-9F7E-4138-A187-268429A051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3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 bwMode="auto">
      <p:bgPr>
        <a:pattFill prst="pct5">
          <a:fgClr>
            <a:srgbClr val="BFBFBF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2372178"/>
            <a:ext cx="12192000" cy="1844675"/>
          </a:xfrm>
          <a:prstGeom prst="rect">
            <a:avLst/>
          </a:prstGeom>
          <a:solidFill>
            <a:srgbClr val="28A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5" name="矩形 4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2525" y="2653665"/>
            <a:ext cx="10515600" cy="1325563"/>
          </a:xfrm>
        </p:spPr>
        <p:txBody>
          <a:bodyPr/>
          <a:lstStyle>
            <a:lvl1pPr>
              <a:defRPr sz="54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副标题 7"/>
          <p:cNvSpPr>
            <a:spLocks noGrp="1"/>
          </p:cNvSpPr>
          <p:nvPr>
            <p:ph type="subTitle" idx="1" hasCustomPrompt="1"/>
          </p:nvPr>
        </p:nvSpPr>
        <p:spPr>
          <a:xfrm>
            <a:off x="1219200" y="4425315"/>
            <a:ext cx="7807960" cy="1655445"/>
          </a:xfrm>
        </p:spPr>
        <p:txBody>
          <a:bodyPr/>
          <a:lstStyle>
            <a:lvl1pPr marL="0" indent="0" algn="l">
              <a:buNone/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讲师：xxx点击添加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F288E0-7875-42C4-84C8-98DBBD3BF4D2}" type="datetimeFigureOut">
              <a:rPr lang="zh-CN" altLang="en-US"/>
              <a:pPr/>
              <a:t>2020/7/11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732E0F-F916-4EA9-A451-EC0C3959A4E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02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 bwMode="auto">
      <p:bgPr>
        <a:pattFill prst="pct5">
          <a:fgClr>
            <a:srgbClr val="D9D9D9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648450"/>
            <a:ext cx="12192000" cy="20955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grpSp>
        <p:nvGrpSpPr>
          <p:cNvPr id="3" name="组合 6"/>
          <p:cNvGrpSpPr/>
          <p:nvPr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  <p:pic>
        <p:nvPicPr>
          <p:cNvPr id="11" name="图片 2" descr="圆角-蓝色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4880" y="0"/>
            <a:ext cx="10515600" cy="805543"/>
          </a:xfrm>
        </p:spPr>
        <p:txBody>
          <a:bodyPr/>
          <a:lstStyle>
            <a:lvl1pPr>
              <a:defRPr sz="3600" b="1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7" name="内容占位符 36"/>
          <p:cNvSpPr>
            <a:spLocks noGrp="1"/>
          </p:cNvSpPr>
          <p:nvPr>
            <p:ph sz="half" idx="14"/>
          </p:nvPr>
        </p:nvSpPr>
        <p:spPr>
          <a:xfrm>
            <a:off x="520581" y="1077686"/>
            <a:ext cx="10930683" cy="5214257"/>
          </a:xfr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u"/>
              <a:defRPr sz="24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Clr>
                <a:schemeClr val="accent1"/>
              </a:buClr>
              <a:buFont typeface="Wingdings" pitchFamily="2" charset="2"/>
              <a:buChar char="Ø"/>
              <a:defRPr sz="22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buClr>
                <a:schemeClr val="accent1"/>
              </a:buClr>
              <a:defRPr sz="2000" baseline="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buClr>
                <a:schemeClr val="accent1"/>
              </a:buClr>
              <a:defRPr sz="18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17"/>
          </p:nvPr>
        </p:nvSpPr>
        <p:spPr>
          <a:xfrm>
            <a:off x="9285532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0C94582B-9D00-4C0D-B166-02A236ABA593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07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65778"/>
            <a:ext cx="7152167" cy="586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noProof="1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055914"/>
            <a:ext cx="11157857" cy="524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2747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2B56-E833-4A12-A267-B8796472F1F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2" descr="圆角-蓝色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667" y="-185058"/>
            <a:ext cx="2880385" cy="1441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6"/>
          <p:cNvGrpSpPr/>
          <p:nvPr userDrawn="1"/>
        </p:nvGrpSpPr>
        <p:grpSpPr>
          <a:xfrm>
            <a:off x="5949950" y="805524"/>
            <a:ext cx="6238875" cy="182880"/>
            <a:chOff x="3709178" y="2070100"/>
            <a:chExt cx="3810002" cy="279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" name="矩形 8"/>
            <p:cNvSpPr/>
            <p:nvPr/>
          </p:nvSpPr>
          <p:spPr>
            <a:xfrm>
              <a:off x="3709178" y="2070100"/>
              <a:ext cx="1270000" cy="279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979179" y="2070100"/>
              <a:ext cx="1270000" cy="279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49180" y="2070100"/>
              <a:ext cx="1270000" cy="279400"/>
            </a:xfrm>
            <a:prstGeom prst="rect">
              <a:avLst/>
            </a:prstGeom>
            <a:solidFill>
              <a:srgbClr val="28A7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sz="3200" noProof="1">
                <a:solidFill>
                  <a:schemeClr val="bg1">
                    <a:lumMod val="50000"/>
                  </a:schemeClr>
                </a:solidFill>
                <a:latin typeface="Open Sans Light" pitchFamily="34" charset="0"/>
                <a:ea typeface="Open Sans Light" pitchFamily="34" charset="0"/>
                <a:cs typeface="Open Sans Light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2" r:id="rId3"/>
    <p:sldLayoutId id="2147483688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u"/>
        <a:defRPr sz="2400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Ø"/>
        <a:defRPr sz="2200" kern="1200" baseline="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ü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手撕</a:t>
            </a:r>
            <a:r>
              <a:rPr lang="en-US" altLang="zh-CN" dirty="0"/>
              <a:t>GO</a:t>
            </a:r>
            <a:r>
              <a:rPr lang="zh-CN" altLang="en-US" dirty="0"/>
              <a:t>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</a:t>
            </a:r>
            <a:r>
              <a:rPr lang="en-US" altLang="zh-CN" dirty="0"/>
              <a:t>KK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2E0F-F916-4EA9-A451-EC0C3959A4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DF81F-D80B-4F79-BD10-B606190D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3358ABA-6310-48D1-9B89-A14709FEA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283" y="1055688"/>
            <a:ext cx="9247172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C8169-EF1E-4711-9495-5CEC05DB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A138D9-C5D9-4BE6-A5F3-8C0ED7BC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9705" y="1055688"/>
            <a:ext cx="7598327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3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4DA62-FF01-4A06-85F4-E1A5B059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修改列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9EA76D0-A7F1-44A4-8245-CF4779D90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238" y="1690480"/>
            <a:ext cx="70104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8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E6ED5-BFEF-40EA-A171-69D89278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删除列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9CBB095-DF68-4D10-B3F3-2C083663F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1574006"/>
            <a:ext cx="7010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32B1E-81FC-45B3-B203-1FBE57DE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A9C570-1BF7-495E-AA54-B1506575C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1069181"/>
            <a:ext cx="70104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8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6D38E-B22E-4F8B-B097-7AF20839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添加唯一索引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95EA4CE-8C64-4C74-84E7-F7B37189D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669" y="1097756"/>
            <a:ext cx="70104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12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ADC59-9925-440E-BDAB-20094944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删除索引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32C71F3-8F80-4109-8BE9-5C66D838B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989" y="1055688"/>
            <a:ext cx="6715759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275E0-5674-4654-BFAD-23565AE1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11E60-DA06-4DDB-BA98-FB0858AFD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标签</a:t>
            </a:r>
            <a:endParaRPr lang="en-US" altLang="zh-CN" dirty="0"/>
          </a:p>
          <a:p>
            <a:pPr lvl="1"/>
            <a:r>
              <a:rPr lang="zh-CN" altLang="en-US" dirty="0"/>
              <a:t>名称：</a:t>
            </a:r>
            <a:r>
              <a:rPr lang="en-US" altLang="zh-CN" dirty="0" err="1"/>
              <a:t>gorm</a:t>
            </a:r>
            <a:endParaRPr lang="en-US" altLang="zh-CN" dirty="0"/>
          </a:p>
          <a:p>
            <a:pPr lvl="1"/>
            <a:r>
              <a:rPr lang="zh-CN" altLang="en-US" dirty="0"/>
              <a:t>常用属性</a:t>
            </a:r>
            <a:endParaRPr lang="en-US" altLang="zh-CN" dirty="0"/>
          </a:p>
          <a:p>
            <a:pPr lvl="2"/>
            <a:r>
              <a:rPr lang="en-US" altLang="zh-CN" dirty="0"/>
              <a:t>column</a:t>
            </a:r>
            <a:r>
              <a:rPr lang="zh-CN" altLang="en-US" dirty="0"/>
              <a:t>：设置列名</a:t>
            </a:r>
            <a:endParaRPr lang="en-US" altLang="zh-CN" dirty="0"/>
          </a:p>
          <a:p>
            <a:pPr lvl="2"/>
            <a:r>
              <a:rPr lang="en-US" altLang="zh-CN" dirty="0"/>
              <a:t>type: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2"/>
            <a:r>
              <a:rPr lang="en-US" altLang="zh-CN" dirty="0" err="1"/>
              <a:t>primary_key</a:t>
            </a:r>
            <a:r>
              <a:rPr lang="en-US" altLang="zh-CN" dirty="0"/>
              <a:t>:</a:t>
            </a:r>
            <a:r>
              <a:rPr lang="zh-CN" altLang="en-US" dirty="0"/>
              <a:t>主键</a:t>
            </a:r>
            <a:endParaRPr lang="en-US" altLang="zh-CN" dirty="0"/>
          </a:p>
          <a:p>
            <a:pPr lvl="2"/>
            <a:r>
              <a:rPr lang="en-US" altLang="zh-CN" dirty="0"/>
              <a:t>AUTO_INCREMENT: </a:t>
            </a:r>
            <a:r>
              <a:rPr lang="zh-CN" altLang="en-US" dirty="0"/>
              <a:t>自增长</a:t>
            </a:r>
            <a:endParaRPr lang="en-US" altLang="zh-CN" dirty="0"/>
          </a:p>
          <a:p>
            <a:pPr lvl="2"/>
            <a:r>
              <a:rPr lang="en-US" altLang="zh-CN" dirty="0"/>
              <a:t>unique: </a:t>
            </a:r>
            <a:r>
              <a:rPr lang="zh-CN" altLang="en-US" dirty="0"/>
              <a:t>唯一</a:t>
            </a:r>
            <a:endParaRPr lang="en-US" altLang="zh-CN" dirty="0"/>
          </a:p>
          <a:p>
            <a:pPr lvl="2"/>
            <a:r>
              <a:rPr lang="en-US" altLang="zh-CN" dirty="0"/>
              <a:t>not null: </a:t>
            </a:r>
            <a:r>
              <a:rPr lang="zh-CN" altLang="en-US" dirty="0"/>
              <a:t>不允许为</a:t>
            </a:r>
            <a:r>
              <a:rPr lang="en-US" altLang="zh-CN" dirty="0"/>
              <a:t>NULL</a:t>
            </a:r>
          </a:p>
          <a:p>
            <a:pPr lvl="2"/>
            <a:r>
              <a:rPr lang="en-US" altLang="zh-CN" dirty="0"/>
              <a:t>default:</a:t>
            </a:r>
            <a:r>
              <a:rPr lang="zh-CN" altLang="en-US" dirty="0"/>
              <a:t>默认值</a:t>
            </a:r>
            <a:endParaRPr lang="en-US" altLang="zh-CN" dirty="0"/>
          </a:p>
          <a:p>
            <a:pPr lvl="2"/>
            <a:r>
              <a:rPr lang="en-US" altLang="zh-CN" dirty="0"/>
              <a:t>index:</a:t>
            </a:r>
            <a:r>
              <a:rPr lang="zh-CN" altLang="en-US" dirty="0"/>
              <a:t> 索引</a:t>
            </a:r>
          </a:p>
          <a:p>
            <a:r>
              <a:rPr lang="en-US" altLang="zh-CN" dirty="0" err="1"/>
              <a:t>gorm.Model</a:t>
            </a:r>
            <a:endParaRPr lang="en-US" altLang="zh-CN" dirty="0"/>
          </a:p>
          <a:p>
            <a:pPr lvl="1"/>
            <a:r>
              <a:rPr lang="zh-CN" altLang="en-US" dirty="0"/>
              <a:t>属性</a:t>
            </a:r>
            <a:endParaRPr lang="en-US" altLang="zh-CN" dirty="0"/>
          </a:p>
          <a:p>
            <a:pPr lvl="2"/>
            <a:r>
              <a:rPr lang="en-US" altLang="zh-CN" dirty="0"/>
              <a:t>ID</a:t>
            </a:r>
          </a:p>
          <a:p>
            <a:pPr lvl="2"/>
            <a:r>
              <a:rPr lang="en-US" altLang="zh-CN" dirty="0" err="1"/>
              <a:t>CreatedAt</a:t>
            </a:r>
            <a:endParaRPr lang="en-US" altLang="zh-CN" dirty="0"/>
          </a:p>
          <a:p>
            <a:pPr lvl="2"/>
            <a:r>
              <a:rPr lang="en-US" altLang="zh-CN" dirty="0" err="1"/>
              <a:t>UpdatedAt</a:t>
            </a:r>
            <a:endParaRPr lang="en-US" altLang="zh-CN" dirty="0"/>
          </a:p>
          <a:p>
            <a:pPr lvl="2"/>
            <a:r>
              <a:rPr lang="en-US" altLang="zh-CN" dirty="0" err="1"/>
              <a:t>DeletedAt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2BD920-834F-4C02-996C-D1D3DCA8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79" y="1386997"/>
            <a:ext cx="70104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46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增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C06C2F-35D7-4CC1-8EFF-604056E73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2476" y="1188853"/>
            <a:ext cx="6932785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D19BF5-2093-40D5-A9B1-2E74E8C5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582" y="1055688"/>
            <a:ext cx="5282574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B41A6AEA-044E-4C1A-9D9A-15AB5D989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课程内容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A9D7F99F-2E4E-479A-A3A6-3985FB1AA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复习</a:t>
            </a:r>
            <a:endParaRPr lang="en-US" altLang="zh-CN" dirty="0"/>
          </a:p>
          <a:p>
            <a:r>
              <a:rPr lang="zh-CN" altLang="en-US" dirty="0"/>
              <a:t>作业处理</a:t>
            </a:r>
            <a:endParaRPr lang="en-US" altLang="zh-CN" dirty="0"/>
          </a:p>
          <a:p>
            <a:r>
              <a:rPr lang="en-US" altLang="zh-CN" dirty="0"/>
              <a:t>ORM</a:t>
            </a:r>
            <a:r>
              <a:rPr lang="zh-CN" altLang="en-US" dirty="0"/>
              <a:t>基本概念</a:t>
            </a:r>
            <a:endParaRPr lang="en-US" altLang="zh-CN" dirty="0"/>
          </a:p>
          <a:p>
            <a:r>
              <a:rPr lang="en-US" altLang="zh-CN" dirty="0" err="1"/>
              <a:t>Gorm</a:t>
            </a:r>
            <a:endParaRPr lang="en-US" altLang="zh-CN" dirty="0"/>
          </a:p>
          <a:p>
            <a:pPr lvl="1"/>
            <a:r>
              <a:rPr lang="zh-CN" altLang="en-US" dirty="0"/>
              <a:t>驱动</a:t>
            </a:r>
            <a:endParaRPr lang="en-US" altLang="zh-CN" dirty="0"/>
          </a:p>
          <a:p>
            <a:pPr lvl="1"/>
            <a:r>
              <a:rPr lang="zh-CN" altLang="en-US" dirty="0"/>
              <a:t>迁移</a:t>
            </a:r>
            <a:endParaRPr lang="en-US" altLang="zh-CN" dirty="0"/>
          </a:p>
          <a:p>
            <a:pPr lvl="1"/>
            <a:r>
              <a:rPr lang="zh-CN" altLang="en-US" dirty="0"/>
              <a:t>模型</a:t>
            </a:r>
            <a:endParaRPr lang="en-US" altLang="zh-CN" dirty="0"/>
          </a:p>
          <a:p>
            <a:pPr lvl="1"/>
            <a:r>
              <a:rPr lang="en-US" altLang="zh-CN" dirty="0"/>
              <a:t>CURD</a:t>
            </a:r>
          </a:p>
          <a:p>
            <a:pPr lvl="1"/>
            <a:r>
              <a:rPr lang="zh-CN" altLang="en-US" dirty="0"/>
              <a:t>原始</a:t>
            </a:r>
            <a:r>
              <a:rPr lang="en-US" altLang="zh-CN" dirty="0"/>
              <a:t>SQL</a:t>
            </a:r>
            <a:r>
              <a:rPr lang="zh-CN" altLang="en-US" dirty="0"/>
              <a:t>执行</a:t>
            </a:r>
            <a:endParaRPr lang="en-US" altLang="zh-CN" dirty="0"/>
          </a:p>
          <a:p>
            <a:pPr lvl="1"/>
            <a:r>
              <a:rPr lang="zh-CN" altLang="en-US" dirty="0"/>
              <a:t>错误</a:t>
            </a:r>
            <a:r>
              <a:rPr lang="en-US" altLang="zh-CN" dirty="0"/>
              <a:t>&amp;</a:t>
            </a:r>
            <a:r>
              <a:rPr lang="zh-CN" altLang="en-US" dirty="0"/>
              <a:t>日志</a:t>
            </a:r>
            <a:endParaRPr lang="en-US" altLang="zh-CN" dirty="0"/>
          </a:p>
          <a:p>
            <a:pPr lvl="1"/>
            <a:r>
              <a:rPr lang="zh-CN" altLang="en-US" dirty="0"/>
              <a:t>事务</a:t>
            </a:r>
            <a:endParaRPr lang="en-US" altLang="zh-CN" dirty="0"/>
          </a:p>
          <a:p>
            <a:r>
              <a:rPr lang="zh-CN" altLang="en-US" dirty="0"/>
              <a:t>项目练习</a:t>
            </a:r>
            <a:endParaRPr lang="en-US" altLang="zh-CN" dirty="0"/>
          </a:p>
          <a:p>
            <a:pPr lvl="1"/>
            <a:r>
              <a:rPr lang="en-US" altLang="zh-CN" dirty="0" err="1"/>
              <a:t>todolist</a:t>
            </a:r>
            <a:endParaRPr lang="en-US" altLang="zh-CN" dirty="0"/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A8B1E0F5-0B9F-44F2-AD9A-22449658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-136525"/>
            <a:ext cx="381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CURD(where)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C165B8-08AA-4437-B98E-41EEDCD9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18576"/>
            <a:ext cx="70104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7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CURD(where)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ACCFD5-0ECE-4331-8F4D-F97202B46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58" y="2693657"/>
            <a:ext cx="70104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0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CURD(not)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E727490-5BF4-4F49-A5E5-9BC3F41A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994" y="1055688"/>
            <a:ext cx="6119749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CURD(or)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A283C1-3A68-4C41-8543-B7EB96BF6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635" y="2605173"/>
            <a:ext cx="7010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7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指定列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464AEC-5DA2-42AD-A193-B9EB974A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55" y="1810905"/>
            <a:ext cx="7010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66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CURD(order)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7A61CD-8D87-4A0D-8E02-6A726980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964495"/>
            <a:ext cx="7010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6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en-US" altLang="zh-CN" dirty="0" err="1"/>
              <a:t>offset&amp;limit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BEF86E-B88C-4551-BF91-E56655AC6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57" y="2719387"/>
            <a:ext cx="7010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97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CURD(count)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5CFC47-1BAA-471A-B048-6EBD88FF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46" y="1956555"/>
            <a:ext cx="70104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指定表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3FC9CF-27B5-4715-84E8-16333F50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58" y="2584372"/>
            <a:ext cx="70104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6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F705E-14C5-4473-9966-0A14E691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CURD(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16CB71-1407-46B7-90BB-87A3789B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91" y="2532216"/>
            <a:ext cx="7010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7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DB9A0-FF9E-467C-8154-5EB18633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81C0B-566F-4523-8947-F6B2D43A72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1197731"/>
            <a:ext cx="11158538" cy="52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Object Relation Mapping</a:t>
            </a:r>
            <a:r>
              <a:rPr lang="zh-CN" altLang="en-US" dirty="0"/>
              <a:t>（关系对象映射）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把对象模型表示的对象映射到基于</a:t>
            </a:r>
            <a:r>
              <a:rPr lang="en-US" altLang="zh-CN" dirty="0"/>
              <a:t>S Q L </a:t>
            </a:r>
            <a:r>
              <a:rPr lang="zh-CN" altLang="en-US" dirty="0"/>
              <a:t>的关系模型数据库结构中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在具体的操作实体对象的时候，不需要直接与复杂的 </a:t>
            </a:r>
            <a:r>
              <a:rPr lang="en-US" altLang="zh-CN" dirty="0"/>
              <a:t>SQL</a:t>
            </a:r>
            <a:r>
              <a:rPr lang="zh-CN" altLang="en-US" dirty="0"/>
              <a:t>语句打交道，只需简单的操作实体对象的属性和方法</a:t>
            </a:r>
          </a:p>
        </p:txBody>
      </p:sp>
      <p:pic>
        <p:nvPicPr>
          <p:cNvPr id="5" name="Picture 2" descr="https://imgsa.baidu.com/baike/c0%3Dbaike80%2C5%2C5%2C80%2C26/sign=39de8beef9edab64607f4592965fc4a6/3bf33a87e950352a5b8dd02d5143fbf2b2118b23.jpg">
            <a:extLst>
              <a:ext uri="{FF2B5EF4-FFF2-40B4-BE49-F238E27FC236}">
                <a16:creationId xmlns:a16="http://schemas.microsoft.com/office/drawing/2014/main" id="{239004B9-8C06-4B10-B0F6-731651F9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06" y="3098312"/>
            <a:ext cx="4336254" cy="334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3160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C75-6892-4E91-A292-814BFBA5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CURL(</a:t>
            </a:r>
            <a:r>
              <a:rPr lang="zh-CN" altLang="en-US" dirty="0"/>
              <a:t>更新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DF1A01-57F1-43CD-848D-D6DF057E1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2433637"/>
            <a:ext cx="56483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2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C75-6892-4E91-A292-814BFBA5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CURL(</a:t>
            </a:r>
            <a:r>
              <a:rPr lang="zh-CN" altLang="en-US" dirty="0"/>
              <a:t>批量更新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002A5C-543D-48B5-9E1A-7D5B20C75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19362"/>
            <a:ext cx="70104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2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3C75-6892-4E91-A292-814BFBA5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CURL(</a:t>
            </a:r>
            <a:r>
              <a:rPr lang="zh-CN" altLang="en-US" dirty="0"/>
              <a:t>删除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107CAA-8CB0-4701-97AE-A46B42C59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64" y="1282961"/>
            <a:ext cx="6134100" cy="1628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72CC28-DB2B-4DB6-9C56-B080FC29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764" y="3462061"/>
            <a:ext cx="6181725" cy="495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56E346-BAE6-4472-A348-E42AB9286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4764" y="4507686"/>
            <a:ext cx="64103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526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0AF26-6EB6-4092-BE43-CCEC3D5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DE0C6-833D-476D-BD9F-B0E57DBC2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</a:t>
            </a:r>
            <a:r>
              <a:rPr lang="en-US" altLang="zh-CN" dirty="0"/>
              <a:t>SQL</a:t>
            </a:r>
            <a:r>
              <a:rPr lang="zh-CN" altLang="en-US" dirty="0"/>
              <a:t>执行</a:t>
            </a:r>
            <a:endParaRPr lang="en-US" altLang="zh-CN" dirty="0"/>
          </a:p>
          <a:p>
            <a:r>
              <a:rPr lang="zh-CN" altLang="en-US" dirty="0"/>
              <a:t>  更新</a:t>
            </a:r>
          </a:p>
          <a:p>
            <a:r>
              <a:rPr lang="zh-CN" altLang="en-US" dirty="0"/>
              <a:t>    </a:t>
            </a:r>
            <a:r>
              <a:rPr lang="en-US" altLang="zh-CN" dirty="0" err="1"/>
              <a:t>db.Exec</a:t>
            </a:r>
            <a:endParaRPr lang="zh-CN" altLang="en-US" dirty="0"/>
          </a:p>
          <a:p>
            <a:r>
              <a:rPr lang="zh-CN" altLang="en-US" dirty="0"/>
              <a:t>  查询</a:t>
            </a:r>
          </a:p>
          <a:p>
            <a:r>
              <a:rPr lang="zh-CN" altLang="en-US" dirty="0"/>
              <a:t>    </a:t>
            </a:r>
            <a:r>
              <a:rPr lang="en-US" altLang="zh-CN" dirty="0" err="1"/>
              <a:t>db.Raw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).Scan(&amp;rt)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 err="1"/>
              <a:t>db.Raw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).Row()</a:t>
            </a:r>
            <a:endParaRPr lang="zh-CN" altLang="en-US" dirty="0"/>
          </a:p>
          <a:p>
            <a:r>
              <a:rPr lang="zh-CN" altLang="en-US" dirty="0"/>
              <a:t>    </a:t>
            </a:r>
            <a:r>
              <a:rPr lang="en-US" altLang="zh-CN" dirty="0" err="1"/>
              <a:t>db.Raw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).Rows()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6C4265-EC64-42BD-B227-C9E74507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44" y="4532512"/>
            <a:ext cx="7010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5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640D-9A1E-440C-8F73-F6CF792C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F89CE-5633-41B9-AF16-4E13DAC8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/>
              <a:t>db.Error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db.GetErrors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db.RecordNotFound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462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FEEC1-CD98-4B0F-9960-BAE6FDC6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CF370-7E0C-4E81-A3A8-6752FBF9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/>
              <a:t>db.LogMode</a:t>
            </a:r>
            <a:r>
              <a:rPr lang="en-US" altLang="zh-CN" dirty="0"/>
              <a:t>(true)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db.Debug</a:t>
            </a:r>
            <a:r>
              <a:rPr lang="en-US" altLang="zh-CN" dirty="0"/>
              <a:t>().Where()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db.SetLogger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02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73D20-8C5B-4203-8DDB-D315AADC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C4F15-30A4-4B4C-8816-B13A5F4D0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</a:t>
            </a:r>
            <a:r>
              <a:rPr lang="en-US" altLang="zh-CN" dirty="0" err="1"/>
              <a:t>tx</a:t>
            </a:r>
            <a:r>
              <a:rPr lang="en-US" altLang="zh-CN" dirty="0"/>
              <a:t> := </a:t>
            </a:r>
            <a:r>
              <a:rPr lang="en-US" altLang="zh-CN" dirty="0" err="1"/>
              <a:t>db.Begin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tx.Create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tx.Rollback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zh-CN" altLang="en-US" dirty="0"/>
              <a:t>  </a:t>
            </a:r>
            <a:r>
              <a:rPr lang="en-US" altLang="zh-CN" dirty="0" err="1"/>
              <a:t>tx.Commit</a:t>
            </a:r>
            <a:r>
              <a:rPr lang="en-US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958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40D0FF43-5583-45EA-9570-F548C619B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AA860526-1C54-439F-8005-386303CCB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todolist</a:t>
            </a:r>
            <a:r>
              <a:rPr lang="zh-CN" altLang="en-US" dirty="0"/>
              <a:t>使用数据库</a:t>
            </a:r>
            <a:endParaRPr lang="en-US" altLang="zh-CN" dirty="0"/>
          </a:p>
          <a:p>
            <a:pPr lvl="1"/>
            <a:r>
              <a:rPr lang="zh-CN" altLang="en-US" dirty="0"/>
              <a:t>登陆</a:t>
            </a:r>
            <a:endParaRPr lang="en-US" altLang="zh-CN" dirty="0"/>
          </a:p>
          <a:p>
            <a:pPr lvl="1"/>
            <a:r>
              <a:rPr lang="en-US" altLang="zh-CN" dirty="0"/>
              <a:t>task </a:t>
            </a:r>
            <a:r>
              <a:rPr lang="zh-CN" altLang="en-US" dirty="0"/>
              <a:t>增加</a:t>
            </a:r>
            <a:r>
              <a:rPr lang="en-US" altLang="zh-CN" dirty="0"/>
              <a:t>/</a:t>
            </a:r>
            <a:r>
              <a:rPr lang="zh-CN" altLang="en-US" dirty="0"/>
              <a:t>删除</a:t>
            </a:r>
            <a:r>
              <a:rPr lang="en-US" altLang="zh-CN" dirty="0"/>
              <a:t>/</a:t>
            </a:r>
            <a:r>
              <a:rPr lang="zh-CN" altLang="en-US" dirty="0"/>
              <a:t>修改</a:t>
            </a:r>
            <a:r>
              <a:rPr lang="en-US" altLang="zh-CN" dirty="0"/>
              <a:t>/</a:t>
            </a:r>
            <a:r>
              <a:rPr lang="zh-CN" altLang="en-US" dirty="0"/>
              <a:t>查询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3"/>
          <p:cNvSpPr>
            <a:spLocks noGrp="1" noChangeArrowheads="1"/>
          </p:cNvSpPr>
          <p:nvPr>
            <p:ph type="title"/>
          </p:nvPr>
        </p:nvSpPr>
        <p:spPr>
          <a:xfrm>
            <a:off x="379413" y="2654300"/>
            <a:ext cx="11288712" cy="1325563"/>
          </a:xfrm>
        </p:spPr>
        <p:txBody>
          <a:bodyPr/>
          <a:lstStyle/>
          <a:p>
            <a:pPr algn="ctr"/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谢   谢</a:t>
            </a:r>
          </a:p>
        </p:txBody>
      </p:sp>
      <p:sp>
        <p:nvSpPr>
          <p:cNvPr id="21507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25950"/>
            <a:ext cx="9223375" cy="1654175"/>
          </a:xfrm>
        </p:spPr>
        <p:txBody>
          <a:bodyPr/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咨询热线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400-080-6560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官方网站：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http://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www.magedu.com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6"/>
          <p:cNvSpPr txBox="1">
            <a:spLocks noChangeArrowheads="1"/>
          </p:cNvSpPr>
          <p:nvPr/>
        </p:nvSpPr>
        <p:spPr bwMode="auto">
          <a:xfrm>
            <a:off x="638175" y="960348"/>
            <a:ext cx="10515600" cy="10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 b="1" kern="1200">
                <a:solidFill>
                  <a:srgbClr val="1D1D1D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itchFamily="34" charset="0"/>
                <a:ea typeface="宋体" pitchFamily="2" charset="-122"/>
              </a:defRPr>
            </a:lvl9pPr>
          </a:lstStyle>
          <a:p>
            <a:r>
              <a:rPr lang="zh-CN" altLang="en-US" sz="4800" dirty="0">
                <a:latin typeface="微软雅黑" pitchFamily="34" charset="-122"/>
                <a:ea typeface="微软雅黑" pitchFamily="34" charset="-122"/>
              </a:rPr>
              <a:t>祝大家学业有成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D3230-4502-49B5-8DA5-5FAA651F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GORM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9BAFD-A383-4FAF-A2AD-C108AEDE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Gorm</a:t>
            </a:r>
            <a:r>
              <a:rPr lang="zh-CN" altLang="en-US" dirty="0"/>
              <a:t>是使用</a:t>
            </a:r>
            <a:r>
              <a:rPr lang="en-US" altLang="zh-CN" dirty="0"/>
              <a:t>go</a:t>
            </a:r>
            <a:r>
              <a:rPr lang="zh-CN" altLang="en-US" dirty="0"/>
              <a:t>语言开发的</a:t>
            </a:r>
            <a:r>
              <a:rPr lang="en-US" altLang="zh-CN" dirty="0"/>
              <a:t>ORM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地址</a:t>
            </a:r>
            <a:r>
              <a:rPr lang="en-US" altLang="zh-CN" dirty="0"/>
              <a:t>: github.com/</a:t>
            </a:r>
            <a:r>
              <a:rPr lang="en-US" altLang="zh-CN" dirty="0" err="1"/>
              <a:t>jinzhu</a:t>
            </a:r>
            <a:r>
              <a:rPr lang="en-US" altLang="zh-CN" dirty="0"/>
              <a:t>/</a:t>
            </a:r>
            <a:r>
              <a:rPr lang="en-US" altLang="zh-CN" dirty="0" err="1"/>
              <a:t>gorm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74E99-5E50-4ED7-ACE2-12C2E9CFA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19" y="2143262"/>
            <a:ext cx="4257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A823E-A0A2-4815-91B7-083A3CDB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2CF17A-1545-47EB-B783-BFEB1E24C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86" y="1173234"/>
            <a:ext cx="6233959" cy="532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8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5D11-376F-4B58-A210-25066C86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85AFE8-B06F-47E4-B39F-91051C44D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1282476"/>
            <a:ext cx="8025414" cy="52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5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3BEC3-DBC0-4436-99A5-70CD2DDD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驱动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D2AB5-3989-41AD-BC79-4BB1FA80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  驱动：</a:t>
            </a:r>
            <a:r>
              <a:rPr lang="en-US" altLang="zh-CN" dirty="0"/>
              <a:t>github.com/go-</a:t>
            </a:r>
            <a:r>
              <a:rPr lang="en-US" altLang="zh-CN" dirty="0" err="1"/>
              <a:t>sql</a:t>
            </a:r>
            <a:r>
              <a:rPr lang="en-US" altLang="zh-CN" dirty="0"/>
              <a:t>-driver/</a:t>
            </a:r>
            <a:r>
              <a:rPr lang="en-US" altLang="zh-CN" dirty="0" err="1"/>
              <a:t>mysql</a:t>
            </a:r>
            <a:endParaRPr lang="zh-CN" altLang="en-US" dirty="0"/>
          </a:p>
          <a:p>
            <a:r>
              <a:rPr lang="zh-CN" altLang="en-US" dirty="0"/>
              <a:t>  导入：</a:t>
            </a:r>
            <a:r>
              <a:rPr lang="en-US" altLang="zh-CN" dirty="0"/>
              <a:t>github.com/</a:t>
            </a:r>
            <a:r>
              <a:rPr lang="en-US" altLang="zh-CN" dirty="0" err="1"/>
              <a:t>jinzhu</a:t>
            </a:r>
            <a:r>
              <a:rPr lang="en-US" altLang="zh-CN" dirty="0"/>
              <a:t>/</a:t>
            </a:r>
            <a:r>
              <a:rPr lang="en-US" altLang="zh-CN" dirty="0" err="1"/>
              <a:t>gorm</a:t>
            </a:r>
            <a:r>
              <a:rPr lang="en-US" altLang="zh-CN" dirty="0"/>
              <a:t>/dialects/</a:t>
            </a:r>
            <a:r>
              <a:rPr lang="en-US" altLang="zh-CN" dirty="0" err="1"/>
              <a:t>mysql</a:t>
            </a:r>
            <a:endParaRPr lang="zh-CN" altLang="en-US" dirty="0"/>
          </a:p>
          <a:p>
            <a:r>
              <a:rPr lang="zh-CN" altLang="en-US" dirty="0"/>
              <a:t>  连接设置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username:password@protocol</a:t>
            </a:r>
            <a:r>
              <a:rPr lang="en-US" altLang="zh-CN" dirty="0"/>
              <a:t>(</a:t>
            </a:r>
            <a:r>
              <a:rPr lang="en-US" altLang="zh-CN" dirty="0" err="1"/>
              <a:t>host:port</a:t>
            </a:r>
            <a:r>
              <a:rPr lang="en-US" altLang="zh-CN" dirty="0"/>
              <a:t>)/</a:t>
            </a:r>
            <a:r>
              <a:rPr lang="en-US" altLang="zh-CN" dirty="0" err="1"/>
              <a:t>dbname?charset</a:t>
            </a:r>
            <a:r>
              <a:rPr lang="en-US" altLang="zh-CN" dirty="0"/>
              <a:t>=utf8mb4&amp;loc=Asia%2FShanghai</a:t>
            </a:r>
          </a:p>
          <a:p>
            <a:pPr marL="457200" lvl="1" indent="0">
              <a:buNone/>
            </a:pPr>
            <a:r>
              <a:rPr lang="zh-CN" altLang="en-US" dirty="0"/>
              <a:t>为处理</a:t>
            </a:r>
            <a:r>
              <a:rPr lang="en-US" altLang="zh-CN" dirty="0"/>
              <a:t>Time</a:t>
            </a:r>
            <a:r>
              <a:rPr lang="zh-CN" altLang="en-US" dirty="0"/>
              <a:t>类型若设置</a:t>
            </a:r>
            <a:r>
              <a:rPr lang="en-US" altLang="zh-CN" dirty="0"/>
              <a:t>loc</a:t>
            </a:r>
            <a:r>
              <a:rPr lang="zh-CN" altLang="en-US" dirty="0"/>
              <a:t>为</a:t>
            </a:r>
            <a:r>
              <a:rPr lang="en-US" altLang="zh-CN" dirty="0"/>
              <a:t>Local, </a:t>
            </a:r>
            <a:r>
              <a:rPr lang="zh-CN" altLang="en-US" dirty="0"/>
              <a:t>需要设置</a:t>
            </a:r>
            <a:r>
              <a:rPr lang="en-US" altLang="zh-CN" dirty="0" err="1"/>
              <a:t>parseTime</a:t>
            </a:r>
            <a:r>
              <a:rPr lang="en-US" altLang="zh-CN" dirty="0"/>
              <a:t>=true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6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B4C38-784C-4C89-93EE-0064119E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自动迁移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AF514-3181-4ADB-944C-830C1495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自动迁移数据库到最新版本</a:t>
            </a:r>
          </a:p>
          <a:p>
            <a:r>
              <a:rPr lang="zh-CN" altLang="en-US" dirty="0"/>
              <a:t>只会添加列和索引，不会修改列类型和删除列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42B16B-08A9-4091-A05B-1AB785468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876425"/>
            <a:ext cx="85248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5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6A374-7493-4A66-B50A-4FB24D32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判断表是否存在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182A48D-82C4-4211-B9CD-546786FB2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370" y="1144465"/>
            <a:ext cx="7983072" cy="52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825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8418</TotalTime>
  <Pages>0</Pages>
  <Words>492</Words>
  <Characters>0</Characters>
  <Application>Microsoft Office PowerPoint</Application>
  <DocSecurity>0</DocSecurity>
  <PresentationFormat>宽屏</PresentationFormat>
  <Lines>0</Lines>
  <Paragraphs>107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Open Sans Light</vt:lpstr>
      <vt:lpstr>宋体</vt:lpstr>
      <vt:lpstr>微软雅黑</vt:lpstr>
      <vt:lpstr>Arial</vt:lpstr>
      <vt:lpstr>Calibri</vt:lpstr>
      <vt:lpstr>Wingdings</vt:lpstr>
      <vt:lpstr>自定义设计方案</vt:lpstr>
      <vt:lpstr>手撕GO语言</vt:lpstr>
      <vt:lpstr>课程内容</vt:lpstr>
      <vt:lpstr>ORM</vt:lpstr>
      <vt:lpstr>GORM</vt:lpstr>
      <vt:lpstr>示例</vt:lpstr>
      <vt:lpstr>示例</vt:lpstr>
      <vt:lpstr>MySQL驱动</vt:lpstr>
      <vt:lpstr>自动迁移</vt:lpstr>
      <vt:lpstr>判断表是否存在</vt:lpstr>
      <vt:lpstr>创建表</vt:lpstr>
      <vt:lpstr>删除表</vt:lpstr>
      <vt:lpstr>修改列</vt:lpstr>
      <vt:lpstr>删除列</vt:lpstr>
      <vt:lpstr>添加索引</vt:lpstr>
      <vt:lpstr>添加唯一索引</vt:lpstr>
      <vt:lpstr>删除索引</vt:lpstr>
      <vt:lpstr>模型</vt:lpstr>
      <vt:lpstr>CURD(增)</vt:lpstr>
      <vt:lpstr>CURD(查)</vt:lpstr>
      <vt:lpstr>CURD(where)</vt:lpstr>
      <vt:lpstr>CURD(where)</vt:lpstr>
      <vt:lpstr>CURD(not)</vt:lpstr>
      <vt:lpstr>CURD(or)</vt:lpstr>
      <vt:lpstr>CURD(指定列)</vt:lpstr>
      <vt:lpstr>CURD(order)</vt:lpstr>
      <vt:lpstr>CURD(offset&amp;limit)</vt:lpstr>
      <vt:lpstr>CURD(count)</vt:lpstr>
      <vt:lpstr>CURD(指定表)</vt:lpstr>
      <vt:lpstr>CURD(集合)</vt:lpstr>
      <vt:lpstr>CURL(更新)</vt:lpstr>
      <vt:lpstr>CURL(批量更新)</vt:lpstr>
      <vt:lpstr>CURL(删除)</vt:lpstr>
      <vt:lpstr>原始SQL</vt:lpstr>
      <vt:lpstr>错误</vt:lpstr>
      <vt:lpstr>日志</vt:lpstr>
      <vt:lpstr>事务</vt:lpstr>
      <vt:lpstr>练习</vt:lpstr>
      <vt:lpstr>谢   谢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605</cp:revision>
  <dcterms:created xsi:type="dcterms:W3CDTF">2017-03-01T07:00:29Z</dcterms:created>
  <dcterms:modified xsi:type="dcterms:W3CDTF">2020-07-11T08:35:37Z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