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29"/>
  </p:notesMasterIdLst>
  <p:handoutMasterIdLst>
    <p:handoutMasterId r:id="rId30"/>
  </p:handoutMasterIdLst>
  <p:sldIdLst>
    <p:sldId id="305" r:id="rId2"/>
    <p:sldId id="804" r:id="rId3"/>
    <p:sldId id="639" r:id="rId4"/>
    <p:sldId id="657" r:id="rId5"/>
    <p:sldId id="658" r:id="rId6"/>
    <p:sldId id="659" r:id="rId7"/>
    <p:sldId id="660" r:id="rId8"/>
    <p:sldId id="662" r:id="rId9"/>
    <p:sldId id="663" r:id="rId10"/>
    <p:sldId id="664" r:id="rId11"/>
    <p:sldId id="665" r:id="rId12"/>
    <p:sldId id="672" r:id="rId13"/>
    <p:sldId id="666" r:id="rId14"/>
    <p:sldId id="667" r:id="rId15"/>
    <p:sldId id="668" r:id="rId16"/>
    <p:sldId id="669" r:id="rId17"/>
    <p:sldId id="806" r:id="rId18"/>
    <p:sldId id="670" r:id="rId19"/>
    <p:sldId id="809" r:id="rId20"/>
    <p:sldId id="810" r:id="rId21"/>
    <p:sldId id="808" r:id="rId22"/>
    <p:sldId id="671" r:id="rId23"/>
    <p:sldId id="673" r:id="rId24"/>
    <p:sldId id="674" r:id="rId25"/>
    <p:sldId id="805" r:id="rId26"/>
    <p:sldId id="655" r:id="rId27"/>
    <p:sldId id="314" r:id="rId28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8">
          <p15:clr>
            <a:srgbClr val="A4A3A4"/>
          </p15:clr>
        </p15:guide>
        <p15:guide id="2" pos="288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A7E1"/>
    <a:srgbClr val="1D1D1D"/>
    <a:srgbClr val="FFC000"/>
    <a:srgbClr val="8E55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57" autoAdjust="0"/>
    <p:restoredTop sz="93911" autoAdjust="0"/>
  </p:normalViewPr>
  <p:slideViewPr>
    <p:cSldViewPr snapToGrid="0">
      <p:cViewPr>
        <p:scale>
          <a:sx n="100" d="100"/>
          <a:sy n="100" d="100"/>
        </p:scale>
        <p:origin x="1308" y="270"/>
      </p:cViewPr>
      <p:guideLst>
        <p:guide orient="horz" pos="2128"/>
        <p:guide pos="288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-3402" y="-84"/>
      </p:cViewPr>
      <p:guideLst>
        <p:guide orient="horz" pos="3223"/>
        <p:guide pos="2237"/>
      </p:guideLst>
    </p:cSldViewPr>
  </p:notesViewPr>
  <p:gridSpacing cx="72005" cy="72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6.2163016043300698E-2"/>
          <c:w val="1"/>
          <c:h val="0.956923907669544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Q1</c:v>
                </c:pt>
              </c:strCache>
            </c:strRef>
          </c:tx>
          <c:spPr>
            <a:ln w="19050">
              <a:noFill/>
            </a:ln>
          </c:spPr>
          <c:dPt>
            <c:idx val="0"/>
            <c:bubble3D val="0"/>
            <c:spPr>
              <a:solidFill>
                <a:srgbClr val="28A7E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EB2-4090-B579-49631CC0A367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EB2-4090-B579-49631CC0A367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EB2-4090-B579-49631CC0A36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Q2</c:v>
                </c:pt>
              </c:strCache>
            </c:strRef>
          </c:tx>
          <c:dPt>
            <c:idx val="0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5EB2-4090-B579-49631CC0A367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5EB2-4090-B579-49631CC0A367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5EB2-4090-B579-49631CC0A36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Q3</c:v>
                </c:pt>
              </c:strCache>
            </c:strRef>
          </c:tx>
          <c:spPr>
            <a:ln w="19050">
              <a:noFill/>
            </a:ln>
          </c:spPr>
          <c:dPt>
            <c:idx val="0"/>
            <c:bubble3D val="0"/>
            <c:spPr>
              <a:solidFill>
                <a:srgbClr val="1D1D1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5EB2-4090-B579-49631CC0A367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5EB2-4090-B579-49631CC0A367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6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5EB2-4090-B579-49631CC0A3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9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C7CC7-EA73-4A76-879D-6BD4A239FD28}" type="datetimeFigureOut">
              <a:rPr lang="zh-CN" altLang="en-US" smtClean="0"/>
              <a:pPr/>
              <a:t>2020/7/18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47808-DA46-4307-8F6B-0B6CACB271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2276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62AD4-1182-4AB8-87B8-9386B7E1FBBA}" type="datetimeFigureOut">
              <a:rPr lang="zh-CN" altLang="en-US" smtClean="0"/>
              <a:pPr/>
              <a:t>2020/7/18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860925"/>
            <a:ext cx="5683250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44F054-70ED-4B36-9274-6DAC6BB423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117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490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 bwMode="auto">
      <p:bgPr>
        <a:pattFill prst="pct5">
          <a:fgClr>
            <a:srgbClr val="28A7E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/>
          <p:cNvGraphicFramePr/>
          <p:nvPr/>
        </p:nvGraphicFramePr>
        <p:xfrm>
          <a:off x="4150360" y="1461769"/>
          <a:ext cx="3345815" cy="3642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矩形 3"/>
          <p:cNvSpPr/>
          <p:nvPr userDrawn="1"/>
        </p:nvSpPr>
        <p:spPr>
          <a:xfrm>
            <a:off x="0" y="6648450"/>
            <a:ext cx="12192000" cy="209550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pic>
        <p:nvPicPr>
          <p:cNvPr id="6" name="图片 1" descr="圆角-蓝色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1550" y="5321300"/>
            <a:ext cx="2798763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文本占位符 26"/>
          <p:cNvSpPr>
            <a:spLocks noGrp="1"/>
          </p:cNvSpPr>
          <p:nvPr>
            <p:ph type="body" idx="18" hasCustomPrompt="1"/>
          </p:nvPr>
        </p:nvSpPr>
        <p:spPr>
          <a:xfrm>
            <a:off x="4840605" y="2920365"/>
            <a:ext cx="2122805" cy="548640"/>
          </a:xfrm>
        </p:spPr>
        <p:txBody>
          <a:bodyPr>
            <a:noAutofit/>
          </a:bodyPr>
          <a:lstStyle>
            <a:lvl1pPr marL="0" indent="0">
              <a:buNone/>
              <a:defRPr sz="3600" b="1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单击编辑</a:t>
            </a:r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E0308083-9F7E-4138-A187-268429A0513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130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 bwMode="auto">
      <p:bgPr>
        <a:pattFill prst="pct5">
          <a:fgClr>
            <a:srgbClr val="BFBFBF"/>
          </a:fgClr>
          <a:bgClr>
            <a:srgbClr val="F2F2F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2372178"/>
            <a:ext cx="12192000" cy="1844675"/>
          </a:xfrm>
          <a:prstGeom prst="rect">
            <a:avLst/>
          </a:prstGeom>
          <a:solidFill>
            <a:srgbClr val="28A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5" name="矩形 4"/>
          <p:cNvSpPr/>
          <p:nvPr userDrawn="1"/>
        </p:nvSpPr>
        <p:spPr>
          <a:xfrm>
            <a:off x="0" y="6648450"/>
            <a:ext cx="12192000" cy="209550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2525" y="2653665"/>
            <a:ext cx="10515600" cy="1325563"/>
          </a:xfrm>
        </p:spPr>
        <p:txBody>
          <a:bodyPr/>
          <a:lstStyle>
            <a:lvl1pPr>
              <a:defRPr sz="5400" b="1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8" name="副标题 7"/>
          <p:cNvSpPr>
            <a:spLocks noGrp="1"/>
          </p:cNvSpPr>
          <p:nvPr>
            <p:ph type="subTitle" idx="1" hasCustomPrompt="1"/>
          </p:nvPr>
        </p:nvSpPr>
        <p:spPr>
          <a:xfrm>
            <a:off x="1219200" y="4425315"/>
            <a:ext cx="7807960" cy="1655445"/>
          </a:xfrm>
        </p:spPr>
        <p:txBody>
          <a:bodyPr/>
          <a:lstStyle>
            <a:lvl1pPr marL="0" indent="0" algn="l">
              <a:buNone/>
              <a:defRPr sz="3600" b="1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讲师：xxx点击添加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F288E0-7875-42C4-84C8-98DBBD3BF4D2}" type="datetimeFigureOut">
              <a:rPr lang="zh-CN" altLang="en-US"/>
              <a:pPr/>
              <a:t>2020/7/18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732E0F-F916-4EA9-A451-EC0C3959A4E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02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bg bwMode="auto">
      <p:bgPr>
        <a:pattFill prst="pct5">
          <a:fgClr>
            <a:srgbClr val="D9D9D9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6648450"/>
            <a:ext cx="12192000" cy="209550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grpSp>
        <p:nvGrpSpPr>
          <p:cNvPr id="3" name="组合 6"/>
          <p:cNvGrpSpPr/>
          <p:nvPr/>
        </p:nvGrpSpPr>
        <p:grpSpPr>
          <a:xfrm>
            <a:off x="5949950" y="805524"/>
            <a:ext cx="6238875" cy="182880"/>
            <a:chOff x="3709178" y="2070100"/>
            <a:chExt cx="3810002" cy="2794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" name="矩形 7"/>
            <p:cNvSpPr/>
            <p:nvPr/>
          </p:nvSpPr>
          <p:spPr>
            <a:xfrm>
              <a:off x="3709178" y="2070100"/>
              <a:ext cx="1270000" cy="279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979179" y="2070100"/>
              <a:ext cx="1270000" cy="279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249180" y="2070100"/>
              <a:ext cx="1270000" cy="279400"/>
            </a:xfrm>
            <a:prstGeom prst="rect">
              <a:avLst/>
            </a:prstGeom>
            <a:solidFill>
              <a:srgbClr val="28A7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pic>
        <p:nvPicPr>
          <p:cNvPr id="11" name="图片 2" descr="圆角-蓝色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0667" y="-185058"/>
            <a:ext cx="2880385" cy="1441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4880" y="0"/>
            <a:ext cx="10515600" cy="805543"/>
          </a:xfrm>
        </p:spPr>
        <p:txBody>
          <a:bodyPr/>
          <a:lstStyle>
            <a:lvl1pPr>
              <a:defRPr sz="3600" b="1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7" name="内容占位符 36"/>
          <p:cNvSpPr>
            <a:spLocks noGrp="1"/>
          </p:cNvSpPr>
          <p:nvPr>
            <p:ph sz="half" idx="14"/>
          </p:nvPr>
        </p:nvSpPr>
        <p:spPr>
          <a:xfrm>
            <a:off x="520581" y="1077686"/>
            <a:ext cx="10930683" cy="5214257"/>
          </a:xfrm>
        </p:spPr>
        <p:txBody>
          <a:bodyPr/>
          <a:lstStyle>
            <a:lvl1pPr>
              <a:buClr>
                <a:schemeClr val="accent1"/>
              </a:buClr>
              <a:buFont typeface="Wingdings" pitchFamily="2" charset="2"/>
              <a:buChar char="u"/>
              <a:defRPr sz="2400" baseline="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buClr>
                <a:schemeClr val="accent1"/>
              </a:buClr>
              <a:buFont typeface="Wingdings" pitchFamily="2" charset="2"/>
              <a:buChar char="Ø"/>
              <a:defRPr sz="2200" baseline="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buClr>
                <a:schemeClr val="accent1"/>
              </a:buClr>
              <a:defRPr sz="2000" baseline="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buClr>
                <a:schemeClr val="accent1"/>
              </a:buClr>
              <a:defRPr sz="180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buClr>
                <a:schemeClr val="accent1"/>
              </a:buClr>
              <a:defRPr sz="180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4" name="灯片编号占位符 6"/>
          <p:cNvSpPr>
            <a:spLocks noGrp="1"/>
          </p:cNvSpPr>
          <p:nvPr>
            <p:ph type="sldNum" sz="quarter" idx="17"/>
          </p:nvPr>
        </p:nvSpPr>
        <p:spPr>
          <a:xfrm>
            <a:off x="9285532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0C94582B-9D00-4C0D-B166-02A236ABA593}" type="slidenum">
              <a:rPr lang="zh-CN" altLang="en-US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6075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165778"/>
            <a:ext cx="7152167" cy="5865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noProof="1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99" y="1055914"/>
            <a:ext cx="11157857" cy="5246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2747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2B56-E833-4A12-A267-B8796472F1F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片 2" descr="圆角-蓝色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0667" y="-185058"/>
            <a:ext cx="2880385" cy="1441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组合 6"/>
          <p:cNvGrpSpPr/>
          <p:nvPr userDrawn="1"/>
        </p:nvGrpSpPr>
        <p:grpSpPr>
          <a:xfrm>
            <a:off x="5949950" y="805524"/>
            <a:ext cx="6238875" cy="182880"/>
            <a:chOff x="3709178" y="2070100"/>
            <a:chExt cx="3810002" cy="2794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9" name="矩形 8"/>
            <p:cNvSpPr/>
            <p:nvPr/>
          </p:nvSpPr>
          <p:spPr>
            <a:xfrm>
              <a:off x="3709178" y="2070100"/>
              <a:ext cx="1270000" cy="279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979179" y="2070100"/>
              <a:ext cx="1270000" cy="279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249180" y="2070100"/>
              <a:ext cx="1270000" cy="279400"/>
            </a:xfrm>
            <a:prstGeom prst="rect">
              <a:avLst/>
            </a:prstGeom>
            <a:solidFill>
              <a:srgbClr val="28A7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9" r:id="rId2"/>
    <p:sldLayoutId id="2147483682" r:id="rId3"/>
    <p:sldLayoutId id="2147483688" r:id="rId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u"/>
        <a:defRPr sz="2400" kern="1200" baseline="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Ø"/>
        <a:defRPr sz="2200" kern="1200" baseline="0">
          <a:solidFill>
            <a:schemeClr val="tx1"/>
          </a:solidFill>
          <a:latin typeface="+mn-lt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ü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cdn.bootcss.com/bootstrap/3.3.7/css/bootstrap.min.css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v3.bootcss.com/css/#forms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手撕</a:t>
            </a:r>
            <a:r>
              <a:rPr lang="en-US" altLang="zh-CN" dirty="0"/>
              <a:t>GO</a:t>
            </a:r>
            <a:r>
              <a:rPr lang="zh-CN" altLang="en-US" dirty="0"/>
              <a:t>语言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讲师：</a:t>
            </a:r>
            <a:r>
              <a:rPr lang="en-US" altLang="zh-CN" dirty="0"/>
              <a:t>KK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2E0F-F916-4EA9-A451-EC0C3959A4E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1">
            <a:extLst>
              <a:ext uri="{FF2B5EF4-FFF2-40B4-BE49-F238E27FC236}">
                <a16:creationId xmlns:a16="http://schemas.microsoft.com/office/drawing/2014/main" id="{8BE0A212-D0D4-46EE-951C-64B7BE0074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CSS</a:t>
            </a:r>
            <a:endParaRPr lang="zh-CN" altLang="en-US" dirty="0"/>
          </a:p>
        </p:txBody>
      </p:sp>
      <p:sp>
        <p:nvSpPr>
          <p:cNvPr id="25602" name="内容占位符 2">
            <a:extLst>
              <a:ext uri="{FF2B5EF4-FFF2-40B4-BE49-F238E27FC236}">
                <a16:creationId xmlns:a16="http://schemas.microsoft.com/office/drawing/2014/main" id="{1D00BCA4-1C66-42F3-B501-936600EA94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CSS</a:t>
            </a:r>
            <a:r>
              <a:rPr lang="zh-CN" altLang="en-US" dirty="0"/>
              <a:t>（</a:t>
            </a:r>
            <a:r>
              <a:rPr lang="en-US" altLang="zh-CN" dirty="0"/>
              <a:t>Cascading</a:t>
            </a:r>
            <a:r>
              <a:rPr lang="zh-CN" altLang="en-US" dirty="0"/>
              <a:t> </a:t>
            </a:r>
            <a:r>
              <a:rPr lang="en-US" altLang="zh-CN" dirty="0"/>
              <a:t>Style</a:t>
            </a:r>
            <a:r>
              <a:rPr lang="zh-CN" altLang="en-US" dirty="0"/>
              <a:t> </a:t>
            </a:r>
            <a:r>
              <a:rPr lang="en-US" altLang="zh-CN" dirty="0"/>
              <a:t>Sheets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CSS</a:t>
            </a:r>
            <a:r>
              <a:rPr lang="zh-CN" altLang="en-US" dirty="0"/>
              <a:t>负责网页的外观</a:t>
            </a:r>
            <a:endParaRPr lang="en-US" altLang="zh-CN" dirty="0"/>
          </a:p>
          <a:p>
            <a:r>
              <a:rPr lang="en-US" altLang="zh-CN" dirty="0"/>
              <a:t>Html</a:t>
            </a:r>
            <a:r>
              <a:rPr lang="zh-CN" altLang="en-US" dirty="0"/>
              <a:t>的</a:t>
            </a:r>
            <a:r>
              <a:rPr lang="en-US" altLang="zh-CN" dirty="0"/>
              <a:t>style</a:t>
            </a:r>
            <a:r>
              <a:rPr lang="zh-CN" altLang="en-US" dirty="0"/>
              <a:t>标签负责写</a:t>
            </a:r>
            <a:r>
              <a:rPr lang="en-US" altLang="zh-CN" dirty="0" err="1"/>
              <a:t>css</a:t>
            </a:r>
            <a:r>
              <a:rPr lang="zh-CN" altLang="en-US" dirty="0"/>
              <a:t>样式</a:t>
            </a:r>
            <a:endParaRPr lang="en-US" altLang="zh-CN" dirty="0"/>
          </a:p>
          <a:p>
            <a:r>
              <a:rPr lang="en-US" altLang="zh-CN" dirty="0" err="1"/>
              <a:t>Css</a:t>
            </a:r>
            <a:r>
              <a:rPr lang="zh-CN" altLang="en-US" dirty="0"/>
              <a:t>修改元素外观的步骤</a:t>
            </a:r>
            <a:endParaRPr lang="en-US" altLang="zh-CN" dirty="0"/>
          </a:p>
          <a:p>
            <a:pPr lvl="1"/>
            <a:r>
              <a:rPr lang="zh-CN" altLang="en-US" dirty="0"/>
              <a:t>先通过</a:t>
            </a:r>
            <a:r>
              <a:rPr lang="en-US" altLang="zh-CN" dirty="0"/>
              <a:t>html</a:t>
            </a:r>
            <a:r>
              <a:rPr lang="zh-CN" altLang="en-US" dirty="0"/>
              <a:t>的标签或者属性，找到对应的</a:t>
            </a:r>
            <a:r>
              <a:rPr lang="en-US" altLang="zh-CN" dirty="0"/>
              <a:t>html</a:t>
            </a:r>
            <a:r>
              <a:rPr lang="zh-CN" altLang="en-US" dirty="0"/>
              <a:t>标签</a:t>
            </a:r>
            <a:endParaRPr lang="en-US" altLang="zh-CN" dirty="0"/>
          </a:p>
          <a:p>
            <a:pPr lvl="1"/>
            <a:r>
              <a:rPr lang="zh-CN" altLang="en-US" dirty="0"/>
              <a:t>定义</a:t>
            </a:r>
            <a:r>
              <a:rPr lang="en-US" altLang="zh-CN" dirty="0"/>
              <a:t>key-value</a:t>
            </a:r>
            <a:r>
              <a:rPr lang="zh-CN" altLang="en-US" dirty="0"/>
              <a:t>修改</a:t>
            </a:r>
            <a:r>
              <a:rPr lang="en-US" altLang="zh-CN" dirty="0"/>
              <a:t>html</a:t>
            </a:r>
            <a:r>
              <a:rPr lang="zh-CN" altLang="en-US" dirty="0"/>
              <a:t>的外观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1">
            <a:extLst>
              <a:ext uri="{FF2B5EF4-FFF2-40B4-BE49-F238E27FC236}">
                <a16:creationId xmlns:a16="http://schemas.microsoft.com/office/drawing/2014/main" id="{5B738658-EFAF-4D91-AAC0-8FF03D327B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CSS</a:t>
            </a:r>
            <a:endParaRPr lang="zh-CN" altLang="en-US" dirty="0"/>
          </a:p>
        </p:txBody>
      </p:sp>
      <p:pic>
        <p:nvPicPr>
          <p:cNvPr id="26626" name="内容占位符 3">
            <a:extLst>
              <a:ext uri="{FF2B5EF4-FFF2-40B4-BE49-F238E27FC236}">
                <a16:creationId xmlns:a16="http://schemas.microsoft.com/office/drawing/2014/main" id="{A4990A19-EE56-439E-A83F-3574D9436D0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0" r="4080"/>
          <a:stretch>
            <a:fillRect/>
          </a:stretch>
        </p:blipFill>
        <p:spPr/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1">
            <a:extLst>
              <a:ext uri="{FF2B5EF4-FFF2-40B4-BE49-F238E27FC236}">
                <a16:creationId xmlns:a16="http://schemas.microsoft.com/office/drawing/2014/main" id="{9EA48AD1-1412-49AC-BDAD-D9B47C98FA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CSS</a:t>
            </a:r>
            <a:endParaRPr lang="zh-CN" altLang="en-US" dirty="0"/>
          </a:p>
        </p:txBody>
      </p:sp>
      <p:pic>
        <p:nvPicPr>
          <p:cNvPr id="27650" name="内容占位符 5">
            <a:extLst>
              <a:ext uri="{FF2B5EF4-FFF2-40B4-BE49-F238E27FC236}">
                <a16:creationId xmlns:a16="http://schemas.microsoft.com/office/drawing/2014/main" id="{8DCE7275-426F-417A-AAEA-B8285075B14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869" r="-18869"/>
          <a:stretch>
            <a:fillRect/>
          </a:stretch>
        </p:blipFill>
        <p:spPr>
          <a:xfrm>
            <a:off x="1752600" y="990600"/>
            <a:ext cx="5334000" cy="3962400"/>
          </a:xfrm>
        </p:spPr>
      </p:pic>
      <p:pic>
        <p:nvPicPr>
          <p:cNvPr id="27651" name="图片 6">
            <a:extLst>
              <a:ext uri="{FF2B5EF4-FFF2-40B4-BE49-F238E27FC236}">
                <a16:creationId xmlns:a16="http://schemas.microsoft.com/office/drawing/2014/main" id="{61ED3DCF-EED2-4226-9CA4-B5AEB6B7A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990601"/>
            <a:ext cx="1828800" cy="397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>
            <a:extLst>
              <a:ext uri="{FF2B5EF4-FFF2-40B4-BE49-F238E27FC236}">
                <a16:creationId xmlns:a16="http://schemas.microsoft.com/office/drawing/2014/main" id="{F4DCFEFF-5E51-4EA9-8AC8-E5EA147152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选择器</a:t>
            </a:r>
          </a:p>
        </p:txBody>
      </p:sp>
      <p:sp>
        <p:nvSpPr>
          <p:cNvPr id="28674" name="内容占位符 2">
            <a:extLst>
              <a:ext uri="{FF2B5EF4-FFF2-40B4-BE49-F238E27FC236}">
                <a16:creationId xmlns:a16="http://schemas.microsoft.com/office/drawing/2014/main" id="{0DF1C9A4-F69A-4AF5-BFF0-637B721DA4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元素选择器</a:t>
            </a:r>
          </a:p>
          <a:p>
            <a:pPr lvl="1"/>
            <a:r>
              <a:rPr lang="en-US" altLang="en-US"/>
              <a:t>元素名{}</a:t>
            </a:r>
          </a:p>
          <a:p>
            <a:pPr lvl="1"/>
            <a:r>
              <a:rPr lang="en-US" altLang="zh-CN"/>
              <a:t>h1{color:red}</a:t>
            </a:r>
          </a:p>
          <a:p>
            <a:r>
              <a:rPr lang="en-US" altLang="zh-CN"/>
              <a:t>Id</a:t>
            </a:r>
            <a:r>
              <a:rPr lang="zh-CN" altLang="en-US"/>
              <a:t>选择器</a:t>
            </a:r>
            <a:endParaRPr lang="en-US" altLang="zh-CN"/>
          </a:p>
          <a:p>
            <a:pPr lvl="1"/>
            <a:r>
              <a:rPr lang="en-US" altLang="zh-CN"/>
              <a:t>#id{}</a:t>
            </a:r>
          </a:p>
          <a:p>
            <a:pPr lvl="1"/>
            <a:r>
              <a:rPr lang="zh-CN" altLang="en-US"/>
              <a:t>只能选择一个元素</a:t>
            </a:r>
            <a:endParaRPr lang="en-US" altLang="zh-CN"/>
          </a:p>
          <a:p>
            <a:r>
              <a:rPr lang="en-US" altLang="zh-CN"/>
              <a:t>Class</a:t>
            </a:r>
            <a:r>
              <a:rPr lang="zh-CN" altLang="en-US"/>
              <a:t>选择器</a:t>
            </a:r>
            <a:endParaRPr lang="en-US" altLang="zh-CN"/>
          </a:p>
          <a:p>
            <a:pPr lvl="1"/>
            <a:r>
              <a:rPr lang="en-US" altLang="zh-CN"/>
              <a:t>.class{}</a:t>
            </a:r>
          </a:p>
          <a:p>
            <a:pPr lvl="1"/>
            <a:r>
              <a:rPr lang="zh-CN" altLang="en-US"/>
              <a:t>选择一系列元素</a:t>
            </a:r>
            <a:endParaRPr lang="en-US" altLang="zh-CN"/>
          </a:p>
          <a:p>
            <a:r>
              <a:rPr lang="zh-CN" altLang="en-US"/>
              <a:t>属性选择器</a:t>
            </a:r>
            <a:endParaRPr lang="en-US" altLang="zh-CN"/>
          </a:p>
          <a:p>
            <a:pPr lvl="1"/>
            <a:r>
              <a:rPr lang="en-US" altLang="zh-CN"/>
              <a:t>[key=value]</a:t>
            </a:r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1">
            <a:extLst>
              <a:ext uri="{FF2B5EF4-FFF2-40B4-BE49-F238E27FC236}">
                <a16:creationId xmlns:a16="http://schemas.microsoft.com/office/drawing/2014/main" id="{2B1DEDD4-4AC4-435E-9FBB-14B89F59E2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盒模型</a:t>
            </a:r>
          </a:p>
        </p:txBody>
      </p:sp>
      <p:pic>
        <p:nvPicPr>
          <p:cNvPr id="29698" name="内容占位符 3">
            <a:extLst>
              <a:ext uri="{FF2B5EF4-FFF2-40B4-BE49-F238E27FC236}">
                <a16:creationId xmlns:a16="http://schemas.microsoft.com/office/drawing/2014/main" id="{1156201F-BCC4-4CF7-80DA-CFB8015E11E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634" r="-16634"/>
          <a:stretch>
            <a:fillRect/>
          </a:stretch>
        </p:blipFill>
        <p:spPr>
          <a:xfrm>
            <a:off x="1538288" y="990600"/>
            <a:ext cx="5395912" cy="3581400"/>
          </a:xfrm>
        </p:spPr>
      </p:pic>
      <p:pic>
        <p:nvPicPr>
          <p:cNvPr id="29699" name="图片 4">
            <a:extLst>
              <a:ext uri="{FF2B5EF4-FFF2-40B4-BE49-F238E27FC236}">
                <a16:creationId xmlns:a16="http://schemas.microsoft.com/office/drawing/2014/main" id="{82BCFC9D-3468-40C5-A7DE-039B7E811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463" y="1143000"/>
            <a:ext cx="35433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>
            <a:extLst>
              <a:ext uri="{FF2B5EF4-FFF2-40B4-BE49-F238E27FC236}">
                <a16:creationId xmlns:a16="http://schemas.microsoft.com/office/drawing/2014/main" id="{738F655D-0C0D-4667-8514-AAA7F8E209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bootstrap</a:t>
            </a:r>
            <a:endParaRPr lang="zh-CN" altLang="en-US"/>
          </a:p>
        </p:txBody>
      </p:sp>
      <p:sp>
        <p:nvSpPr>
          <p:cNvPr id="30722" name="内容占位符 2">
            <a:extLst>
              <a:ext uri="{FF2B5EF4-FFF2-40B4-BE49-F238E27FC236}">
                <a16:creationId xmlns:a16="http://schemas.microsoft.com/office/drawing/2014/main" id="{058E60D3-041D-4C9C-B62D-C23A55466C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zh-CN" altLang="en-US"/>
              <a:t>自己不需要定制太多</a:t>
            </a:r>
            <a:r>
              <a:rPr lang="en-US" altLang="zh-CN"/>
              <a:t>css</a:t>
            </a:r>
          </a:p>
          <a:p>
            <a:r>
              <a:rPr lang="en-US" altLang="en-US"/>
              <a:t>使用业内最流行的css库—bootstrap</a:t>
            </a:r>
          </a:p>
          <a:p>
            <a:r>
              <a:rPr lang="en-US" altLang="en-US"/>
              <a:t>只在html里写class属性，就可以美化你的网页</a:t>
            </a:r>
          </a:p>
          <a:p>
            <a:r>
              <a:rPr lang="zh-CN" altLang="en-US"/>
              <a:t>中文官网地址</a:t>
            </a:r>
            <a:endParaRPr lang="en-US" altLang="zh-CN"/>
          </a:p>
          <a:p>
            <a:r>
              <a:rPr lang="en-US" altLang="zh-CN"/>
              <a:t>http://v3.bootcss.com/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>
            <a:extLst>
              <a:ext uri="{FF2B5EF4-FFF2-40B4-BE49-F238E27FC236}">
                <a16:creationId xmlns:a16="http://schemas.microsoft.com/office/drawing/2014/main" id="{76361420-C678-4F42-AF75-B080A2BB9E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Bootstrap</a:t>
            </a:r>
            <a:r>
              <a:rPr lang="zh-CN" altLang="en-US"/>
              <a:t>入门</a:t>
            </a:r>
          </a:p>
        </p:txBody>
      </p:sp>
      <p:sp>
        <p:nvSpPr>
          <p:cNvPr id="31746" name="内容占位符 2">
            <a:extLst>
              <a:ext uri="{FF2B5EF4-FFF2-40B4-BE49-F238E27FC236}">
                <a16:creationId xmlns:a16="http://schemas.microsoft.com/office/drawing/2014/main" id="{A0C21471-B5A4-48D7-96D4-AEA84F4693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Ilnk</a:t>
            </a:r>
            <a:r>
              <a:rPr lang="zh-CN" altLang="en-US"/>
              <a:t>标签引入文件</a:t>
            </a:r>
            <a:endParaRPr lang="en-US" altLang="zh-CN"/>
          </a:p>
          <a:p>
            <a:pPr lvl="1"/>
            <a:r>
              <a:rPr lang="en-US" altLang="zh-CN">
                <a:hlinkClick r:id="rId2"/>
              </a:rPr>
              <a:t>https://cdn.bootcss.com/bootstrap/3.3.7/css/bootstrap.min.css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altLang="zh-CN"/>
              <a:t>Link</a:t>
            </a:r>
            <a:r>
              <a:rPr lang="zh-CN" altLang="en-US"/>
              <a:t>标签的</a:t>
            </a:r>
            <a:r>
              <a:rPr lang="en-US" altLang="zh-CN"/>
              <a:t>href</a:t>
            </a:r>
            <a:r>
              <a:rPr lang="zh-CN" altLang="en-US"/>
              <a:t>属性，指定</a:t>
            </a:r>
            <a:r>
              <a:rPr lang="en-US" altLang="zh-CN"/>
              <a:t>css</a:t>
            </a:r>
            <a:r>
              <a:rPr lang="zh-CN" altLang="en-US"/>
              <a:t>的地址</a:t>
            </a:r>
            <a:endParaRPr lang="en-US" altLang="zh-CN"/>
          </a:p>
          <a:p>
            <a:r>
              <a:rPr lang="en-US" altLang="en-US"/>
              <a:t>学习bootstrap指定class</a:t>
            </a:r>
          </a:p>
          <a:p>
            <a:pPr lvl="1"/>
            <a:r>
              <a:rPr lang="zh-CN" altLang="en-US"/>
              <a:t>输入</a:t>
            </a:r>
            <a:r>
              <a:rPr lang="en-US" altLang="zh-CN"/>
              <a:t>html&lt;button class='btn btn-success'&gt;test&lt;/button&gt;</a:t>
            </a:r>
          </a:p>
          <a:p>
            <a:pPr lvl="1"/>
            <a:r>
              <a:rPr lang="zh-CN" altLang="en-US"/>
              <a:t>显示如图的绿色按钮，证明</a:t>
            </a:r>
            <a:r>
              <a:rPr lang="en-US" altLang="zh-CN"/>
              <a:t>bootstrap</a:t>
            </a:r>
            <a:r>
              <a:rPr lang="zh-CN" altLang="en-US"/>
              <a:t>安装成功</a:t>
            </a:r>
            <a:endParaRPr lang="en-US" altLang="en-US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pic>
        <p:nvPicPr>
          <p:cNvPr id="31747" name="图片 3">
            <a:extLst>
              <a:ext uri="{FF2B5EF4-FFF2-40B4-BE49-F238E27FC236}">
                <a16:creationId xmlns:a16="http://schemas.microsoft.com/office/drawing/2014/main" id="{1851FA2E-9432-4C78-ACD5-7D90F0FE7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20980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8" name="图片 4">
            <a:extLst>
              <a:ext uri="{FF2B5EF4-FFF2-40B4-BE49-F238E27FC236}">
                <a16:creationId xmlns:a16="http://schemas.microsoft.com/office/drawing/2014/main" id="{1EA1ADC2-BC89-4B99-BC53-44B0423F5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5334000"/>
            <a:ext cx="1016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8F2B02-2FAE-483C-B4CB-B6EB3F6E5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Bootstrap</a:t>
            </a:r>
            <a:r>
              <a:rPr lang="zh-CN" altLang="en-US" dirty="0"/>
              <a:t>布局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9C1861-2A2C-4E59-8EE8-89BD13CF2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container</a:t>
            </a:r>
          </a:p>
          <a:p>
            <a:r>
              <a:rPr lang="en-US" altLang="zh-CN" dirty="0"/>
              <a:t>container-fluid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68FCF35-2635-4A90-A3F9-BFDA52E2A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104" y="2039460"/>
            <a:ext cx="4048125" cy="11811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CB2646D-F782-42D7-A0FA-FB9E26D26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806" y="3406383"/>
            <a:ext cx="347662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809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标题 1">
            <a:extLst>
              <a:ext uri="{FF2B5EF4-FFF2-40B4-BE49-F238E27FC236}">
                <a16:creationId xmlns:a16="http://schemas.microsoft.com/office/drawing/2014/main" id="{58BFD738-EA96-4CF9-8B4A-727EDDA6D0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Bootstrap</a:t>
            </a:r>
            <a:r>
              <a:rPr lang="zh-CN" altLang="en-US"/>
              <a:t>栅格系统</a:t>
            </a:r>
          </a:p>
        </p:txBody>
      </p:sp>
      <p:sp>
        <p:nvSpPr>
          <p:cNvPr id="32770" name="内容占位符 2">
            <a:extLst>
              <a:ext uri="{FF2B5EF4-FFF2-40B4-BE49-F238E27FC236}">
                <a16:creationId xmlns:a16="http://schemas.microsoft.com/office/drawing/2014/main" id="{7EF4DB70-EE8B-4586-9EC6-9C96337293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用行和列的组合来创建页面布局</a:t>
            </a:r>
            <a:endParaRPr lang="en-US" altLang="zh-CN" dirty="0"/>
          </a:p>
          <a:p>
            <a:r>
              <a:rPr lang="zh-CN" altLang="en-US" dirty="0"/>
              <a:t>行（</a:t>
            </a:r>
            <a:r>
              <a:rPr lang="en-US" altLang="zh-CN" dirty="0"/>
              <a:t>row</a:t>
            </a:r>
            <a:r>
              <a:rPr lang="zh-CN" altLang="en-US" dirty="0"/>
              <a:t>）必须在</a:t>
            </a:r>
            <a:r>
              <a:rPr lang="en-US" altLang="zh-CN" dirty="0"/>
              <a:t>.container/.container-fluid</a:t>
            </a:r>
            <a:r>
              <a:rPr lang="zh-CN" altLang="en-US" dirty="0"/>
              <a:t>内部</a:t>
            </a:r>
            <a:endParaRPr lang="en-US" altLang="zh-CN" dirty="0"/>
          </a:p>
          <a:p>
            <a:r>
              <a:rPr lang="zh-CN" altLang="en-US" dirty="0"/>
              <a:t>行（</a:t>
            </a:r>
            <a:r>
              <a:rPr lang="en-US" altLang="zh-CN" dirty="0"/>
              <a:t>row</a:t>
            </a:r>
            <a:r>
              <a:rPr lang="zh-CN" altLang="en-US" dirty="0"/>
              <a:t>）把网页宽度分为</a:t>
            </a:r>
            <a:r>
              <a:rPr lang="en-US" altLang="zh-CN" dirty="0"/>
              <a:t>12</a:t>
            </a:r>
            <a:r>
              <a:rPr lang="zh-CN" altLang="en-US" dirty="0"/>
              <a:t>分，通过</a:t>
            </a:r>
            <a:r>
              <a:rPr lang="en-US" altLang="zh-CN" dirty="0"/>
              <a:t>col-md-</a:t>
            </a:r>
            <a:r>
              <a:rPr lang="zh-CN" altLang="en-US" dirty="0"/>
              <a:t>数字来布局</a:t>
            </a:r>
            <a:endParaRPr lang="en-US" altLang="zh-CN" dirty="0"/>
          </a:p>
          <a:p>
            <a:r>
              <a:rPr lang="zh-CN" altLang="en-US" dirty="0"/>
              <a:t>三等分</a:t>
            </a:r>
          </a:p>
        </p:txBody>
      </p:sp>
      <p:pic>
        <p:nvPicPr>
          <p:cNvPr id="32771" name="图片 3">
            <a:extLst>
              <a:ext uri="{FF2B5EF4-FFF2-40B4-BE49-F238E27FC236}">
                <a16:creationId xmlns:a16="http://schemas.microsoft.com/office/drawing/2014/main" id="{4C0E40FC-E9A7-4E6B-A918-E73EBEFFC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834" y="2457125"/>
            <a:ext cx="4648200" cy="20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2" name="图片 4">
            <a:extLst>
              <a:ext uri="{FF2B5EF4-FFF2-40B4-BE49-F238E27FC236}">
                <a16:creationId xmlns:a16="http://schemas.microsoft.com/office/drawing/2014/main" id="{A5E80D3D-DD74-4243-8AF4-416ADBD6C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022" y="4753039"/>
            <a:ext cx="6027738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8D0048-7FFC-4699-AFF7-4E7C7B0AC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Bootstrap</a:t>
            </a:r>
            <a:r>
              <a:rPr lang="zh-CN" altLang="en-US" dirty="0"/>
              <a:t>栅格系统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1BDE0C-32F2-4463-BA07-21F8F8788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2CBA3AF-9A7E-40F5-93F7-646FF1C5B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" y="1922008"/>
            <a:ext cx="1153477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146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>
            <a:extLst>
              <a:ext uri="{FF2B5EF4-FFF2-40B4-BE49-F238E27FC236}">
                <a16:creationId xmlns:a16="http://schemas.microsoft.com/office/drawing/2014/main" id="{A3E5EB3B-AAFF-4F9F-AFBD-BB8F52BEED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课程内容</a:t>
            </a:r>
          </a:p>
        </p:txBody>
      </p:sp>
      <p:sp>
        <p:nvSpPr>
          <p:cNvPr id="16386" name="内容占位符 2">
            <a:extLst>
              <a:ext uri="{FF2B5EF4-FFF2-40B4-BE49-F238E27FC236}">
                <a16:creationId xmlns:a16="http://schemas.microsoft.com/office/drawing/2014/main" id="{22B9A9F2-46B1-4102-800F-8D683A6885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复习</a:t>
            </a:r>
            <a:endParaRPr lang="en-US" altLang="zh-CN" dirty="0"/>
          </a:p>
          <a:p>
            <a:r>
              <a:rPr lang="zh-CN" altLang="en-US" dirty="0"/>
              <a:t>作业处理</a:t>
            </a:r>
            <a:endParaRPr lang="en-US" altLang="zh-CN" dirty="0"/>
          </a:p>
          <a:p>
            <a:r>
              <a:rPr lang="en-US" altLang="zh-CN" dirty="0"/>
              <a:t>HTML</a:t>
            </a:r>
          </a:p>
          <a:p>
            <a:r>
              <a:rPr lang="en-US" altLang="zh-CN" dirty="0" err="1"/>
              <a:t>Css</a:t>
            </a:r>
            <a:endParaRPr lang="en-US" altLang="zh-CN" dirty="0"/>
          </a:p>
          <a:p>
            <a:pPr lvl="1"/>
            <a:r>
              <a:rPr lang="zh-CN" altLang="en-US" dirty="0"/>
              <a:t>选择器</a:t>
            </a:r>
            <a:endParaRPr lang="en-US" altLang="zh-CN" dirty="0"/>
          </a:p>
          <a:p>
            <a:pPr lvl="1"/>
            <a:r>
              <a:rPr lang="zh-CN" altLang="en-US" dirty="0"/>
              <a:t>常见属性值</a:t>
            </a:r>
            <a:endParaRPr lang="en-US" altLang="zh-CN" dirty="0"/>
          </a:p>
          <a:p>
            <a:pPr lvl="1"/>
            <a:r>
              <a:rPr lang="zh-CN" altLang="en-US" dirty="0"/>
              <a:t>盒模型</a:t>
            </a:r>
            <a:endParaRPr lang="en-US" altLang="zh-CN" dirty="0"/>
          </a:p>
          <a:p>
            <a:r>
              <a:rPr lang="en-US" altLang="zh-CN" dirty="0"/>
              <a:t>Bootstrap</a:t>
            </a:r>
          </a:p>
          <a:p>
            <a:pPr lvl="1"/>
            <a:r>
              <a:rPr lang="zh-CN" altLang="en-US" dirty="0"/>
              <a:t>栅格系统</a:t>
            </a:r>
            <a:endParaRPr lang="en-US" altLang="zh-CN" dirty="0"/>
          </a:p>
          <a:p>
            <a:pPr lvl="1"/>
            <a:r>
              <a:rPr lang="zh-CN" altLang="en-US" dirty="0"/>
              <a:t>表单</a:t>
            </a:r>
            <a:r>
              <a:rPr lang="en-US" altLang="zh-CN" dirty="0"/>
              <a:t>/</a:t>
            </a:r>
            <a:r>
              <a:rPr lang="zh-CN" altLang="en-US" dirty="0"/>
              <a:t>表格</a:t>
            </a:r>
            <a:r>
              <a:rPr lang="en-US" altLang="zh-CN" dirty="0"/>
              <a:t>/</a:t>
            </a:r>
            <a:r>
              <a:rPr lang="zh-CN" altLang="en-US" dirty="0"/>
              <a:t>常用组件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16387" name="Picture 5">
            <a:extLst>
              <a:ext uri="{FF2B5EF4-FFF2-40B4-BE49-F238E27FC236}">
                <a16:creationId xmlns:a16="http://schemas.microsoft.com/office/drawing/2014/main" id="{C00BEB77-7913-4DF2-9468-AB9686C8E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381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AC1A52-04BD-48B9-B67B-D7C4AD8E9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Bootstrap</a:t>
            </a:r>
            <a:r>
              <a:rPr lang="zh-CN" altLang="en-US" dirty="0"/>
              <a:t>栅格系统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564F7A-C71D-4526-96B9-564A6894A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8BA0677-D561-4DF5-9428-ACBD24B23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477" y="1807708"/>
            <a:ext cx="114681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619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8D0048-7FFC-4699-AFF7-4E7C7B0AC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Bootstrap</a:t>
            </a:r>
            <a:r>
              <a:rPr lang="zh-CN" altLang="en-US" dirty="0"/>
              <a:t>栅格系统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1BDE0C-32F2-4463-BA07-21F8F8788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F9A610D-6C84-4B27-8802-BDBE67499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055914"/>
            <a:ext cx="11334750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8215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标题 1">
            <a:extLst>
              <a:ext uri="{FF2B5EF4-FFF2-40B4-BE49-F238E27FC236}">
                <a16:creationId xmlns:a16="http://schemas.microsoft.com/office/drawing/2014/main" id="{19DA2B8D-883A-4085-A368-A5F1DB3195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Bootstrap</a:t>
            </a:r>
            <a:r>
              <a:rPr lang="zh-CN" altLang="en-US" dirty="0"/>
              <a:t>表格</a:t>
            </a:r>
          </a:p>
        </p:txBody>
      </p:sp>
      <p:sp>
        <p:nvSpPr>
          <p:cNvPr id="33794" name="内容占位符 2">
            <a:extLst>
              <a:ext uri="{FF2B5EF4-FFF2-40B4-BE49-F238E27FC236}">
                <a16:creationId xmlns:a16="http://schemas.microsoft.com/office/drawing/2014/main" id="{EEF1F975-9CC9-411C-89C3-D03AD9C279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表格</a:t>
            </a:r>
            <a:endParaRPr lang="en-US" altLang="en-US" dirty="0"/>
          </a:p>
          <a:p>
            <a:pPr lvl="1"/>
            <a:r>
              <a:rPr lang="en-US" altLang="en-US" dirty="0"/>
              <a:t>http://v3.bootcss.com/css/#tables</a:t>
            </a:r>
          </a:p>
          <a:p>
            <a:pPr lvl="1"/>
            <a:r>
              <a:rPr lang="en-US" altLang="en-US" dirty="0"/>
              <a:t>.table</a:t>
            </a:r>
            <a:r>
              <a:rPr lang="zh-CN" altLang="en-US" dirty="0"/>
              <a:t>基础类</a:t>
            </a:r>
            <a:endParaRPr lang="en-US" altLang="en-US" dirty="0"/>
          </a:p>
          <a:p>
            <a:pPr lvl="1"/>
            <a:r>
              <a:rPr lang="zh-CN" altLang="en-US" dirty="0"/>
              <a:t>.</a:t>
            </a:r>
            <a:r>
              <a:rPr lang="en-US" altLang="zh-CN" dirty="0"/>
              <a:t>table-striped</a:t>
            </a:r>
            <a:r>
              <a:rPr lang="zh-CN" altLang="en-US" dirty="0"/>
              <a:t> 条纹表格</a:t>
            </a:r>
            <a:endParaRPr lang="en-US" altLang="zh-CN" dirty="0"/>
          </a:p>
          <a:p>
            <a:pPr lvl="1"/>
            <a:r>
              <a:rPr lang="zh-CN" altLang="zh-CN" dirty="0"/>
              <a:t>.</a:t>
            </a:r>
            <a:r>
              <a:rPr lang="en-US" altLang="zh-CN" dirty="0"/>
              <a:t>table-bordered</a:t>
            </a:r>
            <a:r>
              <a:rPr lang="zh-CN" altLang="en-US" dirty="0"/>
              <a:t> 边框表格</a:t>
            </a:r>
            <a:endParaRPr lang="en-US" altLang="zh-CN" dirty="0"/>
          </a:p>
          <a:p>
            <a:pPr lvl="1"/>
            <a:r>
              <a:rPr lang="en-US" altLang="zh-CN" dirty="0"/>
              <a:t>.table-hover</a:t>
            </a:r>
            <a:r>
              <a:rPr lang="zh-CN" altLang="en-US" dirty="0"/>
              <a:t> 鼠标悬停</a:t>
            </a:r>
            <a:endParaRPr lang="en-US" altLang="zh-CN" dirty="0"/>
          </a:p>
          <a:p>
            <a:pPr lvl="1"/>
            <a:r>
              <a:rPr lang="zh-CN" altLang="en-US" dirty="0"/>
              <a:t>只需要上面几个样式，就可以美化表格的展示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标题 1">
            <a:extLst>
              <a:ext uri="{FF2B5EF4-FFF2-40B4-BE49-F238E27FC236}">
                <a16:creationId xmlns:a16="http://schemas.microsoft.com/office/drawing/2014/main" id="{BFD523E5-0E85-4CBC-86FF-26B011278E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bootstrap</a:t>
            </a:r>
            <a:r>
              <a:rPr lang="zh-CN" altLang="en-US" dirty="0"/>
              <a:t>表单</a:t>
            </a:r>
          </a:p>
        </p:txBody>
      </p:sp>
      <p:sp>
        <p:nvSpPr>
          <p:cNvPr id="34818" name="内容占位符 2">
            <a:extLst>
              <a:ext uri="{FF2B5EF4-FFF2-40B4-BE49-F238E27FC236}">
                <a16:creationId xmlns:a16="http://schemas.microsoft.com/office/drawing/2014/main" id="{FFB87609-D740-4412-9060-F6087CEB5A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hlinkClick r:id="rId2"/>
              </a:rPr>
              <a:t>http://v3.bootcss.com/css/#forms</a:t>
            </a:r>
            <a:endParaRPr lang="en-US" altLang="zh-CN"/>
          </a:p>
          <a:p>
            <a:r>
              <a:rPr lang="zh-CN" altLang="en-US"/>
              <a:t>输入组</a:t>
            </a:r>
            <a:r>
              <a:rPr lang="en-US" altLang="zh-CN"/>
              <a:t>form-group</a:t>
            </a:r>
          </a:p>
          <a:p>
            <a:r>
              <a:rPr lang="zh-CN" altLang="en-US"/>
              <a:t>输入框</a:t>
            </a:r>
            <a:r>
              <a:rPr lang="en-US" altLang="zh-CN"/>
              <a:t>.form-control</a:t>
            </a:r>
          </a:p>
          <a:p>
            <a:r>
              <a:rPr lang="zh-CN" altLang="en-US"/>
              <a:t>垂直表单，内联表单</a:t>
            </a:r>
          </a:p>
        </p:txBody>
      </p:sp>
      <p:pic>
        <p:nvPicPr>
          <p:cNvPr id="34819" name="图片 3">
            <a:extLst>
              <a:ext uri="{FF2B5EF4-FFF2-40B4-BE49-F238E27FC236}">
                <a16:creationId xmlns:a16="http://schemas.microsoft.com/office/drawing/2014/main" id="{99603618-3829-4D97-85BF-46E288E1F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581400"/>
            <a:ext cx="5418138" cy="280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图片 4">
            <a:extLst>
              <a:ext uri="{FF2B5EF4-FFF2-40B4-BE49-F238E27FC236}">
                <a16:creationId xmlns:a16="http://schemas.microsoft.com/office/drawing/2014/main" id="{F40031A5-B4F2-4DD7-8EA6-3B06B8769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698750"/>
            <a:ext cx="746760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标题 1">
            <a:extLst>
              <a:ext uri="{FF2B5EF4-FFF2-40B4-BE49-F238E27FC236}">
                <a16:creationId xmlns:a16="http://schemas.microsoft.com/office/drawing/2014/main" id="{991B0965-BE16-4CBD-AEA1-85905E97F9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bootstrap</a:t>
            </a:r>
            <a:r>
              <a:rPr lang="zh-CN" altLang="en-US" dirty="0"/>
              <a:t>按钮</a:t>
            </a:r>
          </a:p>
        </p:txBody>
      </p:sp>
      <p:sp>
        <p:nvSpPr>
          <p:cNvPr id="35842" name="内容占位符 2">
            <a:extLst>
              <a:ext uri="{FF2B5EF4-FFF2-40B4-BE49-F238E27FC236}">
                <a16:creationId xmlns:a16="http://schemas.microsoft.com/office/drawing/2014/main" id="{2A921ABA-BAB8-4BC2-8CC7-49B4646397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.</a:t>
            </a:r>
            <a:r>
              <a:rPr lang="en-US" altLang="zh-CN"/>
              <a:t>btn</a:t>
            </a:r>
            <a:r>
              <a:rPr lang="zh-CN" altLang="en-US"/>
              <a:t>基础样式</a:t>
            </a:r>
            <a:endParaRPr lang="en-US" altLang="zh-CN"/>
          </a:p>
          <a:p>
            <a:pPr lvl="1"/>
            <a:r>
              <a:rPr lang="zh-CN" altLang="zh-CN"/>
              <a:t>.</a:t>
            </a:r>
            <a:r>
              <a:rPr lang="en-US" altLang="zh-CN"/>
              <a:t>btn-default</a:t>
            </a:r>
            <a:r>
              <a:rPr lang="zh-CN" altLang="en-US"/>
              <a:t> 默认白色按钮</a:t>
            </a:r>
            <a:endParaRPr lang="en-US" altLang="zh-CN"/>
          </a:p>
          <a:p>
            <a:pPr lvl="1"/>
            <a:r>
              <a:rPr lang="zh-CN" altLang="zh-CN"/>
              <a:t>.</a:t>
            </a:r>
            <a:r>
              <a:rPr lang="en-US" altLang="zh-CN"/>
              <a:t>btn-primary</a:t>
            </a:r>
            <a:r>
              <a:rPr lang="zh-CN" altLang="en-US"/>
              <a:t>  蓝色</a:t>
            </a:r>
            <a:endParaRPr lang="en-US" altLang="zh-CN"/>
          </a:p>
          <a:p>
            <a:pPr lvl="1"/>
            <a:r>
              <a:rPr lang="zh-CN" altLang="zh-CN"/>
              <a:t>.</a:t>
            </a:r>
            <a:r>
              <a:rPr lang="en-US" altLang="zh-CN"/>
              <a:t>btn-success</a:t>
            </a:r>
            <a:r>
              <a:rPr lang="zh-CN" altLang="en-US"/>
              <a:t>  绿色</a:t>
            </a:r>
            <a:endParaRPr lang="en-US" altLang="zh-CN"/>
          </a:p>
          <a:p>
            <a:pPr lvl="1"/>
            <a:r>
              <a:rPr lang="zh-CN" altLang="zh-CN"/>
              <a:t>.</a:t>
            </a:r>
            <a:r>
              <a:rPr lang="en-US" altLang="zh-CN"/>
              <a:t>btn-info</a:t>
            </a:r>
            <a:r>
              <a:rPr lang="zh-CN" altLang="en-US"/>
              <a:t>  浅蓝色</a:t>
            </a:r>
            <a:endParaRPr lang="en-US" altLang="zh-CN"/>
          </a:p>
          <a:p>
            <a:pPr lvl="1"/>
            <a:r>
              <a:rPr lang="zh-CN" altLang="zh-CN"/>
              <a:t>.</a:t>
            </a:r>
            <a:r>
              <a:rPr lang="en-US" altLang="zh-CN"/>
              <a:t>btn-warning</a:t>
            </a:r>
            <a:r>
              <a:rPr lang="zh-CN" altLang="en-US"/>
              <a:t>  黄色</a:t>
            </a:r>
            <a:endParaRPr lang="en-US" altLang="zh-CN"/>
          </a:p>
          <a:p>
            <a:pPr lvl="1"/>
            <a:r>
              <a:rPr lang="zh-CN" altLang="zh-CN"/>
              <a:t>.</a:t>
            </a:r>
            <a:r>
              <a:rPr lang="en-US" altLang="zh-CN"/>
              <a:t>btn-danger</a:t>
            </a:r>
            <a:r>
              <a:rPr lang="zh-CN" altLang="en-US"/>
              <a:t>  红色</a:t>
            </a:r>
            <a:endParaRPr lang="en-US" altLang="zh-CN"/>
          </a:p>
          <a:p>
            <a:pPr lvl="1"/>
            <a:r>
              <a:rPr lang="zh-CN" altLang="zh-CN"/>
              <a:t>.</a:t>
            </a:r>
            <a:r>
              <a:rPr lang="en-US" altLang="zh-CN"/>
              <a:t>btn-link</a:t>
            </a:r>
            <a:r>
              <a:rPr lang="zh-CN" altLang="en-US"/>
              <a:t>   超链接样式</a:t>
            </a:r>
          </a:p>
        </p:txBody>
      </p:sp>
      <p:pic>
        <p:nvPicPr>
          <p:cNvPr id="35843" name="图片 3">
            <a:extLst>
              <a:ext uri="{FF2B5EF4-FFF2-40B4-BE49-F238E27FC236}">
                <a16:creationId xmlns:a16="http://schemas.microsoft.com/office/drawing/2014/main" id="{C4175F90-CDA4-4103-BCEE-6BE2BDC8A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495800"/>
            <a:ext cx="8267700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CAC3E3-8869-440E-A269-97492A5BB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静态文件本地导入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A16B10-FE95-48B2-9D7E-5C968F2C7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A8BDC80-A185-4DE9-B7D9-BA559ABFB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987" y="2790825"/>
            <a:ext cx="85820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207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标题 1">
            <a:extLst>
              <a:ext uri="{FF2B5EF4-FFF2-40B4-BE49-F238E27FC236}">
                <a16:creationId xmlns:a16="http://schemas.microsoft.com/office/drawing/2014/main" id="{40D0FF43-5583-45EA-9570-F548C619B9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</a:p>
        </p:txBody>
      </p:sp>
      <p:sp>
        <p:nvSpPr>
          <p:cNvPr id="33794" name="内容占位符 2">
            <a:extLst>
              <a:ext uri="{FF2B5EF4-FFF2-40B4-BE49-F238E27FC236}">
                <a16:creationId xmlns:a16="http://schemas.microsoft.com/office/drawing/2014/main" id="{AA860526-1C54-439F-8005-386303CCBF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修改</a:t>
            </a:r>
            <a:r>
              <a:rPr lang="en-US" altLang="zh-CN" dirty="0" err="1"/>
              <a:t>todolist</a:t>
            </a:r>
            <a:r>
              <a:rPr lang="zh-CN" altLang="en-US" dirty="0"/>
              <a:t>页面</a:t>
            </a:r>
            <a:endParaRPr lang="en-US" altLang="zh-CN" dirty="0"/>
          </a:p>
          <a:p>
            <a:pPr lvl="1"/>
            <a:r>
              <a:rPr lang="zh-CN" altLang="en-US" dirty="0"/>
              <a:t>登陆</a:t>
            </a:r>
            <a:endParaRPr lang="en-US" altLang="zh-CN" dirty="0"/>
          </a:p>
          <a:p>
            <a:pPr lvl="1"/>
            <a:r>
              <a:rPr lang="en-US" altLang="zh-CN" dirty="0"/>
              <a:t>task </a:t>
            </a:r>
            <a:r>
              <a:rPr lang="zh-CN" altLang="en-US" dirty="0"/>
              <a:t>增加</a:t>
            </a:r>
            <a:r>
              <a:rPr lang="en-US" altLang="zh-CN" dirty="0"/>
              <a:t>/</a:t>
            </a:r>
            <a:r>
              <a:rPr lang="zh-CN" altLang="en-US" dirty="0"/>
              <a:t>删除</a:t>
            </a:r>
            <a:r>
              <a:rPr lang="en-US" altLang="zh-CN" dirty="0"/>
              <a:t>/</a:t>
            </a:r>
            <a:r>
              <a:rPr lang="zh-CN" altLang="en-US" dirty="0"/>
              <a:t>修改</a:t>
            </a:r>
            <a:r>
              <a:rPr lang="en-US" altLang="zh-CN" dirty="0"/>
              <a:t>/</a:t>
            </a:r>
            <a:r>
              <a:rPr lang="zh-CN" altLang="en-US" dirty="0"/>
              <a:t>查询</a:t>
            </a:r>
            <a:endParaRPr lang="en-US" altLang="zh-C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3"/>
          <p:cNvSpPr>
            <a:spLocks noGrp="1" noChangeArrowheads="1"/>
          </p:cNvSpPr>
          <p:nvPr>
            <p:ph type="title"/>
          </p:nvPr>
        </p:nvSpPr>
        <p:spPr>
          <a:xfrm>
            <a:off x="379413" y="2654300"/>
            <a:ext cx="11288712" cy="1325563"/>
          </a:xfrm>
        </p:spPr>
        <p:txBody>
          <a:bodyPr/>
          <a:lstStyle/>
          <a:p>
            <a:pPr algn="ctr"/>
            <a:r>
              <a:rPr lang="zh-CN" altLang="en-US" sz="4800" dirty="0">
                <a:latin typeface="微软雅黑" pitchFamily="34" charset="-122"/>
                <a:ea typeface="微软雅黑" pitchFamily="34" charset="-122"/>
              </a:rPr>
              <a:t>谢   谢</a:t>
            </a:r>
          </a:p>
        </p:txBody>
      </p:sp>
      <p:sp>
        <p:nvSpPr>
          <p:cNvPr id="21507" name="副标题 4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4425950"/>
            <a:ext cx="9223375" cy="1654175"/>
          </a:xfrm>
        </p:spPr>
        <p:txBody>
          <a:bodyPr/>
          <a:lstStyle/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咨询热线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400-080-6560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官方网站：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http://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www.magedu.com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6"/>
          <p:cNvSpPr txBox="1">
            <a:spLocks noChangeArrowheads="1"/>
          </p:cNvSpPr>
          <p:nvPr/>
        </p:nvSpPr>
        <p:spPr bwMode="auto">
          <a:xfrm>
            <a:off x="638175" y="960348"/>
            <a:ext cx="10515600" cy="104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 b="1" kern="120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9pPr>
          </a:lstStyle>
          <a:p>
            <a:r>
              <a:rPr lang="zh-CN" altLang="en-US" sz="4800" dirty="0">
                <a:latin typeface="微软雅黑" pitchFamily="34" charset="-122"/>
                <a:ea typeface="微软雅黑" pitchFamily="34" charset="-122"/>
              </a:rPr>
              <a:t>祝大家学业有成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>
            <a:extLst>
              <a:ext uri="{FF2B5EF4-FFF2-40B4-BE49-F238E27FC236}">
                <a16:creationId xmlns:a16="http://schemas.microsoft.com/office/drawing/2014/main" id="{6105F30F-7558-4782-B3A6-B1D109462A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HTML</a:t>
            </a:r>
            <a:endParaRPr lang="zh-CN" altLang="en-US"/>
          </a:p>
        </p:txBody>
      </p:sp>
      <p:sp>
        <p:nvSpPr>
          <p:cNvPr id="17410" name="内容占位符 2">
            <a:extLst>
              <a:ext uri="{FF2B5EF4-FFF2-40B4-BE49-F238E27FC236}">
                <a16:creationId xmlns:a16="http://schemas.microsoft.com/office/drawing/2014/main" id="{C61E151C-9409-422B-9694-6AB4F38760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超文本标记语言，用于告知浏览器显示页面的结构和内容</a:t>
            </a:r>
          </a:p>
        </p:txBody>
      </p:sp>
      <p:pic>
        <p:nvPicPr>
          <p:cNvPr id="17411" name="Picture 2">
            <a:extLst>
              <a:ext uri="{FF2B5EF4-FFF2-40B4-BE49-F238E27FC236}">
                <a16:creationId xmlns:a16="http://schemas.microsoft.com/office/drawing/2014/main" id="{A5BCDEBF-5A2F-4B98-BBB1-1FF4C409F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6" y="1828801"/>
            <a:ext cx="5667375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>
            <a:extLst>
              <a:ext uri="{FF2B5EF4-FFF2-40B4-BE49-F238E27FC236}">
                <a16:creationId xmlns:a16="http://schemas.microsoft.com/office/drawing/2014/main" id="{20FD4954-8750-46CF-ABAF-ABD8F8599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HTML</a:t>
            </a:r>
            <a:endParaRPr lang="zh-CN" altLang="en-US"/>
          </a:p>
        </p:txBody>
      </p:sp>
      <p:sp>
        <p:nvSpPr>
          <p:cNvPr id="18434" name="内容占位符 2">
            <a:extLst>
              <a:ext uri="{FF2B5EF4-FFF2-40B4-BE49-F238E27FC236}">
                <a16:creationId xmlns:a16="http://schemas.microsoft.com/office/drawing/2014/main" id="{C415A5B4-0800-40B5-879D-5DE4258E26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常用标签</a:t>
            </a:r>
            <a:endParaRPr lang="en-US" altLang="zh-CN"/>
          </a:p>
          <a:p>
            <a:pPr lvl="1"/>
            <a:r>
              <a:rPr lang="zh-CN" altLang="en-US"/>
              <a:t>表单 </a:t>
            </a:r>
            <a:r>
              <a:rPr lang="en-US" altLang="zh-CN"/>
              <a:t>form</a:t>
            </a:r>
          </a:p>
          <a:p>
            <a:pPr lvl="1"/>
            <a:r>
              <a:rPr lang="zh-CN" altLang="en-US"/>
              <a:t>表格 </a:t>
            </a:r>
            <a:r>
              <a:rPr lang="en-US" altLang="zh-CN"/>
              <a:t>table</a:t>
            </a:r>
          </a:p>
          <a:p>
            <a:pPr lvl="1"/>
            <a:r>
              <a:rPr lang="zh-CN" altLang="en-US"/>
              <a:t>超链接 </a:t>
            </a:r>
            <a:r>
              <a:rPr lang="en-US" altLang="zh-CN"/>
              <a:t>a</a:t>
            </a:r>
          </a:p>
          <a:p>
            <a:pPr lvl="1"/>
            <a:r>
              <a:rPr lang="zh-CN" altLang="en-US"/>
              <a:t>标题 </a:t>
            </a:r>
            <a:r>
              <a:rPr lang="en-US" altLang="zh-CN"/>
              <a:t>h1-h6</a:t>
            </a:r>
          </a:p>
          <a:p>
            <a:pPr lvl="1"/>
            <a:r>
              <a:rPr lang="zh-CN" altLang="en-US"/>
              <a:t>图片</a:t>
            </a:r>
            <a:r>
              <a:rPr lang="en-US" altLang="zh-CN"/>
              <a:t>img</a:t>
            </a:r>
          </a:p>
          <a:p>
            <a:pPr lvl="1"/>
            <a:r>
              <a:rPr lang="zh-CN" altLang="en-US"/>
              <a:t>盒子</a:t>
            </a:r>
            <a:r>
              <a:rPr lang="en-US" altLang="zh-CN"/>
              <a:t>Div</a:t>
            </a:r>
          </a:p>
          <a:p>
            <a:pPr lvl="1"/>
            <a:r>
              <a:rPr lang="zh-CN" altLang="en-US"/>
              <a:t>行内元素</a:t>
            </a:r>
            <a:r>
              <a:rPr lang="en-US" altLang="zh-CN"/>
              <a:t>Span</a:t>
            </a:r>
          </a:p>
          <a:p>
            <a:pPr lvl="1"/>
            <a:r>
              <a:rPr lang="zh-CN" altLang="en-US"/>
              <a:t>段落</a:t>
            </a:r>
            <a:r>
              <a:rPr lang="en-US" altLang="zh-CN"/>
              <a:t>p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>
            <a:extLst>
              <a:ext uri="{FF2B5EF4-FFF2-40B4-BE49-F238E27FC236}">
                <a16:creationId xmlns:a16="http://schemas.microsoft.com/office/drawing/2014/main" id="{F29C9DC3-1C76-4FD0-885D-B210C29941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标题</a:t>
            </a:r>
          </a:p>
        </p:txBody>
      </p:sp>
      <p:pic>
        <p:nvPicPr>
          <p:cNvPr id="19458" name="内容占位符 3">
            <a:extLst>
              <a:ext uri="{FF2B5EF4-FFF2-40B4-BE49-F238E27FC236}">
                <a16:creationId xmlns:a16="http://schemas.microsoft.com/office/drawing/2014/main" id="{8B7682E5-08A4-4BE6-8A65-EB3FA3C4323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26" t="-5379" r="-80814" b="-38341"/>
          <a:stretch>
            <a:fillRect/>
          </a:stretch>
        </p:blipFill>
        <p:spPr>
          <a:xfrm>
            <a:off x="1752600" y="990600"/>
            <a:ext cx="7924800" cy="5410200"/>
          </a:xfrm>
        </p:spPr>
      </p:pic>
      <p:pic>
        <p:nvPicPr>
          <p:cNvPr id="19459" name="图片 4">
            <a:extLst>
              <a:ext uri="{FF2B5EF4-FFF2-40B4-BE49-F238E27FC236}">
                <a16:creationId xmlns:a16="http://schemas.microsoft.com/office/drawing/2014/main" id="{A7F7EA53-0A60-42A4-B1AD-AC466D7C5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066800"/>
            <a:ext cx="20320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>
            <a:extLst>
              <a:ext uri="{FF2B5EF4-FFF2-40B4-BE49-F238E27FC236}">
                <a16:creationId xmlns:a16="http://schemas.microsoft.com/office/drawing/2014/main" id="{E34D52EB-9755-469A-8F41-85883690D5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图片</a:t>
            </a:r>
          </a:p>
        </p:txBody>
      </p:sp>
      <p:sp>
        <p:nvSpPr>
          <p:cNvPr id="20482" name="内容占位符 2">
            <a:extLst>
              <a:ext uri="{FF2B5EF4-FFF2-40B4-BE49-F238E27FC236}">
                <a16:creationId xmlns:a16="http://schemas.microsoft.com/office/drawing/2014/main" id="{CA0592A1-D679-4AC4-8834-3AFC51CE6C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Img</a:t>
            </a:r>
            <a:r>
              <a:rPr lang="zh-CN" altLang="en-US"/>
              <a:t> </a:t>
            </a:r>
            <a:r>
              <a:rPr lang="en-US" altLang="zh-CN"/>
              <a:t>src</a:t>
            </a:r>
            <a:r>
              <a:rPr lang="zh-CN" altLang="en-US"/>
              <a:t>属性指定图片地址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20483" name="图片 3">
            <a:extLst>
              <a:ext uri="{FF2B5EF4-FFF2-40B4-BE49-F238E27FC236}">
                <a16:creationId xmlns:a16="http://schemas.microsoft.com/office/drawing/2014/main" id="{A2C22A89-8E50-4FC0-BB4C-FFC372EBB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0" y="1905000"/>
            <a:ext cx="9017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图片 4">
            <a:extLst>
              <a:ext uri="{FF2B5EF4-FFF2-40B4-BE49-F238E27FC236}">
                <a16:creationId xmlns:a16="http://schemas.microsoft.com/office/drawing/2014/main" id="{C35CBAA2-7A53-4ECD-9FC0-E4F3D2A55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048000"/>
            <a:ext cx="4775200" cy="290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>
            <a:extLst>
              <a:ext uri="{FF2B5EF4-FFF2-40B4-BE49-F238E27FC236}">
                <a16:creationId xmlns:a16="http://schemas.microsoft.com/office/drawing/2014/main" id="{5E59CF51-AE1F-4247-B7D4-BBDB2CC387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1506" name="内容占位符 2">
            <a:extLst>
              <a:ext uri="{FF2B5EF4-FFF2-40B4-BE49-F238E27FC236}">
                <a16:creationId xmlns:a16="http://schemas.microsoft.com/office/drawing/2014/main" id="{261591DC-D0D2-4EAB-89BD-73AC77471B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Div</a:t>
            </a:r>
          </a:p>
          <a:p>
            <a:pPr lvl="1"/>
            <a:r>
              <a:rPr lang="zh-CN" altLang="en-US"/>
              <a:t>一个盒子</a:t>
            </a:r>
            <a:endParaRPr lang="en-US" altLang="zh-CN"/>
          </a:p>
          <a:p>
            <a:pPr lvl="1"/>
            <a:r>
              <a:rPr lang="zh-CN" altLang="en-US"/>
              <a:t>默认占一行</a:t>
            </a:r>
            <a:endParaRPr lang="en-US" altLang="zh-CN"/>
          </a:p>
          <a:p>
            <a:r>
              <a:rPr lang="en-US" altLang="zh-CN"/>
              <a:t>Span </a:t>
            </a:r>
          </a:p>
          <a:p>
            <a:pPr lvl="1"/>
            <a:r>
              <a:rPr lang="zh-CN" altLang="en-US"/>
              <a:t>行内元素</a:t>
            </a:r>
            <a:endParaRPr lang="en-US" altLang="zh-CN"/>
          </a:p>
          <a:p>
            <a:r>
              <a:rPr lang="en-US" altLang="zh-CN"/>
              <a:t>P</a:t>
            </a:r>
          </a:p>
          <a:p>
            <a:pPr lvl="1"/>
            <a:r>
              <a:rPr lang="zh-CN" altLang="en-US"/>
              <a:t>段落元素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>
            <a:extLst>
              <a:ext uri="{FF2B5EF4-FFF2-40B4-BE49-F238E27FC236}">
                <a16:creationId xmlns:a16="http://schemas.microsoft.com/office/drawing/2014/main" id="{3748C7EC-ED2B-4F50-AD75-FE39AC5A8A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HTML</a:t>
            </a:r>
            <a:r>
              <a:rPr lang="zh-CN" altLang="en-US"/>
              <a:t>属性</a:t>
            </a:r>
          </a:p>
        </p:txBody>
      </p:sp>
      <p:sp>
        <p:nvSpPr>
          <p:cNvPr id="23554" name="内容占位符 2">
            <a:extLst>
              <a:ext uri="{FF2B5EF4-FFF2-40B4-BE49-F238E27FC236}">
                <a16:creationId xmlns:a16="http://schemas.microsoft.com/office/drawing/2014/main" id="{BFA5E41C-4EEC-4BC8-B86E-57D229613B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HTML</a:t>
            </a:r>
            <a:r>
              <a:rPr lang="zh-CN" altLang="en-US"/>
              <a:t>标签的属性，提供了有关</a:t>
            </a:r>
            <a:r>
              <a:rPr lang="en-US" altLang="zh-CN"/>
              <a:t>html</a:t>
            </a:r>
            <a:r>
              <a:rPr lang="zh-CN" altLang="en-US"/>
              <a:t>元素更多的信息</a:t>
            </a:r>
            <a:endParaRPr lang="en-US" altLang="zh-CN"/>
          </a:p>
          <a:p>
            <a:r>
              <a:rPr lang="zh-CN" altLang="en-US"/>
              <a:t>属性总是名称</a:t>
            </a:r>
            <a:r>
              <a:rPr lang="en-US" altLang="zh-CN"/>
              <a:t>/</a:t>
            </a:r>
            <a:r>
              <a:rPr lang="zh-CN" altLang="en-US"/>
              <a:t>值得形式出现，比如</a:t>
            </a:r>
            <a:r>
              <a:rPr lang="en-US" altLang="zh-CN"/>
              <a:t>name=“reboot”</a:t>
            </a:r>
          </a:p>
          <a:p>
            <a:r>
              <a:rPr lang="zh-CN" altLang="en-US"/>
              <a:t>属性实在</a:t>
            </a:r>
            <a:r>
              <a:rPr lang="en-US" altLang="zh-CN"/>
              <a:t>HTML</a:t>
            </a:r>
            <a:r>
              <a:rPr lang="zh-CN" altLang="en-US"/>
              <a:t>元素的开始标签中定义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Img</a:t>
            </a:r>
            <a:r>
              <a:rPr lang="zh-CN" altLang="en-US"/>
              <a:t>标签的</a:t>
            </a:r>
            <a:r>
              <a:rPr lang="en-US" altLang="zh-CN"/>
              <a:t>src</a:t>
            </a:r>
            <a:r>
              <a:rPr lang="zh-CN" altLang="en-US"/>
              <a:t>，</a:t>
            </a:r>
            <a:r>
              <a:rPr lang="en-US" altLang="zh-CN"/>
              <a:t>width</a:t>
            </a:r>
            <a:r>
              <a:rPr lang="zh-CN" altLang="en-US"/>
              <a:t>，</a:t>
            </a:r>
            <a:r>
              <a:rPr lang="en-US" altLang="zh-CN"/>
              <a:t>height</a:t>
            </a:r>
            <a:r>
              <a:rPr lang="en-US" altLang="en-US"/>
              <a:t>都是属性，提供了img标签的额外信息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23555" name="图片 3">
            <a:extLst>
              <a:ext uri="{FF2B5EF4-FFF2-40B4-BE49-F238E27FC236}">
                <a16:creationId xmlns:a16="http://schemas.microsoft.com/office/drawing/2014/main" id="{CB627DAE-A585-40B3-B3A8-D1DA2EC4F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0" y="2743200"/>
            <a:ext cx="9017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>
            <a:extLst>
              <a:ext uri="{FF2B5EF4-FFF2-40B4-BE49-F238E27FC236}">
                <a16:creationId xmlns:a16="http://schemas.microsoft.com/office/drawing/2014/main" id="{6B48E4F1-A00B-4F15-92C3-F754CD6B84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css</a:t>
            </a:r>
            <a:endParaRPr lang="zh-CN" altLang="en-US"/>
          </a:p>
        </p:txBody>
      </p:sp>
      <p:sp>
        <p:nvSpPr>
          <p:cNvPr id="24578" name="内容占位符 2">
            <a:extLst>
              <a:ext uri="{FF2B5EF4-FFF2-40B4-BE49-F238E27FC236}">
                <a16:creationId xmlns:a16="http://schemas.microsoft.com/office/drawing/2014/main" id="{112CC1F5-59ED-45C4-BBE5-7E4F3E4F73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Css</a:t>
            </a:r>
            <a:r>
              <a:rPr lang="zh-CN" altLang="en-US"/>
              <a:t>是什么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选择器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常见</a:t>
            </a:r>
            <a:r>
              <a:rPr lang="en-US" altLang="zh-CN"/>
              <a:t>css</a:t>
            </a:r>
            <a:r>
              <a:rPr lang="zh-CN" altLang="en-US"/>
              <a:t>属性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Bootstrap</a:t>
            </a:r>
            <a:r>
              <a:rPr lang="zh-CN" altLang="en-US"/>
              <a:t>框架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8497</TotalTime>
  <Pages>0</Pages>
  <Words>536</Words>
  <Characters>0</Characters>
  <Application>Microsoft Office PowerPoint</Application>
  <DocSecurity>0</DocSecurity>
  <PresentationFormat>宽屏</PresentationFormat>
  <Lines>0</Lines>
  <Paragraphs>136</Paragraphs>
  <Slides>27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Open Sans Light</vt:lpstr>
      <vt:lpstr>宋体</vt:lpstr>
      <vt:lpstr>微软雅黑</vt:lpstr>
      <vt:lpstr>Arial</vt:lpstr>
      <vt:lpstr>Calibri</vt:lpstr>
      <vt:lpstr>Wingdings</vt:lpstr>
      <vt:lpstr>自定义设计方案</vt:lpstr>
      <vt:lpstr>手撕GO语言</vt:lpstr>
      <vt:lpstr>课程内容</vt:lpstr>
      <vt:lpstr>HTML</vt:lpstr>
      <vt:lpstr>HTML</vt:lpstr>
      <vt:lpstr>标题</vt:lpstr>
      <vt:lpstr>图片</vt:lpstr>
      <vt:lpstr>PowerPoint 演示文稿</vt:lpstr>
      <vt:lpstr>HTML属性</vt:lpstr>
      <vt:lpstr>css</vt:lpstr>
      <vt:lpstr>CSS</vt:lpstr>
      <vt:lpstr>CSS</vt:lpstr>
      <vt:lpstr>CSS</vt:lpstr>
      <vt:lpstr>选择器</vt:lpstr>
      <vt:lpstr>盒模型</vt:lpstr>
      <vt:lpstr>bootstrap</vt:lpstr>
      <vt:lpstr>Bootstrap入门</vt:lpstr>
      <vt:lpstr>Bootstrap布局</vt:lpstr>
      <vt:lpstr>Bootstrap栅格系统</vt:lpstr>
      <vt:lpstr>Bootstrap栅格系统</vt:lpstr>
      <vt:lpstr>Bootstrap栅格系统</vt:lpstr>
      <vt:lpstr>Bootstrap栅格系统</vt:lpstr>
      <vt:lpstr>Bootstrap表格</vt:lpstr>
      <vt:lpstr>bootstrap表单</vt:lpstr>
      <vt:lpstr>bootstrap按钮</vt:lpstr>
      <vt:lpstr>静态文件本地导入</vt:lpstr>
      <vt:lpstr>练习</vt:lpstr>
      <vt:lpstr>谢   谢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645</cp:revision>
  <dcterms:created xsi:type="dcterms:W3CDTF">2017-03-01T07:00:29Z</dcterms:created>
  <dcterms:modified xsi:type="dcterms:W3CDTF">2020-07-18T06:02:15Z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