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71" r:id="rId14"/>
    <p:sldId id="270" r:id="rId15"/>
    <p:sldId id="269" r:id="rId16"/>
    <p:sldId id="275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" userDrawn="1">
          <p15:clr>
            <a:srgbClr val="A4A3A4"/>
          </p15:clr>
        </p15:guide>
        <p15:guide id="2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72B"/>
    <a:srgbClr val="D8BA71"/>
    <a:srgbClr val="C19F68"/>
    <a:srgbClr val="FFFFFF"/>
    <a:srgbClr val="B12031"/>
    <a:srgbClr val="C00000"/>
    <a:srgbClr val="E8DBBE"/>
    <a:srgbClr val="ECE2CB"/>
    <a:srgbClr val="D6C08E"/>
    <a:srgbClr val="E0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A5DF4E-65D1-4486-A77F-C7A0BC1EC720}" styleName="三线式标题行镶边行表格样式_1 2 2">
    <a:wholeTbl>
      <a:tcTxStyle>
        <a:fontRef idx="none">
          <a:srgbClr val="08090C"/>
        </a:fontRef>
      </a:tcTxStyle>
      <a:tcStyle>
        <a:tcBdr/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F2F2F2"/>
          </a:solidFill>
        </a:fill>
      </a:tcStyle>
    </a:band2H>
    <a:band1V>
      <a:tcStyle>
        <a:tcBdr/>
        <a:fill>
          <a:solidFill>
            <a:srgbClr val="F2F2F2"/>
          </a:solidFill>
        </a:fill>
      </a:tcStyle>
    </a:band1V>
    <a:lastCol>
      <a:tcTxStyle b="on">
        <a:fontRef idx="none">
          <a:schemeClr val="dk1"/>
        </a:fontRef>
      </a:tcTxStyle>
      <a:tcStyle>
        <a:tcBdr/>
        <a:fill>
          <a:solidFill>
            <a:schemeClr val="bg1">
              <a:lumMod val="90002"/>
            </a:schemeClr>
          </a:solidFill>
        </a:fill>
      </a:tcStyle>
    </a:lastCol>
    <a:firstCol>
      <a:tcTxStyle b="on">
        <a:fontRef idx="none">
          <a:schemeClr val="dk1"/>
        </a:fontRef>
      </a:tcTxStyle>
      <a:tcStyle>
        <a:tcBdr/>
        <a:fill>
          <a:solidFill>
            <a:schemeClr val="bg1">
              <a:lumMod val="90002"/>
            </a:schemeClr>
          </a:solidFill>
        </a:fill>
      </a:tcStyle>
    </a:firstCol>
    <a:lastRow>
      <a:tcTxStyle b="on">
        <a:fontRef idx="none">
          <a:schemeClr val="dk1"/>
        </a:fontRef>
      </a:tcTxStyle>
      <a:tcStyle>
        <a:tcBdr/>
        <a:fill>
          <a:solidFill>
            <a:schemeClr val="dk1">
              <a:lumMod val="20000"/>
              <a:lumOff val="80000"/>
            </a:schemeClr>
          </a:solidFill>
        </a:fill>
      </a:tcStyle>
    </a:lastRow>
    <a:firstRow>
      <a:tcTxStyle b="on">
        <a:fontRef idx="none">
          <a:schemeClr val="dk1"/>
        </a:fontRef>
      </a:tcTxStyle>
      <a:tcStyle>
        <a:tcBdr/>
        <a:fill>
          <a:solidFill>
            <a:schemeClr val="dk1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5" autoAdjust="0"/>
    <p:restoredTop sz="96081" autoAdjust="0"/>
  </p:normalViewPr>
  <p:slideViewPr>
    <p:cSldViewPr snapToGrid="0" showGuides="1">
      <p:cViewPr>
        <p:scale>
          <a:sx n="66" d="100"/>
          <a:sy n="66" d="100"/>
        </p:scale>
        <p:origin x="1116" y="882"/>
      </p:cViewPr>
      <p:guideLst>
        <p:guide orient="horz" pos="252"/>
        <p:guide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45DFC-24D5-4179-8016-5502981CA9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C6E8-E4B0-48F3-9363-7CD82BDE8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6680-8127-4A20-8B13-57FB2110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2E5A-45BC-4507-B4D9-FADCFAAABB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6" Type="http://schemas.openxmlformats.org/officeDocument/2006/relationships/slideLayout" Target="../slideLayouts/slideLayout1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97"/>
          <a:stretch>
            <a:fillRect/>
          </a:stretch>
        </p:blipFill>
        <p:spPr>
          <a:xfrm>
            <a:off x="7620" y="2399050"/>
            <a:ext cx="12192000" cy="4451965"/>
          </a:xfrm>
          <a:prstGeom prst="rect">
            <a:avLst/>
          </a:prstGeom>
        </p:spPr>
      </p:pic>
      <p:pic>
        <p:nvPicPr>
          <p:cNvPr id="9" name="PA-图片 5"/>
          <p:cNvPicPr/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45980"/>
          <a:stretch>
            <a:fillRect/>
          </a:stretch>
        </p:blipFill>
        <p:spPr>
          <a:xfrm>
            <a:off x="0" y="0"/>
            <a:ext cx="12039601" cy="20476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2015" y="452755"/>
            <a:ext cx="8716010" cy="2642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7200"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综合旅游推荐系统</a:t>
            </a:r>
            <a:endParaRPr lang="zh-CN" altLang="en-US" sz="7200"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22" y="508084"/>
            <a:ext cx="456409" cy="4700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" y="1"/>
            <a:ext cx="12192000" cy="6858000"/>
            <a:chOff x="1" y="1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177" b="20855"/>
            <a:stretch>
              <a:fillRect/>
            </a:stretch>
          </p:blipFill>
          <p:spPr>
            <a:xfrm>
              <a:off x="1" y="1"/>
              <a:ext cx="12192000" cy="6858000"/>
            </a:xfrm>
            <a:prstGeom prst="rect">
              <a:avLst/>
            </a:prstGeom>
          </p:spPr>
        </p:pic>
        <p:sp>
          <p:nvSpPr>
            <p:cNvPr id="5" name="任意多边形: 形状 4"/>
            <p:cNvSpPr/>
            <p:nvPr/>
          </p:nvSpPr>
          <p:spPr>
            <a:xfrm>
              <a:off x="4419600" y="400050"/>
              <a:ext cx="7315200" cy="1543050"/>
            </a:xfrm>
            <a:custGeom>
              <a:avLst/>
              <a:gdLst>
                <a:gd name="connsiteX0" fmla="*/ 0 w 7315200"/>
                <a:gd name="connsiteY0" fmla="*/ 685800 h 1543050"/>
                <a:gd name="connsiteX1" fmla="*/ 0 w 7315200"/>
                <a:gd name="connsiteY1" fmla="*/ 1543050 h 1543050"/>
                <a:gd name="connsiteX2" fmla="*/ 476250 w 7315200"/>
                <a:gd name="connsiteY2" fmla="*/ 1295400 h 1543050"/>
                <a:gd name="connsiteX3" fmla="*/ 7124700 w 7315200"/>
                <a:gd name="connsiteY3" fmla="*/ 1066800 h 1543050"/>
                <a:gd name="connsiteX4" fmla="*/ 7315200 w 7315200"/>
                <a:gd name="connsiteY4" fmla="*/ 0 h 1543050"/>
                <a:gd name="connsiteX5" fmla="*/ 1943100 w 7315200"/>
                <a:gd name="connsiteY5" fmla="*/ 342900 h 1543050"/>
                <a:gd name="connsiteX6" fmla="*/ 19050 w 7315200"/>
                <a:gd name="connsiteY6" fmla="*/ 8191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00" h="1543050">
                  <a:moveTo>
                    <a:pt x="0" y="685800"/>
                  </a:moveTo>
                  <a:lnTo>
                    <a:pt x="0" y="1543050"/>
                  </a:lnTo>
                  <a:lnTo>
                    <a:pt x="476250" y="1295400"/>
                  </a:lnTo>
                  <a:lnTo>
                    <a:pt x="7124700" y="1066800"/>
                  </a:lnTo>
                  <a:lnTo>
                    <a:pt x="7315200" y="0"/>
                  </a:lnTo>
                  <a:lnTo>
                    <a:pt x="1943100" y="342900"/>
                  </a:lnTo>
                  <a:lnTo>
                    <a:pt x="19050" y="81915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8462184" y="1650712"/>
            <a:ext cx="3512100" cy="329320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满眼生机转化钧，天工人巧日争新。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预支五百年新意，到了千年又觉陈。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李杜诗篇万口传，至今已觉不新鲜。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江山代有人才出，各领风骚数百年。满眼生机转化钧，天工人巧日争新。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预支五百年新意，到了千年又觉陈。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李杜诗篇万口传，至今已觉不新鲜。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江山代有人才出，各领风骚数百年。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满眼生机转化钧，天工人巧日争新。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预支五百年新意，到了千年又觉陈。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李杜诗篇万口传，至今已觉不新鲜。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江山代有人才出，各领风骚数百年。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  <a:p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6776" y="6429"/>
            <a:ext cx="26621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>
                <a:solidFill>
                  <a:srgbClr val="A9772B">
                    <a:alpha val="64000"/>
                  </a:srgbClr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叁</a:t>
            </a:r>
            <a:endParaRPr lang="zh-CN" altLang="en-US" sz="13800" dirty="0">
              <a:solidFill>
                <a:srgbClr val="A9772B">
                  <a:alpha val="64000"/>
                </a:srgbClr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7416799" y="340769"/>
            <a:ext cx="624115" cy="3538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A9772B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协同过滤推荐算法</a:t>
            </a:r>
            <a:endParaRPr lang="zh-CN" altLang="en-US" sz="2800" dirty="0">
              <a:solidFill>
                <a:srgbClr val="A9772B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9931" y="359819"/>
            <a:ext cx="553998" cy="39651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FILL IN THE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93929" y="400050"/>
            <a:ext cx="0" cy="44041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15090" r="54430"/>
          <a:stretch>
            <a:fillRect/>
          </a:stretch>
        </p:blipFill>
        <p:spPr>
          <a:xfrm flipH="1">
            <a:off x="-12961" y="116113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 flipH="1">
            <a:off x="67310" y="-45006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9319" t="10929"/>
          <a:stretch>
            <a:fillRect/>
          </a:stretch>
        </p:blipFill>
        <p:spPr>
          <a:xfrm flipH="1">
            <a:off x="5223757" y="-1788796"/>
            <a:ext cx="6102365" cy="24870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5090" r="58200" b="16360"/>
          <a:stretch>
            <a:fillRect/>
          </a:stretch>
        </p:blipFill>
        <p:spPr>
          <a:xfrm>
            <a:off x="7158952" y="4943921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176507" y="6429"/>
            <a:ext cx="624115" cy="4154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基于协同过滤的推荐算法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23" name="flower_90050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535413">
            <a:off x="5208619" y="2011375"/>
            <a:ext cx="2224366" cy="208408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568" h="569251">
                <a:moveTo>
                  <a:pt x="351720" y="344147"/>
                </a:moveTo>
                <a:cubicBezTo>
                  <a:pt x="358021" y="347698"/>
                  <a:pt x="364930" y="350842"/>
                  <a:pt x="372348" y="353683"/>
                </a:cubicBezTo>
                <a:cubicBezTo>
                  <a:pt x="400495" y="364436"/>
                  <a:pt x="435552" y="370421"/>
                  <a:pt x="471219" y="370421"/>
                </a:cubicBezTo>
                <a:cubicBezTo>
                  <a:pt x="479449" y="370421"/>
                  <a:pt x="487477" y="370117"/>
                  <a:pt x="495200" y="369407"/>
                </a:cubicBezTo>
                <a:cubicBezTo>
                  <a:pt x="505971" y="378841"/>
                  <a:pt x="515218" y="388478"/>
                  <a:pt x="522026" y="397912"/>
                </a:cubicBezTo>
                <a:cubicBezTo>
                  <a:pt x="547429" y="432809"/>
                  <a:pt x="549563" y="478459"/>
                  <a:pt x="528427" y="514979"/>
                </a:cubicBezTo>
                <a:cubicBezTo>
                  <a:pt x="521518" y="511631"/>
                  <a:pt x="513897" y="509704"/>
                  <a:pt x="506072" y="509704"/>
                </a:cubicBezTo>
                <a:cubicBezTo>
                  <a:pt x="495505" y="509704"/>
                  <a:pt x="485343" y="513051"/>
                  <a:pt x="476807" y="519239"/>
                </a:cubicBezTo>
                <a:cubicBezTo>
                  <a:pt x="461464" y="530297"/>
                  <a:pt x="454148" y="549064"/>
                  <a:pt x="456790" y="566918"/>
                </a:cubicBezTo>
                <a:cubicBezTo>
                  <a:pt x="449575" y="568440"/>
                  <a:pt x="442157" y="569251"/>
                  <a:pt x="434739" y="569251"/>
                </a:cubicBezTo>
                <a:cubicBezTo>
                  <a:pt x="400190" y="569251"/>
                  <a:pt x="367471" y="552614"/>
                  <a:pt x="347148" y="524717"/>
                </a:cubicBezTo>
                <a:cubicBezTo>
                  <a:pt x="328451" y="498950"/>
                  <a:pt x="312701" y="454214"/>
                  <a:pt x="307925" y="413332"/>
                </a:cubicBezTo>
                <a:cubicBezTo>
                  <a:pt x="305689" y="393855"/>
                  <a:pt x="305994" y="376406"/>
                  <a:pt x="308636" y="361697"/>
                </a:cubicBezTo>
                <a:cubicBezTo>
                  <a:pt x="324996" y="360682"/>
                  <a:pt x="339933" y="354190"/>
                  <a:pt x="351720" y="344147"/>
                </a:cubicBezTo>
                <a:close/>
                <a:moveTo>
                  <a:pt x="255874" y="344147"/>
                </a:moveTo>
                <a:cubicBezTo>
                  <a:pt x="263294" y="350538"/>
                  <a:pt x="272034" y="355509"/>
                  <a:pt x="281688" y="358552"/>
                </a:cubicBezTo>
                <a:cubicBezTo>
                  <a:pt x="278843" y="375493"/>
                  <a:pt x="278538" y="394969"/>
                  <a:pt x="280977" y="416374"/>
                </a:cubicBezTo>
                <a:cubicBezTo>
                  <a:pt x="282603" y="430575"/>
                  <a:pt x="285449" y="444879"/>
                  <a:pt x="289107" y="458979"/>
                </a:cubicBezTo>
                <a:cubicBezTo>
                  <a:pt x="281790" y="483021"/>
                  <a:pt x="271627" y="505236"/>
                  <a:pt x="260448" y="520656"/>
                </a:cubicBezTo>
                <a:cubicBezTo>
                  <a:pt x="240122" y="548451"/>
                  <a:pt x="207398" y="565087"/>
                  <a:pt x="172844" y="565087"/>
                </a:cubicBezTo>
                <a:cubicBezTo>
                  <a:pt x="165426" y="565087"/>
                  <a:pt x="158007" y="564377"/>
                  <a:pt x="150791" y="562855"/>
                </a:cubicBezTo>
                <a:cubicBezTo>
                  <a:pt x="153332" y="544900"/>
                  <a:pt x="146015" y="526235"/>
                  <a:pt x="130770" y="515178"/>
                </a:cubicBezTo>
                <a:cubicBezTo>
                  <a:pt x="122234" y="508888"/>
                  <a:pt x="112071" y="505642"/>
                  <a:pt x="101502" y="505642"/>
                </a:cubicBezTo>
                <a:cubicBezTo>
                  <a:pt x="93676" y="505642"/>
                  <a:pt x="86054" y="507468"/>
                  <a:pt x="79143" y="510917"/>
                </a:cubicBezTo>
                <a:cubicBezTo>
                  <a:pt x="58005" y="474297"/>
                  <a:pt x="60037" y="428749"/>
                  <a:pt x="85546" y="393752"/>
                </a:cubicBezTo>
                <a:cubicBezTo>
                  <a:pt x="91440" y="385637"/>
                  <a:pt x="99164" y="377318"/>
                  <a:pt x="108209" y="369102"/>
                </a:cubicBezTo>
                <a:cubicBezTo>
                  <a:pt x="117254" y="369913"/>
                  <a:pt x="126705" y="370420"/>
                  <a:pt x="136258" y="370420"/>
                </a:cubicBezTo>
                <a:lnTo>
                  <a:pt x="136360" y="370420"/>
                </a:lnTo>
                <a:cubicBezTo>
                  <a:pt x="172031" y="370420"/>
                  <a:pt x="207093" y="364435"/>
                  <a:pt x="235142" y="353683"/>
                </a:cubicBezTo>
                <a:cubicBezTo>
                  <a:pt x="242663" y="350842"/>
                  <a:pt x="249573" y="347698"/>
                  <a:pt x="255874" y="344147"/>
                </a:cubicBezTo>
                <a:close/>
                <a:moveTo>
                  <a:pt x="303784" y="241969"/>
                </a:moveTo>
                <a:cubicBezTo>
                  <a:pt x="329467" y="241969"/>
                  <a:pt x="350287" y="262742"/>
                  <a:pt x="350287" y="288366"/>
                </a:cubicBezTo>
                <a:cubicBezTo>
                  <a:pt x="350287" y="313990"/>
                  <a:pt x="329467" y="334763"/>
                  <a:pt x="303784" y="334763"/>
                </a:cubicBezTo>
                <a:cubicBezTo>
                  <a:pt x="278101" y="334763"/>
                  <a:pt x="257281" y="313990"/>
                  <a:pt x="257281" y="288366"/>
                </a:cubicBezTo>
                <a:cubicBezTo>
                  <a:pt x="257281" y="262742"/>
                  <a:pt x="278101" y="241969"/>
                  <a:pt x="303784" y="241969"/>
                </a:cubicBezTo>
                <a:close/>
                <a:moveTo>
                  <a:pt x="500046" y="124477"/>
                </a:moveTo>
                <a:cubicBezTo>
                  <a:pt x="530738" y="124477"/>
                  <a:pt x="559803" y="137564"/>
                  <a:pt x="580230" y="159984"/>
                </a:cubicBezTo>
                <a:cubicBezTo>
                  <a:pt x="567527" y="172969"/>
                  <a:pt x="562446" y="192346"/>
                  <a:pt x="568238" y="210302"/>
                </a:cubicBezTo>
                <a:cubicBezTo>
                  <a:pt x="574133" y="228258"/>
                  <a:pt x="589377" y="241041"/>
                  <a:pt x="607568" y="244084"/>
                </a:cubicBezTo>
                <a:cubicBezTo>
                  <a:pt x="603097" y="286083"/>
                  <a:pt x="574539" y="321692"/>
                  <a:pt x="533380" y="335083"/>
                </a:cubicBezTo>
                <a:cubicBezTo>
                  <a:pt x="517018" y="340358"/>
                  <a:pt x="494965" y="343300"/>
                  <a:pt x="471184" y="343300"/>
                </a:cubicBezTo>
                <a:cubicBezTo>
                  <a:pt x="435919" y="343300"/>
                  <a:pt x="396793" y="336706"/>
                  <a:pt x="368845" y="322706"/>
                </a:cubicBezTo>
                <a:cubicBezTo>
                  <a:pt x="374232" y="312460"/>
                  <a:pt x="377382" y="300793"/>
                  <a:pt x="377382" y="288417"/>
                </a:cubicBezTo>
                <a:cubicBezTo>
                  <a:pt x="377382" y="280098"/>
                  <a:pt x="375959" y="272084"/>
                  <a:pt x="373418" y="264678"/>
                </a:cubicBezTo>
                <a:cubicBezTo>
                  <a:pt x="383378" y="253722"/>
                  <a:pt x="392829" y="240432"/>
                  <a:pt x="401569" y="224910"/>
                </a:cubicBezTo>
                <a:cubicBezTo>
                  <a:pt x="415492" y="200360"/>
                  <a:pt x="426366" y="172157"/>
                  <a:pt x="432769" y="145680"/>
                </a:cubicBezTo>
                <a:cubicBezTo>
                  <a:pt x="444558" y="138680"/>
                  <a:pt x="456042" y="133201"/>
                  <a:pt x="466611" y="129752"/>
                </a:cubicBezTo>
                <a:cubicBezTo>
                  <a:pt x="477485" y="126303"/>
                  <a:pt x="488766" y="124477"/>
                  <a:pt x="500046" y="124477"/>
                </a:cubicBezTo>
                <a:close/>
                <a:moveTo>
                  <a:pt x="107522" y="124477"/>
                </a:moveTo>
                <a:cubicBezTo>
                  <a:pt x="118802" y="124477"/>
                  <a:pt x="130083" y="126303"/>
                  <a:pt x="140957" y="129752"/>
                </a:cubicBezTo>
                <a:cubicBezTo>
                  <a:pt x="151425" y="133201"/>
                  <a:pt x="163010" y="138680"/>
                  <a:pt x="174799" y="145680"/>
                </a:cubicBezTo>
                <a:cubicBezTo>
                  <a:pt x="181202" y="172157"/>
                  <a:pt x="192076" y="200360"/>
                  <a:pt x="205999" y="224910"/>
                </a:cubicBezTo>
                <a:cubicBezTo>
                  <a:pt x="214739" y="240432"/>
                  <a:pt x="224190" y="253722"/>
                  <a:pt x="234150" y="264678"/>
                </a:cubicBezTo>
                <a:cubicBezTo>
                  <a:pt x="231609" y="272084"/>
                  <a:pt x="230186" y="280098"/>
                  <a:pt x="230186" y="288417"/>
                </a:cubicBezTo>
                <a:cubicBezTo>
                  <a:pt x="230186" y="300793"/>
                  <a:pt x="233235" y="312460"/>
                  <a:pt x="238723" y="322706"/>
                </a:cubicBezTo>
                <a:cubicBezTo>
                  <a:pt x="210775" y="336706"/>
                  <a:pt x="171649" y="343300"/>
                  <a:pt x="136282" y="343300"/>
                </a:cubicBezTo>
                <a:cubicBezTo>
                  <a:pt x="112603" y="343300"/>
                  <a:pt x="90550" y="340358"/>
                  <a:pt x="74086" y="335083"/>
                </a:cubicBezTo>
                <a:cubicBezTo>
                  <a:pt x="32927" y="321692"/>
                  <a:pt x="4471" y="286083"/>
                  <a:pt x="0" y="243983"/>
                </a:cubicBezTo>
                <a:cubicBezTo>
                  <a:pt x="18191" y="241041"/>
                  <a:pt x="33435" y="228258"/>
                  <a:pt x="39228" y="210302"/>
                </a:cubicBezTo>
                <a:cubicBezTo>
                  <a:pt x="45122" y="192346"/>
                  <a:pt x="40041" y="172969"/>
                  <a:pt x="27338" y="159984"/>
                </a:cubicBezTo>
                <a:cubicBezTo>
                  <a:pt x="47663" y="137564"/>
                  <a:pt x="76830" y="124477"/>
                  <a:pt x="107522" y="124477"/>
                </a:cubicBezTo>
                <a:close/>
                <a:moveTo>
                  <a:pt x="259565" y="0"/>
                </a:moveTo>
                <a:cubicBezTo>
                  <a:pt x="267999" y="16029"/>
                  <a:pt x="284867" y="26883"/>
                  <a:pt x="303768" y="26883"/>
                </a:cubicBezTo>
                <a:cubicBezTo>
                  <a:pt x="322669" y="26883"/>
                  <a:pt x="339640" y="16029"/>
                  <a:pt x="348074" y="0"/>
                </a:cubicBezTo>
                <a:cubicBezTo>
                  <a:pt x="386689" y="17246"/>
                  <a:pt x="411890" y="55289"/>
                  <a:pt x="411890" y="98505"/>
                </a:cubicBezTo>
                <a:cubicBezTo>
                  <a:pt x="411890" y="130359"/>
                  <a:pt x="398273" y="175807"/>
                  <a:pt x="378051" y="211618"/>
                </a:cubicBezTo>
                <a:cubicBezTo>
                  <a:pt x="371954" y="222270"/>
                  <a:pt x="365654" y="231806"/>
                  <a:pt x="359049" y="239922"/>
                </a:cubicBezTo>
                <a:cubicBezTo>
                  <a:pt x="345534" y="224603"/>
                  <a:pt x="325820" y="214865"/>
                  <a:pt x="303768" y="214865"/>
                </a:cubicBezTo>
                <a:cubicBezTo>
                  <a:pt x="281819" y="214865"/>
                  <a:pt x="262003" y="224603"/>
                  <a:pt x="248589" y="239922"/>
                </a:cubicBezTo>
                <a:cubicBezTo>
                  <a:pt x="241984" y="231806"/>
                  <a:pt x="235582" y="222270"/>
                  <a:pt x="229587" y="211618"/>
                </a:cubicBezTo>
                <a:cubicBezTo>
                  <a:pt x="209365" y="175807"/>
                  <a:pt x="195748" y="130359"/>
                  <a:pt x="195748" y="98505"/>
                </a:cubicBezTo>
                <a:cubicBezTo>
                  <a:pt x="195748" y="55289"/>
                  <a:pt x="220847" y="17246"/>
                  <a:pt x="259565" y="0"/>
                </a:cubicBezTo>
                <a:close/>
              </a:path>
            </a:pathLst>
          </a:custGeom>
          <a:solidFill>
            <a:srgbClr val="A9772B"/>
          </a:solidFill>
          <a:ln>
            <a:noFill/>
          </a:ln>
        </p:spPr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161415" y="1891030"/>
            <a:ext cx="3359785" cy="428625"/>
          </a:xfrm>
          <a:prstGeom prst="rect">
            <a:avLst/>
          </a:prstGeom>
          <a:noFill/>
          <a:ln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协同过滤推荐算法</a:t>
            </a:r>
            <a:endParaRPr lang="zh-CN" altLang="en-US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>
            <a:off x="8087360" y="1186815"/>
            <a:ext cx="2849880" cy="428625"/>
          </a:xfrm>
          <a:prstGeom prst="rect">
            <a:avLst/>
          </a:prstGeom>
          <a:noFill/>
          <a:ln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  <a:sym typeface="+mn-ea"/>
              </a:rPr>
              <a:t>计算用户之间的相似性</a:t>
            </a:r>
            <a:endParaRPr lang="zh-CN" altLang="en-US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32" name="矩形 31"/>
          <p:cNvSpPr/>
          <p:nvPr>
            <p:custDataLst>
              <p:tags r:id="rId5"/>
            </p:custDataLst>
          </p:nvPr>
        </p:nvSpPr>
        <p:spPr>
          <a:xfrm>
            <a:off x="8058785" y="2809875"/>
            <a:ext cx="2878455" cy="619125"/>
          </a:xfrm>
          <a:prstGeom prst="rect">
            <a:avLst/>
          </a:prstGeom>
          <a:noFill/>
          <a:ln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根据用户历史行为为用户生成推荐列表</a:t>
            </a:r>
            <a:endParaRPr lang="zh-CN" altLang="en-US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34" name="flower_9005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535413">
            <a:off x="5761621" y="4292217"/>
            <a:ext cx="336099" cy="31490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568" h="569251">
                <a:moveTo>
                  <a:pt x="351720" y="344147"/>
                </a:moveTo>
                <a:cubicBezTo>
                  <a:pt x="358021" y="347698"/>
                  <a:pt x="364930" y="350842"/>
                  <a:pt x="372348" y="353683"/>
                </a:cubicBezTo>
                <a:cubicBezTo>
                  <a:pt x="400495" y="364436"/>
                  <a:pt x="435552" y="370421"/>
                  <a:pt x="471219" y="370421"/>
                </a:cubicBezTo>
                <a:cubicBezTo>
                  <a:pt x="479449" y="370421"/>
                  <a:pt x="487477" y="370117"/>
                  <a:pt x="495200" y="369407"/>
                </a:cubicBezTo>
                <a:cubicBezTo>
                  <a:pt x="505971" y="378841"/>
                  <a:pt x="515218" y="388478"/>
                  <a:pt x="522026" y="397912"/>
                </a:cubicBezTo>
                <a:cubicBezTo>
                  <a:pt x="547429" y="432809"/>
                  <a:pt x="549563" y="478459"/>
                  <a:pt x="528427" y="514979"/>
                </a:cubicBezTo>
                <a:cubicBezTo>
                  <a:pt x="521518" y="511631"/>
                  <a:pt x="513897" y="509704"/>
                  <a:pt x="506072" y="509704"/>
                </a:cubicBezTo>
                <a:cubicBezTo>
                  <a:pt x="495505" y="509704"/>
                  <a:pt x="485343" y="513051"/>
                  <a:pt x="476807" y="519239"/>
                </a:cubicBezTo>
                <a:cubicBezTo>
                  <a:pt x="461464" y="530297"/>
                  <a:pt x="454148" y="549064"/>
                  <a:pt x="456790" y="566918"/>
                </a:cubicBezTo>
                <a:cubicBezTo>
                  <a:pt x="449575" y="568440"/>
                  <a:pt x="442157" y="569251"/>
                  <a:pt x="434739" y="569251"/>
                </a:cubicBezTo>
                <a:cubicBezTo>
                  <a:pt x="400190" y="569251"/>
                  <a:pt x="367471" y="552614"/>
                  <a:pt x="347148" y="524717"/>
                </a:cubicBezTo>
                <a:cubicBezTo>
                  <a:pt x="328451" y="498950"/>
                  <a:pt x="312701" y="454214"/>
                  <a:pt x="307925" y="413332"/>
                </a:cubicBezTo>
                <a:cubicBezTo>
                  <a:pt x="305689" y="393855"/>
                  <a:pt x="305994" y="376406"/>
                  <a:pt x="308636" y="361697"/>
                </a:cubicBezTo>
                <a:cubicBezTo>
                  <a:pt x="324996" y="360682"/>
                  <a:pt x="339933" y="354190"/>
                  <a:pt x="351720" y="344147"/>
                </a:cubicBezTo>
                <a:close/>
                <a:moveTo>
                  <a:pt x="255874" y="344147"/>
                </a:moveTo>
                <a:cubicBezTo>
                  <a:pt x="263294" y="350538"/>
                  <a:pt x="272034" y="355509"/>
                  <a:pt x="281688" y="358552"/>
                </a:cubicBezTo>
                <a:cubicBezTo>
                  <a:pt x="278843" y="375493"/>
                  <a:pt x="278538" y="394969"/>
                  <a:pt x="280977" y="416374"/>
                </a:cubicBezTo>
                <a:cubicBezTo>
                  <a:pt x="282603" y="430575"/>
                  <a:pt x="285449" y="444879"/>
                  <a:pt x="289107" y="458979"/>
                </a:cubicBezTo>
                <a:cubicBezTo>
                  <a:pt x="281790" y="483021"/>
                  <a:pt x="271627" y="505236"/>
                  <a:pt x="260448" y="520656"/>
                </a:cubicBezTo>
                <a:cubicBezTo>
                  <a:pt x="240122" y="548451"/>
                  <a:pt x="207398" y="565087"/>
                  <a:pt x="172844" y="565087"/>
                </a:cubicBezTo>
                <a:cubicBezTo>
                  <a:pt x="165426" y="565087"/>
                  <a:pt x="158007" y="564377"/>
                  <a:pt x="150791" y="562855"/>
                </a:cubicBezTo>
                <a:cubicBezTo>
                  <a:pt x="153332" y="544900"/>
                  <a:pt x="146015" y="526235"/>
                  <a:pt x="130770" y="515178"/>
                </a:cubicBezTo>
                <a:cubicBezTo>
                  <a:pt x="122234" y="508888"/>
                  <a:pt x="112071" y="505642"/>
                  <a:pt x="101502" y="505642"/>
                </a:cubicBezTo>
                <a:cubicBezTo>
                  <a:pt x="93676" y="505642"/>
                  <a:pt x="86054" y="507468"/>
                  <a:pt x="79143" y="510917"/>
                </a:cubicBezTo>
                <a:cubicBezTo>
                  <a:pt x="58005" y="474297"/>
                  <a:pt x="60037" y="428749"/>
                  <a:pt x="85546" y="393752"/>
                </a:cubicBezTo>
                <a:cubicBezTo>
                  <a:pt x="91440" y="385637"/>
                  <a:pt x="99164" y="377318"/>
                  <a:pt x="108209" y="369102"/>
                </a:cubicBezTo>
                <a:cubicBezTo>
                  <a:pt x="117254" y="369913"/>
                  <a:pt x="126705" y="370420"/>
                  <a:pt x="136258" y="370420"/>
                </a:cubicBezTo>
                <a:lnTo>
                  <a:pt x="136360" y="370420"/>
                </a:lnTo>
                <a:cubicBezTo>
                  <a:pt x="172031" y="370420"/>
                  <a:pt x="207093" y="364435"/>
                  <a:pt x="235142" y="353683"/>
                </a:cubicBezTo>
                <a:cubicBezTo>
                  <a:pt x="242663" y="350842"/>
                  <a:pt x="249573" y="347698"/>
                  <a:pt x="255874" y="344147"/>
                </a:cubicBezTo>
                <a:close/>
                <a:moveTo>
                  <a:pt x="303784" y="241969"/>
                </a:moveTo>
                <a:cubicBezTo>
                  <a:pt x="329467" y="241969"/>
                  <a:pt x="350287" y="262742"/>
                  <a:pt x="350287" y="288366"/>
                </a:cubicBezTo>
                <a:cubicBezTo>
                  <a:pt x="350287" y="313990"/>
                  <a:pt x="329467" y="334763"/>
                  <a:pt x="303784" y="334763"/>
                </a:cubicBezTo>
                <a:cubicBezTo>
                  <a:pt x="278101" y="334763"/>
                  <a:pt x="257281" y="313990"/>
                  <a:pt x="257281" y="288366"/>
                </a:cubicBezTo>
                <a:cubicBezTo>
                  <a:pt x="257281" y="262742"/>
                  <a:pt x="278101" y="241969"/>
                  <a:pt x="303784" y="241969"/>
                </a:cubicBezTo>
                <a:close/>
                <a:moveTo>
                  <a:pt x="500046" y="124477"/>
                </a:moveTo>
                <a:cubicBezTo>
                  <a:pt x="530738" y="124477"/>
                  <a:pt x="559803" y="137564"/>
                  <a:pt x="580230" y="159984"/>
                </a:cubicBezTo>
                <a:cubicBezTo>
                  <a:pt x="567527" y="172969"/>
                  <a:pt x="562446" y="192346"/>
                  <a:pt x="568238" y="210302"/>
                </a:cubicBezTo>
                <a:cubicBezTo>
                  <a:pt x="574133" y="228258"/>
                  <a:pt x="589377" y="241041"/>
                  <a:pt x="607568" y="244084"/>
                </a:cubicBezTo>
                <a:cubicBezTo>
                  <a:pt x="603097" y="286083"/>
                  <a:pt x="574539" y="321692"/>
                  <a:pt x="533380" y="335083"/>
                </a:cubicBezTo>
                <a:cubicBezTo>
                  <a:pt x="517018" y="340358"/>
                  <a:pt x="494965" y="343300"/>
                  <a:pt x="471184" y="343300"/>
                </a:cubicBezTo>
                <a:cubicBezTo>
                  <a:pt x="435919" y="343300"/>
                  <a:pt x="396793" y="336706"/>
                  <a:pt x="368845" y="322706"/>
                </a:cubicBezTo>
                <a:cubicBezTo>
                  <a:pt x="374232" y="312460"/>
                  <a:pt x="377382" y="300793"/>
                  <a:pt x="377382" y="288417"/>
                </a:cubicBezTo>
                <a:cubicBezTo>
                  <a:pt x="377382" y="280098"/>
                  <a:pt x="375959" y="272084"/>
                  <a:pt x="373418" y="264678"/>
                </a:cubicBezTo>
                <a:cubicBezTo>
                  <a:pt x="383378" y="253722"/>
                  <a:pt x="392829" y="240432"/>
                  <a:pt x="401569" y="224910"/>
                </a:cubicBezTo>
                <a:cubicBezTo>
                  <a:pt x="415492" y="200360"/>
                  <a:pt x="426366" y="172157"/>
                  <a:pt x="432769" y="145680"/>
                </a:cubicBezTo>
                <a:cubicBezTo>
                  <a:pt x="444558" y="138680"/>
                  <a:pt x="456042" y="133201"/>
                  <a:pt x="466611" y="129752"/>
                </a:cubicBezTo>
                <a:cubicBezTo>
                  <a:pt x="477485" y="126303"/>
                  <a:pt x="488766" y="124477"/>
                  <a:pt x="500046" y="124477"/>
                </a:cubicBezTo>
                <a:close/>
                <a:moveTo>
                  <a:pt x="107522" y="124477"/>
                </a:moveTo>
                <a:cubicBezTo>
                  <a:pt x="118802" y="124477"/>
                  <a:pt x="130083" y="126303"/>
                  <a:pt x="140957" y="129752"/>
                </a:cubicBezTo>
                <a:cubicBezTo>
                  <a:pt x="151425" y="133201"/>
                  <a:pt x="163010" y="138680"/>
                  <a:pt x="174799" y="145680"/>
                </a:cubicBezTo>
                <a:cubicBezTo>
                  <a:pt x="181202" y="172157"/>
                  <a:pt x="192076" y="200360"/>
                  <a:pt x="205999" y="224910"/>
                </a:cubicBezTo>
                <a:cubicBezTo>
                  <a:pt x="214739" y="240432"/>
                  <a:pt x="224190" y="253722"/>
                  <a:pt x="234150" y="264678"/>
                </a:cubicBezTo>
                <a:cubicBezTo>
                  <a:pt x="231609" y="272084"/>
                  <a:pt x="230186" y="280098"/>
                  <a:pt x="230186" y="288417"/>
                </a:cubicBezTo>
                <a:cubicBezTo>
                  <a:pt x="230186" y="300793"/>
                  <a:pt x="233235" y="312460"/>
                  <a:pt x="238723" y="322706"/>
                </a:cubicBezTo>
                <a:cubicBezTo>
                  <a:pt x="210775" y="336706"/>
                  <a:pt x="171649" y="343300"/>
                  <a:pt x="136282" y="343300"/>
                </a:cubicBezTo>
                <a:cubicBezTo>
                  <a:pt x="112603" y="343300"/>
                  <a:pt x="90550" y="340358"/>
                  <a:pt x="74086" y="335083"/>
                </a:cubicBezTo>
                <a:cubicBezTo>
                  <a:pt x="32927" y="321692"/>
                  <a:pt x="4471" y="286083"/>
                  <a:pt x="0" y="243983"/>
                </a:cubicBezTo>
                <a:cubicBezTo>
                  <a:pt x="18191" y="241041"/>
                  <a:pt x="33435" y="228258"/>
                  <a:pt x="39228" y="210302"/>
                </a:cubicBezTo>
                <a:cubicBezTo>
                  <a:pt x="45122" y="192346"/>
                  <a:pt x="40041" y="172969"/>
                  <a:pt x="27338" y="159984"/>
                </a:cubicBezTo>
                <a:cubicBezTo>
                  <a:pt x="47663" y="137564"/>
                  <a:pt x="76830" y="124477"/>
                  <a:pt x="107522" y="124477"/>
                </a:cubicBezTo>
                <a:close/>
                <a:moveTo>
                  <a:pt x="259565" y="0"/>
                </a:moveTo>
                <a:cubicBezTo>
                  <a:pt x="267999" y="16029"/>
                  <a:pt x="284867" y="26883"/>
                  <a:pt x="303768" y="26883"/>
                </a:cubicBezTo>
                <a:cubicBezTo>
                  <a:pt x="322669" y="26883"/>
                  <a:pt x="339640" y="16029"/>
                  <a:pt x="348074" y="0"/>
                </a:cubicBezTo>
                <a:cubicBezTo>
                  <a:pt x="386689" y="17246"/>
                  <a:pt x="411890" y="55289"/>
                  <a:pt x="411890" y="98505"/>
                </a:cubicBezTo>
                <a:cubicBezTo>
                  <a:pt x="411890" y="130359"/>
                  <a:pt x="398273" y="175807"/>
                  <a:pt x="378051" y="211618"/>
                </a:cubicBezTo>
                <a:cubicBezTo>
                  <a:pt x="371954" y="222270"/>
                  <a:pt x="365654" y="231806"/>
                  <a:pt x="359049" y="239922"/>
                </a:cubicBezTo>
                <a:cubicBezTo>
                  <a:pt x="345534" y="224603"/>
                  <a:pt x="325820" y="214865"/>
                  <a:pt x="303768" y="214865"/>
                </a:cubicBezTo>
                <a:cubicBezTo>
                  <a:pt x="281819" y="214865"/>
                  <a:pt x="262003" y="224603"/>
                  <a:pt x="248589" y="239922"/>
                </a:cubicBezTo>
                <a:cubicBezTo>
                  <a:pt x="241984" y="231806"/>
                  <a:pt x="235582" y="222270"/>
                  <a:pt x="229587" y="211618"/>
                </a:cubicBezTo>
                <a:cubicBezTo>
                  <a:pt x="209365" y="175807"/>
                  <a:pt x="195748" y="130359"/>
                  <a:pt x="195748" y="98505"/>
                </a:cubicBezTo>
                <a:cubicBezTo>
                  <a:pt x="195748" y="55289"/>
                  <a:pt x="220847" y="17246"/>
                  <a:pt x="259565" y="0"/>
                </a:cubicBezTo>
                <a:close/>
              </a:path>
            </a:pathLst>
          </a:custGeom>
          <a:solidFill>
            <a:srgbClr val="A37C43"/>
          </a:solidFill>
          <a:ln>
            <a:noFill/>
          </a:ln>
        </p:spPr>
      </p:sp>
      <p:sp>
        <p:nvSpPr>
          <p:cNvPr id="35" name="flower_9005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535413">
            <a:off x="6223125" y="4827092"/>
            <a:ext cx="336099" cy="31490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568" h="569251">
                <a:moveTo>
                  <a:pt x="351720" y="344147"/>
                </a:moveTo>
                <a:cubicBezTo>
                  <a:pt x="358021" y="347698"/>
                  <a:pt x="364930" y="350842"/>
                  <a:pt x="372348" y="353683"/>
                </a:cubicBezTo>
                <a:cubicBezTo>
                  <a:pt x="400495" y="364436"/>
                  <a:pt x="435552" y="370421"/>
                  <a:pt x="471219" y="370421"/>
                </a:cubicBezTo>
                <a:cubicBezTo>
                  <a:pt x="479449" y="370421"/>
                  <a:pt x="487477" y="370117"/>
                  <a:pt x="495200" y="369407"/>
                </a:cubicBezTo>
                <a:cubicBezTo>
                  <a:pt x="505971" y="378841"/>
                  <a:pt x="515218" y="388478"/>
                  <a:pt x="522026" y="397912"/>
                </a:cubicBezTo>
                <a:cubicBezTo>
                  <a:pt x="547429" y="432809"/>
                  <a:pt x="549563" y="478459"/>
                  <a:pt x="528427" y="514979"/>
                </a:cubicBezTo>
                <a:cubicBezTo>
                  <a:pt x="521518" y="511631"/>
                  <a:pt x="513897" y="509704"/>
                  <a:pt x="506072" y="509704"/>
                </a:cubicBezTo>
                <a:cubicBezTo>
                  <a:pt x="495505" y="509704"/>
                  <a:pt x="485343" y="513051"/>
                  <a:pt x="476807" y="519239"/>
                </a:cubicBezTo>
                <a:cubicBezTo>
                  <a:pt x="461464" y="530297"/>
                  <a:pt x="454148" y="549064"/>
                  <a:pt x="456790" y="566918"/>
                </a:cubicBezTo>
                <a:cubicBezTo>
                  <a:pt x="449575" y="568440"/>
                  <a:pt x="442157" y="569251"/>
                  <a:pt x="434739" y="569251"/>
                </a:cubicBezTo>
                <a:cubicBezTo>
                  <a:pt x="400190" y="569251"/>
                  <a:pt x="367471" y="552614"/>
                  <a:pt x="347148" y="524717"/>
                </a:cubicBezTo>
                <a:cubicBezTo>
                  <a:pt x="328451" y="498950"/>
                  <a:pt x="312701" y="454214"/>
                  <a:pt x="307925" y="413332"/>
                </a:cubicBezTo>
                <a:cubicBezTo>
                  <a:pt x="305689" y="393855"/>
                  <a:pt x="305994" y="376406"/>
                  <a:pt x="308636" y="361697"/>
                </a:cubicBezTo>
                <a:cubicBezTo>
                  <a:pt x="324996" y="360682"/>
                  <a:pt x="339933" y="354190"/>
                  <a:pt x="351720" y="344147"/>
                </a:cubicBezTo>
                <a:close/>
                <a:moveTo>
                  <a:pt x="255874" y="344147"/>
                </a:moveTo>
                <a:cubicBezTo>
                  <a:pt x="263294" y="350538"/>
                  <a:pt x="272034" y="355509"/>
                  <a:pt x="281688" y="358552"/>
                </a:cubicBezTo>
                <a:cubicBezTo>
                  <a:pt x="278843" y="375493"/>
                  <a:pt x="278538" y="394969"/>
                  <a:pt x="280977" y="416374"/>
                </a:cubicBezTo>
                <a:cubicBezTo>
                  <a:pt x="282603" y="430575"/>
                  <a:pt x="285449" y="444879"/>
                  <a:pt x="289107" y="458979"/>
                </a:cubicBezTo>
                <a:cubicBezTo>
                  <a:pt x="281790" y="483021"/>
                  <a:pt x="271627" y="505236"/>
                  <a:pt x="260448" y="520656"/>
                </a:cubicBezTo>
                <a:cubicBezTo>
                  <a:pt x="240122" y="548451"/>
                  <a:pt x="207398" y="565087"/>
                  <a:pt x="172844" y="565087"/>
                </a:cubicBezTo>
                <a:cubicBezTo>
                  <a:pt x="165426" y="565087"/>
                  <a:pt x="158007" y="564377"/>
                  <a:pt x="150791" y="562855"/>
                </a:cubicBezTo>
                <a:cubicBezTo>
                  <a:pt x="153332" y="544900"/>
                  <a:pt x="146015" y="526235"/>
                  <a:pt x="130770" y="515178"/>
                </a:cubicBezTo>
                <a:cubicBezTo>
                  <a:pt x="122234" y="508888"/>
                  <a:pt x="112071" y="505642"/>
                  <a:pt x="101502" y="505642"/>
                </a:cubicBezTo>
                <a:cubicBezTo>
                  <a:pt x="93676" y="505642"/>
                  <a:pt x="86054" y="507468"/>
                  <a:pt x="79143" y="510917"/>
                </a:cubicBezTo>
                <a:cubicBezTo>
                  <a:pt x="58005" y="474297"/>
                  <a:pt x="60037" y="428749"/>
                  <a:pt x="85546" y="393752"/>
                </a:cubicBezTo>
                <a:cubicBezTo>
                  <a:pt x="91440" y="385637"/>
                  <a:pt x="99164" y="377318"/>
                  <a:pt x="108209" y="369102"/>
                </a:cubicBezTo>
                <a:cubicBezTo>
                  <a:pt x="117254" y="369913"/>
                  <a:pt x="126705" y="370420"/>
                  <a:pt x="136258" y="370420"/>
                </a:cubicBezTo>
                <a:lnTo>
                  <a:pt x="136360" y="370420"/>
                </a:lnTo>
                <a:cubicBezTo>
                  <a:pt x="172031" y="370420"/>
                  <a:pt x="207093" y="364435"/>
                  <a:pt x="235142" y="353683"/>
                </a:cubicBezTo>
                <a:cubicBezTo>
                  <a:pt x="242663" y="350842"/>
                  <a:pt x="249573" y="347698"/>
                  <a:pt x="255874" y="344147"/>
                </a:cubicBezTo>
                <a:close/>
                <a:moveTo>
                  <a:pt x="303784" y="241969"/>
                </a:moveTo>
                <a:cubicBezTo>
                  <a:pt x="329467" y="241969"/>
                  <a:pt x="350287" y="262742"/>
                  <a:pt x="350287" y="288366"/>
                </a:cubicBezTo>
                <a:cubicBezTo>
                  <a:pt x="350287" y="313990"/>
                  <a:pt x="329467" y="334763"/>
                  <a:pt x="303784" y="334763"/>
                </a:cubicBezTo>
                <a:cubicBezTo>
                  <a:pt x="278101" y="334763"/>
                  <a:pt x="257281" y="313990"/>
                  <a:pt x="257281" y="288366"/>
                </a:cubicBezTo>
                <a:cubicBezTo>
                  <a:pt x="257281" y="262742"/>
                  <a:pt x="278101" y="241969"/>
                  <a:pt x="303784" y="241969"/>
                </a:cubicBezTo>
                <a:close/>
                <a:moveTo>
                  <a:pt x="500046" y="124477"/>
                </a:moveTo>
                <a:cubicBezTo>
                  <a:pt x="530738" y="124477"/>
                  <a:pt x="559803" y="137564"/>
                  <a:pt x="580230" y="159984"/>
                </a:cubicBezTo>
                <a:cubicBezTo>
                  <a:pt x="567527" y="172969"/>
                  <a:pt x="562446" y="192346"/>
                  <a:pt x="568238" y="210302"/>
                </a:cubicBezTo>
                <a:cubicBezTo>
                  <a:pt x="574133" y="228258"/>
                  <a:pt x="589377" y="241041"/>
                  <a:pt x="607568" y="244084"/>
                </a:cubicBezTo>
                <a:cubicBezTo>
                  <a:pt x="603097" y="286083"/>
                  <a:pt x="574539" y="321692"/>
                  <a:pt x="533380" y="335083"/>
                </a:cubicBezTo>
                <a:cubicBezTo>
                  <a:pt x="517018" y="340358"/>
                  <a:pt x="494965" y="343300"/>
                  <a:pt x="471184" y="343300"/>
                </a:cubicBezTo>
                <a:cubicBezTo>
                  <a:pt x="435919" y="343300"/>
                  <a:pt x="396793" y="336706"/>
                  <a:pt x="368845" y="322706"/>
                </a:cubicBezTo>
                <a:cubicBezTo>
                  <a:pt x="374232" y="312460"/>
                  <a:pt x="377382" y="300793"/>
                  <a:pt x="377382" y="288417"/>
                </a:cubicBezTo>
                <a:cubicBezTo>
                  <a:pt x="377382" y="280098"/>
                  <a:pt x="375959" y="272084"/>
                  <a:pt x="373418" y="264678"/>
                </a:cubicBezTo>
                <a:cubicBezTo>
                  <a:pt x="383378" y="253722"/>
                  <a:pt x="392829" y="240432"/>
                  <a:pt x="401569" y="224910"/>
                </a:cubicBezTo>
                <a:cubicBezTo>
                  <a:pt x="415492" y="200360"/>
                  <a:pt x="426366" y="172157"/>
                  <a:pt x="432769" y="145680"/>
                </a:cubicBezTo>
                <a:cubicBezTo>
                  <a:pt x="444558" y="138680"/>
                  <a:pt x="456042" y="133201"/>
                  <a:pt x="466611" y="129752"/>
                </a:cubicBezTo>
                <a:cubicBezTo>
                  <a:pt x="477485" y="126303"/>
                  <a:pt x="488766" y="124477"/>
                  <a:pt x="500046" y="124477"/>
                </a:cubicBezTo>
                <a:close/>
                <a:moveTo>
                  <a:pt x="107522" y="124477"/>
                </a:moveTo>
                <a:cubicBezTo>
                  <a:pt x="118802" y="124477"/>
                  <a:pt x="130083" y="126303"/>
                  <a:pt x="140957" y="129752"/>
                </a:cubicBezTo>
                <a:cubicBezTo>
                  <a:pt x="151425" y="133201"/>
                  <a:pt x="163010" y="138680"/>
                  <a:pt x="174799" y="145680"/>
                </a:cubicBezTo>
                <a:cubicBezTo>
                  <a:pt x="181202" y="172157"/>
                  <a:pt x="192076" y="200360"/>
                  <a:pt x="205999" y="224910"/>
                </a:cubicBezTo>
                <a:cubicBezTo>
                  <a:pt x="214739" y="240432"/>
                  <a:pt x="224190" y="253722"/>
                  <a:pt x="234150" y="264678"/>
                </a:cubicBezTo>
                <a:cubicBezTo>
                  <a:pt x="231609" y="272084"/>
                  <a:pt x="230186" y="280098"/>
                  <a:pt x="230186" y="288417"/>
                </a:cubicBezTo>
                <a:cubicBezTo>
                  <a:pt x="230186" y="300793"/>
                  <a:pt x="233235" y="312460"/>
                  <a:pt x="238723" y="322706"/>
                </a:cubicBezTo>
                <a:cubicBezTo>
                  <a:pt x="210775" y="336706"/>
                  <a:pt x="171649" y="343300"/>
                  <a:pt x="136282" y="343300"/>
                </a:cubicBezTo>
                <a:cubicBezTo>
                  <a:pt x="112603" y="343300"/>
                  <a:pt x="90550" y="340358"/>
                  <a:pt x="74086" y="335083"/>
                </a:cubicBezTo>
                <a:cubicBezTo>
                  <a:pt x="32927" y="321692"/>
                  <a:pt x="4471" y="286083"/>
                  <a:pt x="0" y="243983"/>
                </a:cubicBezTo>
                <a:cubicBezTo>
                  <a:pt x="18191" y="241041"/>
                  <a:pt x="33435" y="228258"/>
                  <a:pt x="39228" y="210302"/>
                </a:cubicBezTo>
                <a:cubicBezTo>
                  <a:pt x="45122" y="192346"/>
                  <a:pt x="40041" y="172969"/>
                  <a:pt x="27338" y="159984"/>
                </a:cubicBezTo>
                <a:cubicBezTo>
                  <a:pt x="47663" y="137564"/>
                  <a:pt x="76830" y="124477"/>
                  <a:pt x="107522" y="124477"/>
                </a:cubicBezTo>
                <a:close/>
                <a:moveTo>
                  <a:pt x="259565" y="0"/>
                </a:moveTo>
                <a:cubicBezTo>
                  <a:pt x="267999" y="16029"/>
                  <a:pt x="284867" y="26883"/>
                  <a:pt x="303768" y="26883"/>
                </a:cubicBezTo>
                <a:cubicBezTo>
                  <a:pt x="322669" y="26883"/>
                  <a:pt x="339640" y="16029"/>
                  <a:pt x="348074" y="0"/>
                </a:cubicBezTo>
                <a:cubicBezTo>
                  <a:pt x="386689" y="17246"/>
                  <a:pt x="411890" y="55289"/>
                  <a:pt x="411890" y="98505"/>
                </a:cubicBezTo>
                <a:cubicBezTo>
                  <a:pt x="411890" y="130359"/>
                  <a:pt x="398273" y="175807"/>
                  <a:pt x="378051" y="211618"/>
                </a:cubicBezTo>
                <a:cubicBezTo>
                  <a:pt x="371954" y="222270"/>
                  <a:pt x="365654" y="231806"/>
                  <a:pt x="359049" y="239922"/>
                </a:cubicBezTo>
                <a:cubicBezTo>
                  <a:pt x="345534" y="224603"/>
                  <a:pt x="325820" y="214865"/>
                  <a:pt x="303768" y="214865"/>
                </a:cubicBezTo>
                <a:cubicBezTo>
                  <a:pt x="281819" y="214865"/>
                  <a:pt x="262003" y="224603"/>
                  <a:pt x="248589" y="239922"/>
                </a:cubicBezTo>
                <a:cubicBezTo>
                  <a:pt x="241984" y="231806"/>
                  <a:pt x="235582" y="222270"/>
                  <a:pt x="229587" y="211618"/>
                </a:cubicBezTo>
                <a:cubicBezTo>
                  <a:pt x="209365" y="175807"/>
                  <a:pt x="195748" y="130359"/>
                  <a:pt x="195748" y="98505"/>
                </a:cubicBezTo>
                <a:cubicBezTo>
                  <a:pt x="195748" y="55289"/>
                  <a:pt x="220847" y="17246"/>
                  <a:pt x="259565" y="0"/>
                </a:cubicBezTo>
                <a:close/>
              </a:path>
            </a:pathLst>
          </a:custGeom>
          <a:noFill/>
          <a:ln>
            <a:solidFill>
              <a:srgbClr val="A37C43"/>
            </a:solidFill>
          </a:ln>
        </p:spPr>
      </p:sp>
      <p:sp>
        <p:nvSpPr>
          <p:cNvPr id="2" name="文本框 1"/>
          <p:cNvSpPr txBox="1"/>
          <p:nvPr/>
        </p:nvSpPr>
        <p:spPr>
          <a:xfrm>
            <a:off x="1161415" y="2522855"/>
            <a:ext cx="3957320" cy="1565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pc="148">
                <a:solidFill>
                  <a:schemeClr val="lt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协同过滤推荐算法是一种基于用户行为数据的推荐方法，主要分为基于用户的协同过滤和基于物品的协同过滤。通过分析用户的行为习惯和偏好，可以实现个性化推荐，提高用户满意度</a:t>
            </a:r>
            <a:endParaRPr lang="zh-CN" altLang="en-US" dirty="0">
              <a:solidFill>
                <a:srgbClr val="21181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0380" y="1830705"/>
            <a:ext cx="1593850" cy="692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56550" y="36550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pc="148">
                <a:solidFill>
                  <a:schemeClr val="lt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和用户历史上感兴趣的物品越相似的物品，越可能在用户的推荐列表中获得比较高的排名。</a:t>
            </a:r>
            <a:endParaRPr lang="zh-CN" spc="148">
              <a:solidFill>
                <a:schemeClr val="lt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" y="1"/>
            <a:ext cx="12192000" cy="6858000"/>
            <a:chOff x="1" y="1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177" b="20855"/>
            <a:stretch>
              <a:fillRect/>
            </a:stretch>
          </p:blipFill>
          <p:spPr>
            <a:xfrm>
              <a:off x="1" y="1"/>
              <a:ext cx="12192000" cy="6858000"/>
            </a:xfrm>
            <a:prstGeom prst="rect">
              <a:avLst/>
            </a:prstGeom>
          </p:spPr>
        </p:pic>
        <p:sp>
          <p:nvSpPr>
            <p:cNvPr id="5" name="任意多边形: 形状 4"/>
            <p:cNvSpPr/>
            <p:nvPr/>
          </p:nvSpPr>
          <p:spPr>
            <a:xfrm>
              <a:off x="4419600" y="400050"/>
              <a:ext cx="7315200" cy="1543050"/>
            </a:xfrm>
            <a:custGeom>
              <a:avLst/>
              <a:gdLst>
                <a:gd name="connsiteX0" fmla="*/ 0 w 7315200"/>
                <a:gd name="connsiteY0" fmla="*/ 685800 h 1543050"/>
                <a:gd name="connsiteX1" fmla="*/ 0 w 7315200"/>
                <a:gd name="connsiteY1" fmla="*/ 1543050 h 1543050"/>
                <a:gd name="connsiteX2" fmla="*/ 476250 w 7315200"/>
                <a:gd name="connsiteY2" fmla="*/ 1295400 h 1543050"/>
                <a:gd name="connsiteX3" fmla="*/ 7124700 w 7315200"/>
                <a:gd name="connsiteY3" fmla="*/ 1066800 h 1543050"/>
                <a:gd name="connsiteX4" fmla="*/ 7315200 w 7315200"/>
                <a:gd name="connsiteY4" fmla="*/ 0 h 1543050"/>
                <a:gd name="connsiteX5" fmla="*/ 1943100 w 7315200"/>
                <a:gd name="connsiteY5" fmla="*/ 342900 h 1543050"/>
                <a:gd name="connsiteX6" fmla="*/ 19050 w 7315200"/>
                <a:gd name="connsiteY6" fmla="*/ 8191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00" h="1543050">
                  <a:moveTo>
                    <a:pt x="0" y="685800"/>
                  </a:moveTo>
                  <a:lnTo>
                    <a:pt x="0" y="1543050"/>
                  </a:lnTo>
                  <a:lnTo>
                    <a:pt x="476250" y="1295400"/>
                  </a:lnTo>
                  <a:lnTo>
                    <a:pt x="7124700" y="1066800"/>
                  </a:lnTo>
                  <a:lnTo>
                    <a:pt x="7315200" y="0"/>
                  </a:lnTo>
                  <a:lnTo>
                    <a:pt x="1943100" y="342900"/>
                  </a:lnTo>
                  <a:lnTo>
                    <a:pt x="19050" y="81915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496776" y="6429"/>
            <a:ext cx="26621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>
                <a:solidFill>
                  <a:srgbClr val="A9772B">
                    <a:alpha val="64000"/>
                  </a:srgbClr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肆</a:t>
            </a:r>
            <a:endParaRPr lang="zh-CN" altLang="en-US" sz="13800" dirty="0">
              <a:solidFill>
                <a:srgbClr val="A9772B">
                  <a:alpha val="64000"/>
                </a:srgbClr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7416799" y="340769"/>
            <a:ext cx="624115" cy="26765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A9772B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代码质量分析</a:t>
            </a:r>
            <a:endParaRPr lang="zh-CN" altLang="en-US" sz="2800" dirty="0">
              <a:solidFill>
                <a:srgbClr val="A9772B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9931" y="359819"/>
            <a:ext cx="553998" cy="39651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FILL IN THE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93929" y="400050"/>
            <a:ext cx="0" cy="44041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15090" r="54430"/>
          <a:stretch>
            <a:fillRect/>
          </a:stretch>
        </p:blipFill>
        <p:spPr>
          <a:xfrm flipH="1">
            <a:off x="-12961" y="116113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49319"/>
          <a:stretch>
            <a:fillRect/>
          </a:stretch>
        </p:blipFill>
        <p:spPr>
          <a:xfrm flipH="1">
            <a:off x="2494528" y="4651633"/>
            <a:ext cx="6102365" cy="2792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 flipH="1">
            <a:off x="0" y="6429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5090" r="58200" b="16360"/>
          <a:stretch>
            <a:fillRect/>
          </a:stretch>
        </p:blipFill>
        <p:spPr>
          <a:xfrm>
            <a:off x="7158952" y="4943921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176507" y="6429"/>
            <a:ext cx="624115" cy="23069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代码质量检测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12021" y="5044939"/>
            <a:ext cx="474268" cy="479098"/>
            <a:chOff x="6527240" y="5601038"/>
            <a:chExt cx="381820" cy="385707"/>
          </a:xfrm>
        </p:grpSpPr>
        <p:pic>
          <p:nvPicPr>
            <p:cNvPr id="20" name="Picture 2" descr="http://img.hb.aicdn.com/abdfbcaeedb85dbf45185b6c0c52f5633f3cfe2e60c0-CoRSc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6527240" y="5601038"/>
              <a:ext cx="381820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>
                  <a:solidFill>
                    <a:schemeClr val="bg1"/>
                  </a:solidFill>
                  <a:latin typeface="汉仪篆书繁" panose="02010609000101010101" pitchFamily="49" charset="-122"/>
                  <a:ea typeface="汉仪篆书繁" panose="02010609000101010101" pitchFamily="49" charset="-122"/>
                </a:rPr>
                <a:t>江山美景</a:t>
              </a:r>
              <a:endParaRPr lang="zh-CN" altLang="en-US" sz="1100" b="1">
                <a:solidFill>
                  <a:schemeClr val="bg1"/>
                </a:solidFill>
                <a:latin typeface="汉仪篆书繁" panose="02010609000101010101" pitchFamily="49" charset="-122"/>
                <a:ea typeface="汉仪篆书繁" panose="02010609000101010101" pitchFamily="49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35334" r="25698"/>
          <a:stretch>
            <a:fillRect/>
          </a:stretch>
        </p:blipFill>
        <p:spPr>
          <a:xfrm>
            <a:off x="1120775" y="241935"/>
            <a:ext cx="10513060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 flipH="1">
            <a:off x="0" y="6429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9319" t="11160"/>
          <a:stretch>
            <a:fillRect/>
          </a:stretch>
        </p:blipFill>
        <p:spPr>
          <a:xfrm flipH="1">
            <a:off x="6089897" y="-102791"/>
            <a:ext cx="6102365" cy="24806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5090" r="58200" b="16360"/>
          <a:stretch>
            <a:fillRect/>
          </a:stretch>
        </p:blipFill>
        <p:spPr>
          <a:xfrm>
            <a:off x="7221182" y="4939476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176507" y="6429"/>
            <a:ext cx="624115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  <a:p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23705" y="1703705"/>
            <a:ext cx="2247900" cy="3834765"/>
          </a:xfrm>
          <a:prstGeom prst="rect">
            <a:avLst/>
          </a:prstGeom>
          <a:noFill/>
          <a:ln w="6350"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623550" y="2616835"/>
            <a:ext cx="582930" cy="208407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产品实现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404985" y="1771015"/>
            <a:ext cx="2105660" cy="3557270"/>
          </a:xfrm>
          <a:prstGeom prst="rect">
            <a:avLst/>
          </a:prstGeom>
          <a:noFill/>
          <a:ln w="6350"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649486" y="3722363"/>
            <a:ext cx="474268" cy="479098"/>
            <a:chOff x="6527240" y="5601038"/>
            <a:chExt cx="381820" cy="385707"/>
          </a:xfrm>
        </p:grpSpPr>
        <p:pic>
          <p:nvPicPr>
            <p:cNvPr id="36" name="Picture 2" descr="http://img.hb.aicdn.com/abdfbcaeedb85dbf45185b6c0c52f5633f3cfe2e60c0-CoRSc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文本框 36"/>
            <p:cNvSpPr txBox="1"/>
            <p:nvPr/>
          </p:nvSpPr>
          <p:spPr>
            <a:xfrm>
              <a:off x="6527240" y="5601038"/>
              <a:ext cx="381820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>
                  <a:solidFill>
                    <a:schemeClr val="bg1"/>
                  </a:solidFill>
                  <a:latin typeface="汉仪篆书繁" panose="02010609000101010101" pitchFamily="49" charset="-122"/>
                  <a:ea typeface="汉仪篆书繁" panose="02010609000101010101" pitchFamily="49" charset="-122"/>
                </a:rPr>
                <a:t>江山美景</a:t>
              </a:r>
              <a:endParaRPr lang="zh-CN" altLang="en-US" sz="1100" b="1">
                <a:solidFill>
                  <a:schemeClr val="bg1"/>
                </a:solidFill>
                <a:latin typeface="汉仪篆书繁" panose="02010609000101010101" pitchFamily="49" charset="-122"/>
                <a:ea typeface="汉仪篆书繁" panose="0201060900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6360" t="7941" r="2239"/>
          <a:stretch>
            <a:fillRect/>
          </a:stretch>
        </p:blipFill>
        <p:spPr>
          <a:xfrm>
            <a:off x="1425575" y="969645"/>
            <a:ext cx="6999605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97"/>
          <a:stretch>
            <a:fillRect/>
          </a:stretch>
        </p:blipFill>
        <p:spPr>
          <a:xfrm>
            <a:off x="0" y="2406035"/>
            <a:ext cx="12192000" cy="4451965"/>
          </a:xfrm>
          <a:prstGeom prst="rect">
            <a:avLst/>
          </a:prstGeom>
        </p:spPr>
      </p:pic>
      <p:pic>
        <p:nvPicPr>
          <p:cNvPr id="9" name="PA-图片 5"/>
          <p:cNvPicPr/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45980"/>
          <a:stretch>
            <a:fillRect/>
          </a:stretch>
        </p:blipFill>
        <p:spPr>
          <a:xfrm>
            <a:off x="0" y="0"/>
            <a:ext cx="12039601" cy="20476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99500" y="176762"/>
            <a:ext cx="1123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感谢观看</a:t>
            </a:r>
            <a:endParaRPr lang="zh-CN" altLang="en-US" sz="7200"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23450" y="978177"/>
            <a:ext cx="615553" cy="3624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>
                <a:latin typeface="苏新诗柳楷简" panose="02010600000101010101" pitchFamily="2" charset="-122"/>
                <a:ea typeface="苏新诗柳楷简" panose="02010600000101010101" pitchFamily="2" charset="-122"/>
              </a:rPr>
              <a:t>不问长河逝几多，只叹江山向秋瑟。才慕泛舟蓑衣翁，又羡赏菊陶公贺。</a:t>
            </a:r>
            <a:endParaRPr lang="zh-CN" altLang="en-US" sz="1400">
              <a:latin typeface="苏新诗柳楷简" panose="02010600000101010101" pitchFamily="2" charset="-122"/>
              <a:ea typeface="苏新诗柳楷简" panose="0201060000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22" y="508084"/>
            <a:ext cx="456409" cy="47009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55135" y="505693"/>
            <a:ext cx="60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latin typeface="汉仪篆书繁" panose="02010609000101010101" pitchFamily="49" charset="-122"/>
                <a:ea typeface="汉仪篆书繁" panose="02010609000101010101" pitchFamily="49" charset="-122"/>
              </a:rPr>
              <a:t>江山美景</a:t>
            </a:r>
            <a:endParaRPr lang="zh-CN" altLang="en-US" sz="1200" b="1">
              <a:solidFill>
                <a:schemeClr val="bg1"/>
              </a:solidFill>
              <a:latin typeface="汉仪篆书繁" panose="02010609000101010101" pitchFamily="49" charset="-122"/>
              <a:ea typeface="汉仪篆书繁" panose="0201060900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/>
          <a:srcRect l="49319"/>
          <a:stretch>
            <a:fillRect/>
          </a:stretch>
        </p:blipFill>
        <p:spPr>
          <a:xfrm>
            <a:off x="0" y="381604"/>
            <a:ext cx="6102365" cy="27922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l="940" r="2334" b="9697"/>
          <a:stretch>
            <a:fillRect/>
          </a:stretch>
        </p:blipFill>
        <p:spPr>
          <a:xfrm>
            <a:off x="0" y="4702629"/>
            <a:ext cx="12192000" cy="2155371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223714" y="624936"/>
            <a:ext cx="3533225" cy="1101914"/>
            <a:chOff x="1569800" y="911875"/>
            <a:chExt cx="3533225" cy="1101914"/>
          </a:xfrm>
        </p:grpSpPr>
        <p:grpSp>
          <p:nvGrpSpPr>
            <p:cNvPr id="32" name="组合 31"/>
            <p:cNvGrpSpPr/>
            <p:nvPr/>
          </p:nvGrpSpPr>
          <p:grpSpPr>
            <a:xfrm>
              <a:off x="1569800" y="999132"/>
              <a:ext cx="555459" cy="840316"/>
              <a:chOff x="1569800" y="908170"/>
              <a:chExt cx="555459" cy="840316"/>
            </a:xfrm>
          </p:grpSpPr>
          <p:sp>
            <p:nvSpPr>
              <p:cNvPr id="30" name="箭头: V 形 29"/>
              <p:cNvSpPr/>
              <p:nvPr/>
            </p:nvSpPr>
            <p:spPr>
              <a:xfrm>
                <a:off x="1569800" y="908170"/>
                <a:ext cx="370306" cy="840316"/>
              </a:xfrm>
              <a:prstGeom prst="chevron">
                <a:avLst>
                  <a:gd name="adj" fmla="val 8669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/>
              <p:cNvSpPr/>
              <p:nvPr/>
            </p:nvSpPr>
            <p:spPr>
              <a:xfrm>
                <a:off x="1754953" y="908170"/>
                <a:ext cx="370306" cy="840316"/>
              </a:xfrm>
              <a:prstGeom prst="chevron">
                <a:avLst>
                  <a:gd name="adj" fmla="val 8669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80612" y="911875"/>
              <a:ext cx="3022413" cy="1101914"/>
              <a:chOff x="2080612" y="868333"/>
              <a:chExt cx="3022413" cy="110191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202084" y="868333"/>
                <a:ext cx="29009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CONTENTS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80612" y="1139250"/>
                <a:ext cx="15270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腾祥范笑歌楷书繁" panose="01010104010101010101" pitchFamily="2" charset="-122"/>
                    <a:ea typeface="腾祥范笑歌楷书繁" panose="01010104010101010101" pitchFamily="2" charset="-122"/>
                  </a:rPr>
                  <a:t>目录</a:t>
                </a:r>
                <a:endPara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腾祥范笑歌楷书繁" panose="01010104010101010101" pitchFamily="2" charset="-122"/>
                  <a:ea typeface="腾祥范笑歌楷书繁" panose="01010104010101010101" pitchFamily="2" charset="-122"/>
                </a:endParaRPr>
              </a:p>
            </p:txBody>
          </p:sp>
        </p:grpSp>
      </p:grpSp>
      <p:grpSp>
        <p:nvGrpSpPr>
          <p:cNvPr id="42" name="组合 41"/>
          <p:cNvGrpSpPr/>
          <p:nvPr>
            <p:custDataLst>
              <p:tags r:id="rId3"/>
            </p:custDataLst>
          </p:nvPr>
        </p:nvGrpSpPr>
        <p:grpSpPr>
          <a:xfrm>
            <a:off x="1182911" y="1394043"/>
            <a:ext cx="3444265" cy="1446550"/>
            <a:chOff x="728941" y="1390146"/>
            <a:chExt cx="3444265" cy="1446550"/>
          </a:xfrm>
        </p:grpSpPr>
        <p:sp>
          <p:nvSpPr>
            <p:cNvPr id="25" name="文本框 24"/>
            <p:cNvSpPr txBox="1"/>
            <p:nvPr>
              <p:custDataLst>
                <p:tags r:id="rId4"/>
              </p:custDataLst>
            </p:nvPr>
          </p:nvSpPr>
          <p:spPr>
            <a:xfrm>
              <a:off x="2960632" y="1390146"/>
              <a:ext cx="12125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800" dirty="0">
                  <a:solidFill>
                    <a:srgbClr val="A9772B">
                      <a:alpha val="64000"/>
                    </a:srgbClr>
                  </a:solidFill>
                  <a:latin typeface="腾祥范笑歌楷书繁" panose="01010104010101010101" pitchFamily="2" charset="-122"/>
                  <a:ea typeface="腾祥范笑歌楷书繁" panose="01010104010101010101" pitchFamily="2" charset="-122"/>
                </a:rPr>
                <a:t>壹</a:t>
              </a:r>
              <a:endParaRPr lang="zh-CN" altLang="en-US" sz="8800" dirty="0">
                <a:solidFill>
                  <a:srgbClr val="A9772B">
                    <a:alpha val="64000"/>
                  </a:srgbClr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5"/>
              </p:custDataLst>
            </p:nvPr>
          </p:nvSpPr>
          <p:spPr>
            <a:xfrm>
              <a:off x="728941" y="2086950"/>
              <a:ext cx="2221464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苏新诗古印宋简" panose="02010609000101010101" pitchFamily="49" charset="-122"/>
                  <a:ea typeface="苏新诗古印宋简" panose="02010609000101010101" pitchFamily="49" charset="-122"/>
                </a:defRPr>
              </a:lvl1pPr>
            </a:lstStyle>
            <a:p>
              <a:r>
                <a:rPr lang="zh-CN" altLang="en-US" sz="2400" dirty="0">
                  <a:solidFill>
                    <a:srgbClr val="A9772B"/>
                  </a:solidFill>
                </a:rPr>
                <a:t>产品设计</a:t>
              </a:r>
              <a:endParaRPr lang="zh-CN" altLang="en-US" sz="2400" dirty="0">
                <a:solidFill>
                  <a:srgbClr val="A9772B"/>
                </a:solidFill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6"/>
            </p:custDataLst>
          </p:nvPr>
        </p:nvGrpSpPr>
        <p:grpSpPr>
          <a:xfrm>
            <a:off x="2394491" y="3005652"/>
            <a:ext cx="3444265" cy="1446550"/>
            <a:chOff x="728941" y="1390146"/>
            <a:chExt cx="3444265" cy="1446550"/>
          </a:xfrm>
        </p:grpSpPr>
        <p:sp>
          <p:nvSpPr>
            <p:cNvPr id="44" name="文本框 43"/>
            <p:cNvSpPr txBox="1"/>
            <p:nvPr>
              <p:custDataLst>
                <p:tags r:id="rId7"/>
              </p:custDataLst>
            </p:nvPr>
          </p:nvSpPr>
          <p:spPr>
            <a:xfrm>
              <a:off x="2960632" y="1390146"/>
              <a:ext cx="12125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800" dirty="0">
                  <a:solidFill>
                    <a:srgbClr val="A9772B">
                      <a:alpha val="64000"/>
                    </a:srgbClr>
                  </a:solidFill>
                  <a:latin typeface="腾祥范笑歌楷书繁" panose="01010104010101010101" pitchFamily="2" charset="-122"/>
                  <a:ea typeface="腾祥范笑歌楷书繁" panose="01010104010101010101" pitchFamily="2" charset="-122"/>
                </a:rPr>
                <a:t>叁</a:t>
              </a:r>
              <a:endParaRPr lang="zh-CN" altLang="en-US" sz="8800" dirty="0">
                <a:solidFill>
                  <a:srgbClr val="A9772B">
                    <a:alpha val="64000"/>
                  </a:srgbClr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8"/>
              </p:custDataLst>
            </p:nvPr>
          </p:nvSpPr>
          <p:spPr>
            <a:xfrm>
              <a:off x="728941" y="2086950"/>
              <a:ext cx="2221464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苏新诗古印宋简" panose="02010609000101010101" pitchFamily="49" charset="-122"/>
                  <a:ea typeface="苏新诗古印宋简" panose="02010609000101010101" pitchFamily="49" charset="-122"/>
                </a:defRPr>
              </a:lvl1pPr>
            </a:lstStyle>
            <a:p>
              <a:r>
                <a:rPr lang="zh-CN" altLang="en-US" sz="2400" dirty="0">
                  <a:solidFill>
                    <a:srgbClr val="A9772B"/>
                  </a:solidFill>
                </a:rPr>
                <a:t>产品实现</a:t>
              </a:r>
              <a:endParaRPr lang="zh-CN" altLang="en-US" sz="2400" dirty="0">
                <a:solidFill>
                  <a:srgbClr val="A9772B"/>
                </a:solidFill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9"/>
            </p:custDataLst>
          </p:nvPr>
        </p:nvGrpSpPr>
        <p:grpSpPr>
          <a:xfrm>
            <a:off x="6390293" y="1419950"/>
            <a:ext cx="3957345" cy="1446550"/>
            <a:chOff x="215861" y="1390146"/>
            <a:chExt cx="3957345" cy="1446550"/>
          </a:xfrm>
        </p:grpSpPr>
        <p:sp>
          <p:nvSpPr>
            <p:cNvPr id="50" name="文本框 49"/>
            <p:cNvSpPr txBox="1"/>
            <p:nvPr>
              <p:custDataLst>
                <p:tags r:id="rId10"/>
              </p:custDataLst>
            </p:nvPr>
          </p:nvSpPr>
          <p:spPr>
            <a:xfrm>
              <a:off x="2960632" y="1390146"/>
              <a:ext cx="12125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800">
                  <a:solidFill>
                    <a:srgbClr val="A9772B">
                      <a:alpha val="64000"/>
                    </a:srgbClr>
                  </a:solidFill>
                  <a:latin typeface="腾祥范笑歌楷书繁" panose="01010104010101010101" pitchFamily="2" charset="-122"/>
                  <a:ea typeface="腾祥范笑歌楷书繁" panose="01010104010101010101" pitchFamily="2" charset="-122"/>
                </a:rPr>
                <a:t>贰</a:t>
              </a:r>
              <a:endParaRPr lang="zh-CN" altLang="en-US" sz="8800" dirty="0">
                <a:solidFill>
                  <a:srgbClr val="A9772B">
                    <a:alpha val="64000"/>
                  </a:srgbClr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1"/>
              </p:custDataLst>
            </p:nvPr>
          </p:nvSpPr>
          <p:spPr>
            <a:xfrm>
              <a:off x="215861" y="2086741"/>
              <a:ext cx="2734310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苏新诗古印宋简" panose="02010609000101010101" pitchFamily="49" charset="-122"/>
                  <a:ea typeface="苏新诗古印宋简" panose="02010609000101010101" pitchFamily="49" charset="-122"/>
                </a:defRPr>
              </a:lvl1pPr>
            </a:lstStyle>
            <a:p>
              <a:r>
                <a:rPr lang="zh-CN" altLang="en-US" sz="2400" dirty="0">
                  <a:solidFill>
                    <a:srgbClr val="A9772B"/>
                  </a:solidFill>
                </a:rPr>
                <a:t>产品设计应用原则</a:t>
              </a:r>
              <a:endParaRPr lang="zh-CN" altLang="en-US" sz="2400" dirty="0">
                <a:solidFill>
                  <a:srgbClr val="A9772B"/>
                </a:solidFill>
              </a:endParaRP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>
            <a:off x="6705078" y="-1"/>
            <a:ext cx="5486922" cy="2370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" y="1"/>
            <a:ext cx="12192000" cy="6858000"/>
            <a:chOff x="1" y="1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177" b="20855"/>
            <a:stretch>
              <a:fillRect/>
            </a:stretch>
          </p:blipFill>
          <p:spPr>
            <a:xfrm>
              <a:off x="1" y="1"/>
              <a:ext cx="12192000" cy="6858000"/>
            </a:xfrm>
            <a:prstGeom prst="rect">
              <a:avLst/>
            </a:prstGeom>
          </p:spPr>
        </p:pic>
        <p:sp>
          <p:nvSpPr>
            <p:cNvPr id="5" name="任意多边形: 形状 4"/>
            <p:cNvSpPr/>
            <p:nvPr/>
          </p:nvSpPr>
          <p:spPr>
            <a:xfrm>
              <a:off x="4419600" y="400050"/>
              <a:ext cx="7315200" cy="1543050"/>
            </a:xfrm>
            <a:custGeom>
              <a:avLst/>
              <a:gdLst>
                <a:gd name="connsiteX0" fmla="*/ 0 w 7315200"/>
                <a:gd name="connsiteY0" fmla="*/ 685800 h 1543050"/>
                <a:gd name="connsiteX1" fmla="*/ 0 w 7315200"/>
                <a:gd name="connsiteY1" fmla="*/ 1543050 h 1543050"/>
                <a:gd name="connsiteX2" fmla="*/ 476250 w 7315200"/>
                <a:gd name="connsiteY2" fmla="*/ 1295400 h 1543050"/>
                <a:gd name="connsiteX3" fmla="*/ 7124700 w 7315200"/>
                <a:gd name="connsiteY3" fmla="*/ 1066800 h 1543050"/>
                <a:gd name="connsiteX4" fmla="*/ 7315200 w 7315200"/>
                <a:gd name="connsiteY4" fmla="*/ 0 h 1543050"/>
                <a:gd name="connsiteX5" fmla="*/ 1943100 w 7315200"/>
                <a:gd name="connsiteY5" fmla="*/ 342900 h 1543050"/>
                <a:gd name="connsiteX6" fmla="*/ 19050 w 7315200"/>
                <a:gd name="connsiteY6" fmla="*/ 8191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00" h="1543050">
                  <a:moveTo>
                    <a:pt x="0" y="685800"/>
                  </a:moveTo>
                  <a:lnTo>
                    <a:pt x="0" y="1543050"/>
                  </a:lnTo>
                  <a:lnTo>
                    <a:pt x="476250" y="1295400"/>
                  </a:lnTo>
                  <a:lnTo>
                    <a:pt x="7124700" y="1066800"/>
                  </a:lnTo>
                  <a:lnTo>
                    <a:pt x="7315200" y="0"/>
                  </a:lnTo>
                  <a:lnTo>
                    <a:pt x="1943100" y="342900"/>
                  </a:lnTo>
                  <a:lnTo>
                    <a:pt x="19050" y="81915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496776" y="6429"/>
            <a:ext cx="26621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solidFill>
                  <a:srgbClr val="A9772B">
                    <a:alpha val="64000"/>
                  </a:srgbClr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壹</a:t>
            </a:r>
            <a:endParaRPr lang="zh-CN" altLang="en-US" sz="13800" dirty="0">
              <a:solidFill>
                <a:srgbClr val="A9772B">
                  <a:alpha val="64000"/>
                </a:srgbClr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7416799" y="340769"/>
            <a:ext cx="624115" cy="18148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A9772B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产品设计</a:t>
            </a:r>
            <a:endParaRPr lang="zh-CN" altLang="en-US" sz="2800" dirty="0">
              <a:solidFill>
                <a:srgbClr val="A9772B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93929" y="400050"/>
            <a:ext cx="0" cy="44041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15090" r="54430"/>
          <a:stretch>
            <a:fillRect/>
          </a:stretch>
        </p:blipFill>
        <p:spPr>
          <a:xfrm flipH="1">
            <a:off x="-12961" y="116113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49319"/>
          <a:stretch>
            <a:fillRect/>
          </a:stretch>
        </p:blipFill>
        <p:spPr>
          <a:xfrm flipH="1">
            <a:off x="6102598" y="258"/>
            <a:ext cx="6102365" cy="2792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 flipH="1">
            <a:off x="0" y="6429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5090" r="58200" b="16360"/>
          <a:stretch>
            <a:fillRect/>
          </a:stretch>
        </p:blipFill>
        <p:spPr>
          <a:xfrm>
            <a:off x="7158952" y="4943921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176507" y="6429"/>
            <a:ext cx="624115" cy="3784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产品使命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  <a:p>
            <a:r>
              <a:rPr lang="en-US" altLang="zh-CN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  </a:t>
            </a:r>
            <a:endParaRPr lang="en-US" altLang="zh-CN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  <a:p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口号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  <a:p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  <a:p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策略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 rot="2137115">
            <a:off x="1642952" y="3707959"/>
            <a:ext cx="694685" cy="694685"/>
            <a:chOff x="8075920" y="3229708"/>
            <a:chExt cx="752475" cy="752475"/>
          </a:xfrm>
        </p:grpSpPr>
        <p:sp>
          <p:nvSpPr>
            <p:cNvPr id="18" name="椭圆 17"/>
            <p:cNvSpPr/>
            <p:nvPr>
              <p:custDataLst>
                <p:tags r:id="rId3"/>
              </p:custDataLst>
            </p:nvPr>
          </p:nvSpPr>
          <p:spPr>
            <a:xfrm>
              <a:off x="8075920" y="3229708"/>
              <a:ext cx="752475" cy="752475"/>
            </a:xfrm>
            <a:prstGeom prst="ellipse">
              <a:avLst/>
            </a:prstGeom>
            <a:noFill/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4"/>
              </p:custDataLst>
            </p:nvPr>
          </p:nvSpPr>
          <p:spPr>
            <a:xfrm>
              <a:off x="8141862" y="3295650"/>
              <a:ext cx="620591" cy="620591"/>
            </a:xfrm>
            <a:prstGeom prst="ellipse">
              <a:avLst/>
            </a:prstGeom>
            <a:solidFill>
              <a:srgbClr val="A9772B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4096601" y="2654405"/>
            <a:ext cx="694685" cy="694685"/>
            <a:chOff x="8075920" y="3229708"/>
            <a:chExt cx="752475" cy="752475"/>
          </a:xfrm>
        </p:grpSpPr>
        <p:sp>
          <p:nvSpPr>
            <p:cNvPr id="21" name="椭圆 20"/>
            <p:cNvSpPr/>
            <p:nvPr>
              <p:custDataLst>
                <p:tags r:id="rId6"/>
              </p:custDataLst>
            </p:nvPr>
          </p:nvSpPr>
          <p:spPr>
            <a:xfrm>
              <a:off x="8075920" y="3229708"/>
              <a:ext cx="752475" cy="752475"/>
            </a:xfrm>
            <a:prstGeom prst="ellipse">
              <a:avLst/>
            </a:prstGeom>
            <a:noFill/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7"/>
              </p:custDataLst>
            </p:nvPr>
          </p:nvSpPr>
          <p:spPr>
            <a:xfrm>
              <a:off x="8141862" y="3295650"/>
              <a:ext cx="620591" cy="620591"/>
            </a:xfrm>
            <a:prstGeom prst="ellipse">
              <a:avLst/>
            </a:prstGeom>
            <a:solidFill>
              <a:srgbClr val="A9772B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6258776" y="3646286"/>
            <a:ext cx="694685" cy="694685"/>
            <a:chOff x="8075920" y="3229708"/>
            <a:chExt cx="752475" cy="752475"/>
          </a:xfrm>
        </p:grpSpPr>
        <p:sp>
          <p:nvSpPr>
            <p:cNvPr id="24" name="椭圆 23"/>
            <p:cNvSpPr/>
            <p:nvPr>
              <p:custDataLst>
                <p:tags r:id="rId9"/>
              </p:custDataLst>
            </p:nvPr>
          </p:nvSpPr>
          <p:spPr>
            <a:xfrm>
              <a:off x="8075920" y="3229708"/>
              <a:ext cx="752475" cy="752475"/>
            </a:xfrm>
            <a:prstGeom prst="ellipse">
              <a:avLst/>
            </a:prstGeom>
            <a:noFill/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10"/>
              </p:custDataLst>
            </p:nvPr>
          </p:nvSpPr>
          <p:spPr>
            <a:xfrm>
              <a:off x="8141862" y="3295650"/>
              <a:ext cx="620591" cy="620591"/>
            </a:xfrm>
            <a:prstGeom prst="ellipse">
              <a:avLst/>
            </a:prstGeom>
            <a:solidFill>
              <a:srgbClr val="A9772B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11"/>
            </p:custDataLst>
          </p:nvPr>
        </p:nvGrpSpPr>
        <p:grpSpPr>
          <a:xfrm rot="1109703">
            <a:off x="7946819" y="2455660"/>
            <a:ext cx="694685" cy="694685"/>
            <a:chOff x="8075920" y="3229708"/>
            <a:chExt cx="752475" cy="752475"/>
          </a:xfrm>
        </p:grpSpPr>
        <p:sp>
          <p:nvSpPr>
            <p:cNvPr id="27" name="椭圆 26"/>
            <p:cNvSpPr/>
            <p:nvPr>
              <p:custDataLst>
                <p:tags r:id="rId12"/>
              </p:custDataLst>
            </p:nvPr>
          </p:nvSpPr>
          <p:spPr>
            <a:xfrm>
              <a:off x="8075920" y="3229708"/>
              <a:ext cx="752475" cy="752475"/>
            </a:xfrm>
            <a:prstGeom prst="ellipse">
              <a:avLst/>
            </a:prstGeom>
            <a:noFill/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13"/>
              </p:custDataLst>
            </p:nvPr>
          </p:nvSpPr>
          <p:spPr>
            <a:xfrm>
              <a:off x="8141862" y="3295650"/>
              <a:ext cx="620591" cy="620591"/>
            </a:xfrm>
            <a:prstGeom prst="ellipse">
              <a:avLst/>
            </a:prstGeom>
            <a:solidFill>
              <a:srgbClr val="A9772B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10022072" y="2951600"/>
            <a:ext cx="694685" cy="694685"/>
            <a:chOff x="8075920" y="3229708"/>
            <a:chExt cx="752475" cy="752475"/>
          </a:xfrm>
        </p:grpSpPr>
        <p:sp>
          <p:nvSpPr>
            <p:cNvPr id="30" name="椭圆 29"/>
            <p:cNvSpPr/>
            <p:nvPr>
              <p:custDataLst>
                <p:tags r:id="rId15"/>
              </p:custDataLst>
            </p:nvPr>
          </p:nvSpPr>
          <p:spPr>
            <a:xfrm>
              <a:off x="8075920" y="3229708"/>
              <a:ext cx="752475" cy="752475"/>
            </a:xfrm>
            <a:prstGeom prst="ellipse">
              <a:avLst/>
            </a:prstGeom>
            <a:noFill/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16"/>
              </p:custDataLst>
            </p:nvPr>
          </p:nvSpPr>
          <p:spPr>
            <a:xfrm>
              <a:off x="8141862" y="3295650"/>
              <a:ext cx="620591" cy="620591"/>
            </a:xfrm>
            <a:prstGeom prst="ellipse">
              <a:avLst/>
            </a:prstGeom>
            <a:solidFill>
              <a:srgbClr val="A9772B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/>
          <p:cNvCxnSpPr>
            <a:stCxn id="18" idx="7"/>
            <a:endCxn id="21" idx="2"/>
          </p:cNvCxnSpPr>
          <p:nvPr>
            <p:custDataLst>
              <p:tags r:id="rId17"/>
            </p:custDataLst>
          </p:nvPr>
        </p:nvCxnSpPr>
        <p:spPr>
          <a:xfrm flipV="1">
            <a:off x="2332992" y="3001748"/>
            <a:ext cx="1763609" cy="996935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1"/>
            <a:endCxn id="21" idx="6"/>
          </p:cNvCxnSpPr>
          <p:nvPr>
            <p:custDataLst>
              <p:tags r:id="rId18"/>
            </p:custDataLst>
          </p:nvPr>
        </p:nvCxnSpPr>
        <p:spPr>
          <a:xfrm flipH="1" flipV="1">
            <a:off x="4791286" y="3001748"/>
            <a:ext cx="1569224" cy="746272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7"/>
            <a:endCxn id="27" idx="3"/>
          </p:cNvCxnSpPr>
          <p:nvPr>
            <p:custDataLst>
              <p:tags r:id="rId19"/>
            </p:custDataLst>
          </p:nvPr>
        </p:nvCxnSpPr>
        <p:spPr>
          <a:xfrm flipV="1">
            <a:off x="6851727" y="2958013"/>
            <a:ext cx="1131599" cy="79000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  <a:endCxn id="27" idx="6"/>
          </p:cNvCxnSpPr>
          <p:nvPr>
            <p:custDataLst>
              <p:tags r:id="rId20"/>
            </p:custDataLst>
          </p:nvPr>
        </p:nvCxnSpPr>
        <p:spPr>
          <a:xfrm flipH="1" flipV="1">
            <a:off x="8623564" y="2913188"/>
            <a:ext cx="1398508" cy="385755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>
            <p:custDataLst>
              <p:tags r:id="rId21"/>
            </p:custDataLst>
          </p:nvPr>
        </p:nvSpPr>
        <p:spPr>
          <a:xfrm>
            <a:off x="694778" y="4524071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产品的使命：</a:t>
            </a:r>
            <a:endParaRPr lang="zh-CN" altLang="en-US" sz="200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37" name="矩形 36"/>
          <p:cNvSpPr/>
          <p:nvPr>
            <p:custDataLst>
              <p:tags r:id="rId22"/>
            </p:custDataLst>
          </p:nvPr>
        </p:nvSpPr>
        <p:spPr>
          <a:xfrm>
            <a:off x="3156436" y="720226"/>
            <a:ext cx="2516221" cy="148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运用算法，更加便捷快速的为用户提供旅游所需服务，以及智能推荐高质量景点，提高用户旅途满意度。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>
            <p:custDataLst>
              <p:tags r:id="rId23"/>
            </p:custDataLst>
          </p:nvPr>
        </p:nvSpPr>
        <p:spPr>
          <a:xfrm>
            <a:off x="730385" y="4911103"/>
            <a:ext cx="2516221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为游客提供旅游路线、景点门票购买服务、当地美食及自然人文介绍、酒店预订途径和留言交流场所。。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矩形 38"/>
          <p:cNvSpPr/>
          <p:nvPr>
            <p:custDataLst>
              <p:tags r:id="rId24"/>
            </p:custDataLst>
          </p:nvPr>
        </p:nvSpPr>
        <p:spPr>
          <a:xfrm>
            <a:off x="3156688" y="2218972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  <a:sym typeface="+mn-ea"/>
              </a:rPr>
              <a:t>产品策略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</a:t>
            </a:r>
            <a:endParaRPr lang="zh-CN" altLang="en-US" sz="20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40" name="矩形 39"/>
          <p:cNvSpPr/>
          <p:nvPr>
            <p:custDataLst>
              <p:tags r:id="rId25"/>
            </p:custDataLst>
          </p:nvPr>
        </p:nvSpPr>
        <p:spPr>
          <a:xfrm>
            <a:off x="5289013" y="4524071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  <a:sym typeface="+mn-ea"/>
              </a:rPr>
              <a:t>目标用户</a:t>
            </a:r>
            <a:endParaRPr lang="zh-CN" altLang="en-US" sz="20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41" name="矩形 40"/>
          <p:cNvSpPr/>
          <p:nvPr>
            <p:custDataLst>
              <p:tags r:id="rId26"/>
            </p:custDataLst>
          </p:nvPr>
        </p:nvSpPr>
        <p:spPr>
          <a:xfrm>
            <a:off x="6953395" y="13"/>
            <a:ext cx="2516221" cy="204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更实惠的旅行推荐方案，让用户以更低的价格有更好的游玩体验；更合理的旅途时间安排，让用户花更少的精力有更多的游玩收获；更全面的旅游行程计划，让用户在更短的时间玩更多的旅游景点。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>
            <p:custDataLst>
              <p:tags r:id="rId27"/>
            </p:custDataLst>
          </p:nvPr>
        </p:nvSpPr>
        <p:spPr>
          <a:xfrm>
            <a:off x="9086043" y="3707163"/>
            <a:ext cx="297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竞争对手与差异化竞争：</a:t>
            </a:r>
            <a:endParaRPr lang="zh-CN" altLang="en-US" sz="200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43" name="矩形 42"/>
          <p:cNvSpPr/>
          <p:nvPr>
            <p:custDataLst>
              <p:tags r:id="rId28"/>
            </p:custDataLst>
          </p:nvPr>
        </p:nvSpPr>
        <p:spPr>
          <a:xfrm>
            <a:off x="9121650" y="4094195"/>
            <a:ext cx="2516221" cy="204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该产品主打旅行性价比，推荐更低价的旅行方案，所有旅行推荐计划以价格排序，在旅行完整度较高的前提下，保证价格最低，以价格为导向，为旅行者们提供合理的安排与全面的服务。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矩形 43"/>
          <p:cNvSpPr/>
          <p:nvPr>
            <p:custDataLst>
              <p:tags r:id="rId29"/>
            </p:custDataLst>
          </p:nvPr>
        </p:nvSpPr>
        <p:spPr>
          <a:xfrm>
            <a:off x="5415281" y="4944356"/>
            <a:ext cx="2516221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有目的地，但是没有具体旅游攻略的各类旅行爱好者。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矩形 44"/>
          <p:cNvSpPr/>
          <p:nvPr>
            <p:custDataLst>
              <p:tags r:id="rId30"/>
            </p:custDataLst>
          </p:nvPr>
        </p:nvSpPr>
        <p:spPr>
          <a:xfrm>
            <a:off x="6902703" y="1949842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如何争取目标用户</a:t>
            </a:r>
            <a:endParaRPr lang="zh-CN" altLang="en-US" sz="20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759454" y="3839508"/>
            <a:ext cx="75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32"/>
            </p:custDataLst>
          </p:nvPr>
        </p:nvSpPr>
        <p:spPr>
          <a:xfrm>
            <a:off x="4218060" y="2779364"/>
            <a:ext cx="75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33"/>
            </p:custDataLst>
          </p:nvPr>
        </p:nvSpPr>
        <p:spPr>
          <a:xfrm>
            <a:off x="6369050" y="3771245"/>
            <a:ext cx="75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34"/>
            </p:custDataLst>
          </p:nvPr>
        </p:nvSpPr>
        <p:spPr>
          <a:xfrm>
            <a:off x="8057464" y="2601637"/>
            <a:ext cx="75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35"/>
            </p:custDataLst>
          </p:nvPr>
        </p:nvSpPr>
        <p:spPr>
          <a:xfrm>
            <a:off x="10125861" y="3098887"/>
            <a:ext cx="75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  <a:endParaRPr lang="zh-CN" altLang="en-US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 flipH="1">
            <a:off x="0" y="6429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5090" r="58200" b="16360"/>
          <a:stretch>
            <a:fillRect/>
          </a:stretch>
        </p:blipFill>
        <p:spPr>
          <a:xfrm>
            <a:off x="7158952" y="4943921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730250" y="98425"/>
            <a:ext cx="319595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1.2</a:t>
            </a:r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产品定义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108" y="294413"/>
            <a:ext cx="581025" cy="2262587"/>
          </a:xfrm>
          <a:prstGeom prst="rect">
            <a:avLst/>
          </a:prstGeom>
          <a:noFill/>
          <a:ln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85" y="294491"/>
            <a:ext cx="504000" cy="2179881"/>
          </a:xfrm>
          <a:prstGeom prst="rect">
            <a:avLst/>
          </a:prstGeom>
          <a:solidFill>
            <a:srgbClr val="A977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210972" y="4352925"/>
            <a:ext cx="509533" cy="479098"/>
            <a:chOff x="6527239" y="5601038"/>
            <a:chExt cx="410211" cy="385707"/>
          </a:xfrm>
        </p:grpSpPr>
        <p:pic>
          <p:nvPicPr>
            <p:cNvPr id="21" name="Picture 2" descr="http://img.hb.aicdn.com/abdfbcaeedb85dbf45185b6c0c52f5633f3cfe2e60c0-CoRSc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580" y="5601038"/>
              <a:ext cx="374479" cy="38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文本框 21"/>
            <p:cNvSpPr txBox="1"/>
            <p:nvPr/>
          </p:nvSpPr>
          <p:spPr>
            <a:xfrm>
              <a:off x="6527239" y="5601038"/>
              <a:ext cx="410211" cy="34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>
                  <a:solidFill>
                    <a:schemeClr val="bg1"/>
                  </a:solidFill>
                  <a:latin typeface="汉仪篆书繁" panose="02010609000101010101" pitchFamily="49" charset="-122"/>
                  <a:ea typeface="汉仪篆书繁" panose="02010609000101010101" pitchFamily="49" charset="-122"/>
                </a:rPr>
                <a:t>江山美景</a:t>
              </a:r>
              <a:endParaRPr lang="zh-CN" altLang="en-US" sz="1100" b="1">
                <a:solidFill>
                  <a:schemeClr val="bg1"/>
                </a:solidFill>
                <a:latin typeface="汉仪篆书繁" panose="02010609000101010101" pitchFamily="49" charset="-122"/>
                <a:ea typeface="汉仪篆书繁" panose="02010609000101010101" pitchFamily="49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203573" y="5456387"/>
            <a:ext cx="10163375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更改，菜单开始栏设置中可以对字体、间距、大小、行距等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修改。建议参考此段文本字体大小风格。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291406" y="5360223"/>
            <a:ext cx="3390765" cy="0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325245" y="938530"/>
          <a:ext cx="9206865" cy="4132580"/>
        </p:xfrm>
        <a:graphic>
          <a:graphicData uri="http://schemas.openxmlformats.org/drawingml/2006/table">
            <a:tbl>
              <a:tblPr firstRow="1" lastRow="1" bandRow="1">
                <a:tableStyleId>{2AA5DF4E-65D1-4486-A77F-C7A0BC1EC720}</a:tableStyleId>
              </a:tblPr>
              <a:tblGrid>
                <a:gridCol w="1995805"/>
                <a:gridCol w="7211060"/>
              </a:tblGrid>
              <a:tr h="729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对于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有旅行需求且对旅行方案暂无规划的群体</a:t>
                      </a:r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</a:tr>
              <a:tr h="1058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他们</a:t>
                      </a:r>
                      <a:r>
                        <a:rPr lang="zh-CN" altLang="en-US" sz="1800">
                          <a:sym typeface="+mn-ea"/>
                        </a:rPr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1.选择困难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2.对行程规划效率有要求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3.有个性化需求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产品/项目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是一个推荐系统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它能够 </a:t>
                      </a:r>
                      <a:r>
                        <a:rPr lang="zh-CN" altLang="en-US" sz="1800">
                          <a:sym typeface="+mn-ea"/>
                        </a:rPr>
                        <a:t>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为游客提供个性化旅行推荐</a:t>
                      </a:r>
                      <a:endParaRPr lang="zh-CN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不同于</a:t>
                      </a:r>
                      <a:r>
                        <a:rPr lang="zh-CN" altLang="en-US" sz="1800">
                          <a:sym typeface="+mn-ea"/>
                        </a:rPr>
                        <a:t>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携程、去哪儿等大型旅游软件</a:t>
                      </a:r>
                      <a:endParaRPr lang="zh-CN" altLang="en-US"/>
                    </a:p>
                  </a:txBody>
                  <a:tcPr/>
                </a:tc>
              </a:tr>
              <a:tr h="1042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我们的产品/项目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市场上部分旅行软件不以价格实惠为优先推荐条件，导致用户无法获得最高性价比的旅游规划，而我们的的产品在推综合化荐线路的同时最关注性价比，以最实惠的价格提供最全面的服务。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 flipH="1">
            <a:off x="0" y="6429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5090" r="58200" b="16360"/>
          <a:stretch>
            <a:fillRect/>
          </a:stretch>
        </p:blipFill>
        <p:spPr>
          <a:xfrm>
            <a:off x="7158952" y="4943921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176507" y="6429"/>
            <a:ext cx="624115" cy="1938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解决的问题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79635" y="3996082"/>
            <a:ext cx="11487150" cy="0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991284" y="3927025"/>
            <a:ext cx="176214" cy="176214"/>
            <a:chOff x="5272085" y="1452563"/>
            <a:chExt cx="466725" cy="466725"/>
          </a:xfrm>
        </p:grpSpPr>
        <p:sp>
          <p:nvSpPr>
            <p:cNvPr id="9" name="椭圆 8"/>
            <p:cNvSpPr/>
            <p:nvPr/>
          </p:nvSpPr>
          <p:spPr>
            <a:xfrm>
              <a:off x="5272085" y="1452563"/>
              <a:ext cx="466725" cy="466725"/>
            </a:xfrm>
            <a:prstGeom prst="ellipse">
              <a:avLst/>
            </a:prstGeom>
            <a:solidFill>
              <a:srgbClr val="FAF6F0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343524" y="1524002"/>
              <a:ext cx="323847" cy="323847"/>
            </a:xfrm>
            <a:prstGeom prst="ellipse">
              <a:avLst/>
            </a:prstGeom>
            <a:solidFill>
              <a:srgbClr val="A9772B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77184" y="3927025"/>
            <a:ext cx="176214" cy="176214"/>
            <a:chOff x="5272085" y="1452563"/>
            <a:chExt cx="466725" cy="466725"/>
          </a:xfrm>
        </p:grpSpPr>
        <p:sp>
          <p:nvSpPr>
            <p:cNvPr id="17" name="椭圆 16"/>
            <p:cNvSpPr/>
            <p:nvPr/>
          </p:nvSpPr>
          <p:spPr>
            <a:xfrm>
              <a:off x="5272085" y="1452563"/>
              <a:ext cx="466725" cy="466725"/>
            </a:xfrm>
            <a:prstGeom prst="ellipse">
              <a:avLst/>
            </a:prstGeom>
            <a:solidFill>
              <a:srgbClr val="FAF6F0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43524" y="1524002"/>
              <a:ext cx="323847" cy="323847"/>
            </a:xfrm>
            <a:prstGeom prst="ellipse">
              <a:avLst/>
            </a:prstGeom>
            <a:solidFill>
              <a:srgbClr val="A977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3877359" y="3823783"/>
            <a:ext cx="382698" cy="382698"/>
          </a:xfrm>
          <a:prstGeom prst="ellipse">
            <a:avLst/>
          </a:prstGeom>
          <a:solidFill>
            <a:srgbClr val="FAF6F0"/>
          </a:solidFill>
          <a:ln w="22225"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484018" y="3927025"/>
            <a:ext cx="176214" cy="176214"/>
            <a:chOff x="5272085" y="1452563"/>
            <a:chExt cx="466725" cy="466725"/>
          </a:xfrm>
        </p:grpSpPr>
        <p:sp>
          <p:nvSpPr>
            <p:cNvPr id="21" name="椭圆 20"/>
            <p:cNvSpPr/>
            <p:nvPr/>
          </p:nvSpPr>
          <p:spPr>
            <a:xfrm>
              <a:off x="5272085" y="1452563"/>
              <a:ext cx="466725" cy="466725"/>
            </a:xfrm>
            <a:prstGeom prst="ellipse">
              <a:avLst/>
            </a:prstGeom>
            <a:solidFill>
              <a:srgbClr val="FAF6F0"/>
            </a:solidFill>
            <a:ln>
              <a:solidFill>
                <a:srgbClr val="A977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343524" y="1524002"/>
              <a:ext cx="323847" cy="323847"/>
            </a:xfrm>
            <a:prstGeom prst="ellipse">
              <a:avLst/>
            </a:prstGeom>
            <a:solidFill>
              <a:srgbClr val="A977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/>
          <p:cNvSpPr/>
          <p:nvPr/>
        </p:nvSpPr>
        <p:spPr>
          <a:xfrm>
            <a:off x="6692844" y="3823783"/>
            <a:ext cx="382698" cy="382698"/>
          </a:xfrm>
          <a:prstGeom prst="ellipse">
            <a:avLst/>
          </a:prstGeom>
          <a:solidFill>
            <a:srgbClr val="FAF6F0"/>
          </a:solidFill>
          <a:ln w="22225"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73994" y="3823783"/>
            <a:ext cx="382698" cy="382698"/>
          </a:xfrm>
          <a:prstGeom prst="ellipse">
            <a:avLst/>
          </a:prstGeom>
          <a:solidFill>
            <a:srgbClr val="FAF6F0"/>
          </a:solidFill>
          <a:ln w="22225"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855144" y="3823783"/>
            <a:ext cx="382698" cy="382698"/>
          </a:xfrm>
          <a:prstGeom prst="ellipse">
            <a:avLst/>
          </a:prstGeom>
          <a:solidFill>
            <a:srgbClr val="FAF6F0"/>
          </a:solidFill>
          <a:ln w="22225">
            <a:solidFill>
              <a:srgbClr val="A9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108531" y="3927025"/>
            <a:ext cx="176214" cy="176214"/>
            <a:chOff x="5272085" y="1452563"/>
            <a:chExt cx="466725" cy="466725"/>
          </a:xfrm>
        </p:grpSpPr>
        <p:sp>
          <p:nvSpPr>
            <p:cNvPr id="27" name="椭圆 26"/>
            <p:cNvSpPr/>
            <p:nvPr/>
          </p:nvSpPr>
          <p:spPr>
            <a:xfrm>
              <a:off x="5272085" y="1452563"/>
              <a:ext cx="466725" cy="466725"/>
            </a:xfrm>
            <a:prstGeom prst="ellipse">
              <a:avLst/>
            </a:prstGeom>
            <a:solidFill>
              <a:srgbClr val="FAF6F0"/>
            </a:solidFill>
            <a:ln>
              <a:solidFill>
                <a:srgbClr val="354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343524" y="1524002"/>
              <a:ext cx="323847" cy="323847"/>
            </a:xfrm>
            <a:prstGeom prst="ellipse">
              <a:avLst/>
            </a:prstGeom>
            <a:solidFill>
              <a:srgbClr val="A977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0250" y="4206481"/>
            <a:ext cx="552247" cy="1892675"/>
            <a:chOff x="787400" y="3620349"/>
            <a:chExt cx="552247" cy="1892675"/>
          </a:xfrm>
        </p:grpSpPr>
        <p:sp>
          <p:nvSpPr>
            <p:cNvPr id="30" name="矩形 29"/>
            <p:cNvSpPr/>
            <p:nvPr/>
          </p:nvSpPr>
          <p:spPr>
            <a:xfrm>
              <a:off x="787400" y="3620349"/>
              <a:ext cx="522177" cy="1892675"/>
            </a:xfrm>
            <a:prstGeom prst="rect">
              <a:avLst/>
            </a:prstGeom>
            <a:solidFill>
              <a:srgbClr val="A977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9427" y="3624822"/>
              <a:ext cx="490220" cy="21844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304202" y="1895179"/>
            <a:ext cx="522177" cy="1913602"/>
            <a:chOff x="847725" y="3599422"/>
            <a:chExt cx="522177" cy="1913602"/>
          </a:xfrm>
        </p:grpSpPr>
        <p:sp>
          <p:nvSpPr>
            <p:cNvPr id="33" name="矩形 32"/>
            <p:cNvSpPr/>
            <p:nvPr/>
          </p:nvSpPr>
          <p:spPr>
            <a:xfrm>
              <a:off x="847725" y="3620349"/>
              <a:ext cx="522177" cy="1892675"/>
            </a:xfrm>
            <a:prstGeom prst="rect">
              <a:avLst/>
            </a:prstGeom>
            <a:solidFill>
              <a:srgbClr val="A977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49427" y="3599422"/>
              <a:ext cx="490220" cy="186944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腾祥范笑歌楷书繁" panose="01010104010101010101" pitchFamily="2" charset="-122"/>
                  <a:ea typeface="腾祥范笑歌楷书繁" panose="01010104010101010101" pitchFamily="2" charset="-122"/>
                </a:rPr>
                <a:t>行程规划效率低</a:t>
              </a:r>
              <a:endParaRPr lang="zh-CN" altLang="en-US" sz="2000" dirty="0">
                <a:solidFill>
                  <a:schemeClr val="bg1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22859" y="4217241"/>
            <a:ext cx="522177" cy="1939002"/>
            <a:chOff x="847725" y="3574022"/>
            <a:chExt cx="522177" cy="1939002"/>
          </a:xfrm>
        </p:grpSpPr>
        <p:sp>
          <p:nvSpPr>
            <p:cNvPr id="36" name="矩形 35"/>
            <p:cNvSpPr/>
            <p:nvPr/>
          </p:nvSpPr>
          <p:spPr>
            <a:xfrm>
              <a:off x="847725" y="3620349"/>
              <a:ext cx="522177" cy="1892675"/>
            </a:xfrm>
            <a:prstGeom prst="rect">
              <a:avLst/>
            </a:prstGeom>
            <a:solidFill>
              <a:srgbClr val="A977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9427" y="3574022"/>
              <a:ext cx="490220" cy="186944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腾祥范笑歌楷书繁" panose="01010104010101010101" pitchFamily="2" charset="-122"/>
                  <a:ea typeface="腾祥范笑歌楷书繁" panose="01010104010101010101" pitchFamily="2" charset="-122"/>
                </a:rPr>
                <a:t>个性化服务需求</a:t>
              </a:r>
              <a:endParaRPr lang="zh-CN" altLang="en-US" sz="2000" dirty="0">
                <a:solidFill>
                  <a:schemeClr val="bg1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935549" y="4284853"/>
            <a:ext cx="522177" cy="1898362"/>
            <a:chOff x="847725" y="3614662"/>
            <a:chExt cx="522177" cy="1898362"/>
          </a:xfrm>
        </p:grpSpPr>
        <p:sp>
          <p:nvSpPr>
            <p:cNvPr id="39" name="矩形 38"/>
            <p:cNvSpPr/>
            <p:nvPr/>
          </p:nvSpPr>
          <p:spPr>
            <a:xfrm>
              <a:off x="847725" y="3620349"/>
              <a:ext cx="522177" cy="1892675"/>
            </a:xfrm>
            <a:prstGeom prst="rect">
              <a:avLst/>
            </a:prstGeom>
            <a:solidFill>
              <a:srgbClr val="A977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79272" y="3614662"/>
              <a:ext cx="490220" cy="161544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腾祥范笑歌楷书繁" panose="01010104010101010101" pitchFamily="2" charset="-122"/>
                  <a:ea typeface="腾祥范笑歌楷书繁" panose="01010104010101010101" pitchFamily="2" charset="-122"/>
                </a:rPr>
                <a:t>用户体验优化</a:t>
              </a:r>
              <a:endParaRPr lang="zh-CN" altLang="en-US" sz="2000" dirty="0">
                <a:solidFill>
                  <a:schemeClr val="bg1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560076" y="1364997"/>
            <a:ext cx="1021080" cy="242068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游客在确定第一个旅游景点后，无法确保后续旅游行程安排，而导致旅游规划效率低。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63612" y="1329974"/>
            <a:ext cx="741680" cy="242068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根据游客购买不同景点的门票，以推荐更合适的旅游攻略。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095181" y="1409349"/>
            <a:ext cx="741680" cy="242068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个性化旅游路线推荐，为不同的用户提供多种旅游路线选择。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674045" y="1361089"/>
            <a:ext cx="741680" cy="242068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包含旅游路线、景点推荐、酒店住宿、自然人文等项目。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6445" y="4295775"/>
            <a:ext cx="471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游客选择困难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t="15090" r="54430"/>
          <a:stretch>
            <a:fillRect/>
          </a:stretch>
        </p:blipFill>
        <p:spPr>
          <a:xfrm flipH="1">
            <a:off x="0" y="6429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5090" r="58200" b="16360"/>
          <a:stretch>
            <a:fillRect/>
          </a:stretch>
        </p:blipFill>
        <p:spPr>
          <a:xfrm>
            <a:off x="7158952" y="4943921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176507" y="6429"/>
            <a:ext cx="624115" cy="15684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用户故事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890" y="1906270"/>
            <a:ext cx="10516235" cy="3046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作为一个游客，我想要在旅游过程中，得到旅游路线推荐，在购买一个景点门票后，获得下一个景点推荐，同时，在一个软件中，可以为我提供路线规划、旅游新闻、当地美食、自然人文、酒店预订等各项功能的集合，以便于我花费更少的金额，在更短的时间里获得更高性价比的旅游。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" y="1"/>
            <a:ext cx="12192000" cy="6858000"/>
            <a:chOff x="1" y="1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177" b="20855"/>
            <a:stretch>
              <a:fillRect/>
            </a:stretch>
          </p:blipFill>
          <p:spPr>
            <a:xfrm>
              <a:off x="1" y="1"/>
              <a:ext cx="12192000" cy="6858000"/>
            </a:xfrm>
            <a:prstGeom prst="rect">
              <a:avLst/>
            </a:prstGeom>
          </p:spPr>
        </p:pic>
        <p:sp>
          <p:nvSpPr>
            <p:cNvPr id="5" name="任意多边形: 形状 4"/>
            <p:cNvSpPr/>
            <p:nvPr/>
          </p:nvSpPr>
          <p:spPr>
            <a:xfrm>
              <a:off x="4419600" y="400050"/>
              <a:ext cx="7315200" cy="1543050"/>
            </a:xfrm>
            <a:custGeom>
              <a:avLst/>
              <a:gdLst>
                <a:gd name="connsiteX0" fmla="*/ 0 w 7315200"/>
                <a:gd name="connsiteY0" fmla="*/ 685800 h 1543050"/>
                <a:gd name="connsiteX1" fmla="*/ 0 w 7315200"/>
                <a:gd name="connsiteY1" fmla="*/ 1543050 h 1543050"/>
                <a:gd name="connsiteX2" fmla="*/ 476250 w 7315200"/>
                <a:gd name="connsiteY2" fmla="*/ 1295400 h 1543050"/>
                <a:gd name="connsiteX3" fmla="*/ 7124700 w 7315200"/>
                <a:gd name="connsiteY3" fmla="*/ 1066800 h 1543050"/>
                <a:gd name="connsiteX4" fmla="*/ 7315200 w 7315200"/>
                <a:gd name="connsiteY4" fmla="*/ 0 h 1543050"/>
                <a:gd name="connsiteX5" fmla="*/ 1943100 w 7315200"/>
                <a:gd name="connsiteY5" fmla="*/ 342900 h 1543050"/>
                <a:gd name="connsiteX6" fmla="*/ 19050 w 7315200"/>
                <a:gd name="connsiteY6" fmla="*/ 8191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00" h="1543050">
                  <a:moveTo>
                    <a:pt x="0" y="685800"/>
                  </a:moveTo>
                  <a:lnTo>
                    <a:pt x="0" y="1543050"/>
                  </a:lnTo>
                  <a:lnTo>
                    <a:pt x="476250" y="1295400"/>
                  </a:lnTo>
                  <a:lnTo>
                    <a:pt x="7124700" y="1066800"/>
                  </a:lnTo>
                  <a:lnTo>
                    <a:pt x="7315200" y="0"/>
                  </a:lnTo>
                  <a:lnTo>
                    <a:pt x="1943100" y="342900"/>
                  </a:lnTo>
                  <a:lnTo>
                    <a:pt x="19050" y="81915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8462184" y="1650712"/>
            <a:ext cx="3512100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6776" y="6429"/>
            <a:ext cx="26621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>
                <a:solidFill>
                  <a:srgbClr val="A9772B">
                    <a:alpha val="64000"/>
                  </a:srgbClr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贰</a:t>
            </a:r>
            <a:endParaRPr lang="zh-CN" altLang="en-US" sz="13800" dirty="0">
              <a:solidFill>
                <a:srgbClr val="A9772B">
                  <a:alpha val="64000"/>
                </a:srgbClr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7416799" y="340769"/>
            <a:ext cx="624115" cy="39693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A9772B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产品设计应用的原则</a:t>
            </a:r>
            <a:endParaRPr lang="zh-CN" altLang="en-US" sz="2800" dirty="0">
              <a:solidFill>
                <a:srgbClr val="A9772B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9931" y="359819"/>
            <a:ext cx="553998" cy="39651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FILL IN THE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93929" y="400050"/>
            <a:ext cx="0" cy="44041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15090" r="54430"/>
          <a:stretch>
            <a:fillRect/>
          </a:stretch>
        </p:blipFill>
        <p:spPr>
          <a:xfrm flipH="1">
            <a:off x="-12961" y="116113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0" t="5802" b="41497"/>
          <a:stretch>
            <a:fillRect/>
          </a:stretch>
        </p:blipFill>
        <p:spPr>
          <a:xfrm>
            <a:off x="9307600" y="708324"/>
            <a:ext cx="1975080" cy="4010418"/>
          </a:xfrm>
          <a:prstGeom prst="rect">
            <a:avLst/>
          </a:prstGeom>
          <a:ln w="28575">
            <a:solidFill>
              <a:srgbClr val="A9772B"/>
            </a:solidFill>
          </a:ln>
        </p:spPr>
      </p:pic>
      <p:cxnSp>
        <p:nvCxnSpPr>
          <p:cNvPr id="13" name="直接连接符 12"/>
          <p:cNvCxnSpPr/>
          <p:nvPr/>
        </p:nvCxnSpPr>
        <p:spPr>
          <a:xfrm>
            <a:off x="730385" y="0"/>
            <a:ext cx="0" cy="3053417"/>
          </a:xfrm>
          <a:prstGeom prst="line">
            <a:avLst/>
          </a:prstGeom>
          <a:ln>
            <a:solidFill>
              <a:srgbClr val="A97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15090" r="54430"/>
          <a:stretch>
            <a:fillRect/>
          </a:stretch>
        </p:blipFill>
        <p:spPr>
          <a:xfrm flipH="1">
            <a:off x="70485" y="79"/>
            <a:ext cx="5486922" cy="23708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49319"/>
          <a:stretch>
            <a:fillRect/>
          </a:stretch>
        </p:blipFill>
        <p:spPr>
          <a:xfrm flipH="1">
            <a:off x="6102598" y="-305177"/>
            <a:ext cx="6102365" cy="2792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15090" r="58200" b="16360"/>
          <a:stretch>
            <a:fillRect/>
          </a:stretch>
        </p:blipFill>
        <p:spPr>
          <a:xfrm>
            <a:off x="7158952" y="4943921"/>
            <a:ext cx="5033045" cy="19140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176507" y="6429"/>
            <a:ext cx="624115" cy="34150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rgbClr val="A9772B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  <a:sym typeface="+mn-ea"/>
              </a:rPr>
              <a:t>产品设计应用的原则</a:t>
            </a:r>
            <a:endParaRPr lang="zh-CN" altLang="en-US" sz="24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571596" y="1373502"/>
            <a:ext cx="490220" cy="161544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【</a:t>
            </a:r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可操作性</a:t>
            </a:r>
            <a:r>
              <a:rPr lang="en-US" altLang="zh-CN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】</a:t>
            </a:r>
            <a:endParaRPr lang="zh-CN" altLang="en-US" sz="20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766560" y="2370455"/>
            <a:ext cx="741680" cy="315341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产品设计应提供直观的操作，减少用户的思考和记忆负担。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7523643" y="2528781"/>
            <a:ext cx="0" cy="29946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5726433" y="1442931"/>
            <a:ext cx="490220" cy="186944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【</a:t>
            </a:r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记忆协助性</a:t>
            </a:r>
            <a:r>
              <a:rPr lang="en-US" altLang="zh-CN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】</a:t>
            </a:r>
            <a:endParaRPr lang="zh-CN" altLang="en-US" sz="20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4642485" y="2254885"/>
            <a:ext cx="1021080" cy="333819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产品设计提供帮助用户记忆信息的功能，减少用户的记忆负担。提供历史记录，方便用户查找和回顾之前的操作。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>
            <a:off x="5678480" y="2598210"/>
            <a:ext cx="0" cy="29946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3613153" y="1373716"/>
            <a:ext cx="490220" cy="1869440"/>
          </a:xfrm>
          <a:prstGeom prst="rect">
            <a:avLst/>
          </a:prstGeom>
        </p:spPr>
        <p:txBody>
          <a:bodyPr vert="eaVert" wrap="none">
            <a:spAutoFit/>
          </a:bodyPr>
          <a:p>
            <a:r>
              <a:rPr lang="en-US" altLang="zh-CN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【</a:t>
            </a:r>
            <a:r>
              <a:rPr lang="zh-CN" altLang="en-US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提升可见性</a:t>
            </a:r>
            <a:r>
              <a:rPr lang="en-US" altLang="zh-CN" sz="2000">
                <a:solidFill>
                  <a:srgbClr val="A9772B"/>
                </a:solidFill>
                <a:latin typeface="腾祥范笑歌楷书繁" panose="01010104010101010101" pitchFamily="2" charset="-122"/>
                <a:ea typeface="腾祥范笑歌楷书繁" panose="01010104010101010101" pitchFamily="2" charset="-122"/>
              </a:rPr>
              <a:t>】</a:t>
            </a:r>
            <a:endParaRPr lang="zh-CN" altLang="en-US" sz="2000" dirty="0">
              <a:solidFill>
                <a:srgbClr val="A9772B"/>
              </a:solidFill>
              <a:latin typeface="腾祥范笑歌楷书繁" panose="01010104010101010101" pitchFamily="2" charset="-122"/>
              <a:ea typeface="腾祥范笑歌楷书繁" panose="0101010401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2529205" y="2371090"/>
            <a:ext cx="1021080" cy="3152775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产品设计提供明显的提示和指引用户完成任务。通过色彩、大小、位置等视觉元素来突出重要信息和操作。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11"/>
            </p:custDataLst>
          </p:nvPr>
        </p:nvCxnSpPr>
        <p:spPr>
          <a:xfrm>
            <a:off x="3565200" y="2528995"/>
            <a:ext cx="0" cy="29946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11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2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3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4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5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6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7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8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19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20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1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2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3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4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5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6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7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8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29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30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1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2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3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4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5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6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7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8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39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4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40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41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42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43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44.xml><?xml version="1.0" encoding="utf-8"?>
<p:tagLst xmlns:p="http://schemas.openxmlformats.org/presentationml/2006/main">
  <p:tag name="KSO_WM_DIAGRAM_VIRTUALLY_FRAME" val="{&quot;height&quot;:402.63165354330715,&quot;left&quot;:54.70692913385826,&quot;top&quot;:79.31937007874015,&quot;width&quot;:877.2233070866141}"/>
</p:tagLst>
</file>

<file path=ppt/tags/tag45.xml><?xml version="1.0" encoding="utf-8"?>
<p:tagLst xmlns:p="http://schemas.openxmlformats.org/presentationml/2006/main">
  <p:tag name="TABLE_ENDDRAG_ORIGIN_RECT" val="724*325"/>
  <p:tag name="TABLE_ENDDRAG_RECT" val="104*73*724*325"/>
</p:tagLst>
</file>

<file path=ppt/tags/tag46.xml><?xml version="1.0" encoding="utf-8"?>
<p:tagLst xmlns:p="http://schemas.openxmlformats.org/presentationml/2006/main">
  <p:tag name="KSO_WM_DIAGRAM_VIRTUALLY_FRAME" val="{&quot;height&quot;:332.25023622047246,&quot;left&quot;:425.0338582677165,&quot;top&quot;:117.29976377952752,&quot;width&quot;:291.3048031496064}"/>
</p:tagLst>
</file>

<file path=ppt/tags/tag47.xml><?xml version="1.0" encoding="utf-8"?>
<p:tagLst xmlns:p="http://schemas.openxmlformats.org/presentationml/2006/main">
  <p:tag name="KSO_WM_DIAGRAM_VIRTUALLY_FRAME" val="{&quot;height&quot;:332.25023622047246,&quot;left&quot;:425.0338582677165,&quot;top&quot;:117.29976377952752,&quot;width&quot;:291.3048031496064}"/>
</p:tagLst>
</file>

<file path=ppt/tags/tag48.xml><?xml version="1.0" encoding="utf-8"?>
<p:tagLst xmlns:p="http://schemas.openxmlformats.org/presentationml/2006/main">
  <p:tag name="KSO_WM_DIAGRAM_VIRTUALLY_FRAME" val="{&quot;height&quot;:332.25023622047246,&quot;left&quot;:425.0338582677165,&quot;top&quot;:117.29976377952752,&quot;width&quot;:291.3048031496064}"/>
</p:tagLst>
</file>

<file path=ppt/tags/tag49.xml><?xml version="1.0" encoding="utf-8"?>
<p:tagLst xmlns:p="http://schemas.openxmlformats.org/presentationml/2006/main">
  <p:tag name="KSO_WM_DIAGRAM_VIRTUALLY_FRAME" val="{&quot;height&quot;:332.25023622047246,&quot;left&quot;:425.0338582677165,&quot;top&quot;:117.29976377952752,&quot;width&quot;:291.3048031496064}"/>
</p:tagLst>
</file>

<file path=ppt/tags/tag5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50.xml><?xml version="1.0" encoding="utf-8"?>
<p:tagLst xmlns:p="http://schemas.openxmlformats.org/presentationml/2006/main">
  <p:tag name="KSO_WM_DIAGRAM_VIRTUALLY_FRAME" val="{&quot;height&quot;:332.25023622047246,&quot;left&quot;:425.0338582677165,&quot;top&quot;:117.29976377952752,&quot;width&quot;:291.3048031496064}"/>
</p:tagLst>
</file>

<file path=ppt/tags/tag51.xml><?xml version="1.0" encoding="utf-8"?>
<p:tagLst xmlns:p="http://schemas.openxmlformats.org/presentationml/2006/main">
  <p:tag name="KSO_WM_DIAGRAM_VIRTUALLY_FRAME" val="{&quot;height&quot;:332.25023622047246,&quot;left&quot;:425.0338582677165,&quot;top&quot;:117.29976377952752,&quot;width&quot;:291.3048031496064}"/>
</p:tagLst>
</file>

<file path=ppt/tags/tag52.xml><?xml version="1.0" encoding="utf-8"?>
<p:tagLst xmlns:p="http://schemas.openxmlformats.org/presentationml/2006/main">
  <p:tag name="KSO_WM_DIAGRAM_VIRTUALLY_FRAME" val="{&quot;height&quot;:332.23370078740163,&quot;left&quot;:446.7833858267716,&quot;top&quot;:117.29976377952755,&quot;width&quot;:269.5552755905513}"/>
</p:tagLst>
</file>

<file path=ppt/tags/tag53.xml><?xml version="1.0" encoding="utf-8"?>
<p:tagLst xmlns:p="http://schemas.openxmlformats.org/presentationml/2006/main">
  <p:tag name="KSO_WM_DIAGRAM_VIRTUALLY_FRAME" val="{&quot;height&quot;:332.23370078740163,&quot;left&quot;:446.7833858267716,&quot;top&quot;:117.29976377952755,&quot;width&quot;:269.5552755905513}"/>
</p:tagLst>
</file>

<file path=ppt/tags/tag54.xml><?xml version="1.0" encoding="utf-8"?>
<p:tagLst xmlns:p="http://schemas.openxmlformats.org/presentationml/2006/main">
  <p:tag name="KSO_WM_DIAGRAM_VIRTUALLY_FRAME" val="{&quot;height&quot;:332.23370078740163,&quot;left&quot;:446.7833858267716,&quot;top&quot;:117.29976377952755,&quot;width&quot;:269.5552755905513}"/>
</p:tagLst>
</file>

<file path=ppt/tags/tag55.xml><?xml version="1.0" encoding="utf-8"?>
<p:tagLst xmlns:p="http://schemas.openxmlformats.org/presentationml/2006/main">
  <p:tag name="KSO_WM_DIAGRAM_VIRTUALLY_FRAME" val="{&quot;height&quot;:504.4843307086614,&quot;left&quot;:74.45889763779527,&quot;top&quot;:-47.35,&quot;width&quot;:848.966850393701}"/>
</p:tagLst>
</file>

<file path=ppt/tags/tag56.xml><?xml version="1.0" encoding="utf-8"?>
<p:tagLst xmlns:p="http://schemas.openxmlformats.org/presentationml/2006/main">
  <p:tag name="KSO_WM_DIAGRAM_VIRTUALLY_FRAME" val="{&quot;height&quot;:504.4843307086614,&quot;left&quot;:74.45889763779527,&quot;top&quot;:-47.35,&quot;width&quot;:848.966850393701}"/>
</p:tagLst>
</file>

<file path=ppt/tags/tag57.xml><?xml version="1.0" encoding="utf-8"?>
<p:tagLst xmlns:p="http://schemas.openxmlformats.org/presentationml/2006/main">
  <p:tag name="KSO_WM_DIAGRAM_VIRTUALLY_FRAME" val="{&quot;height&quot;:504.4843307086614,&quot;left&quot;:74.45889763779527,&quot;top&quot;:-47.35,&quot;width&quot;:848.966850393701}"/>
</p:tagLst>
</file>

<file path=ppt/tags/tag58.xml><?xml version="1.0" encoding="utf-8"?>
<p:tagLst xmlns:p="http://schemas.openxmlformats.org/presentationml/2006/main">
  <p:tag name="KSO_WM_DIAGRAM_VIRTUALLY_FRAME" val="{&quot;height&quot;:504.4843307086614,&quot;left&quot;:74.45889763779527,&quot;top&quot;:-47.35,&quot;width&quot;:848.966850393701}"/>
</p:tagLst>
</file>

<file path=ppt/tags/tag59.xml><?xml version="1.0" encoding="utf-8"?>
<p:tagLst xmlns:p="http://schemas.openxmlformats.org/presentationml/2006/main">
  <p:tag name="KSO_WM_DIAGRAM_VIRTUALLY_FRAME" val="{&quot;height&quot;:504.4843307086614,&quot;left&quot;:74.45889763779527,&quot;top&quot;:-47.35,&quot;width&quot;:848.966850393701}"/>
</p:tagLst>
</file>

<file path=ppt/tags/tag6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60.xml><?xml version="1.0" encoding="utf-8"?>
<p:tagLst xmlns:p="http://schemas.openxmlformats.org/presentationml/2006/main">
  <p:tag name="KSO_WM_DIAGRAM_VIRTUALLY_FRAME" val="{&quot;height&quot;:504.4843307086614,&quot;left&quot;:74.45889763779527,&quot;top&quot;:-47.35,&quot;width&quot;:848.966850393701}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resource_record_key" val="{&quot;29&quot;:[50052433]}"/>
  <p:tag name="commondata" val="eyJjb3VudCI6NSwiaGRpZCI6ImQwYmIyMzQ2Yjk0YWEzNDA0MGY4N2FlOGNiMjg2YWVkIiwidXNlckNvdW50IjozfQ=="/>
</p:tagLst>
</file>

<file path=ppt/tags/tag7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8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ags/tag9.xml><?xml version="1.0" encoding="utf-8"?>
<p:tagLst xmlns:p="http://schemas.openxmlformats.org/presentationml/2006/main">
  <p:tag name="KSO_WM_DIAGRAM_VIRTUALLY_FRAME" val="{&quot;height&quot;:253.75503937007875,&quot;left&quot;:91.3903937007874,&quot;top&quot;:109.7671653543307,&quot;width&quot;:810.127716535432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演示</Application>
  <PresentationFormat>宽屏</PresentationFormat>
  <Paragraphs>186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腾祥范笑歌楷书繁</vt:lpstr>
      <vt:lpstr>Century Gothic</vt:lpstr>
      <vt:lpstr>苏新诗古印宋简</vt:lpstr>
      <vt:lpstr>微软雅黑 Light</vt:lpstr>
      <vt:lpstr>汉仪篆书繁</vt:lpstr>
      <vt:lpstr>Bell MT</vt:lpstr>
      <vt:lpstr>Arial</vt:lpstr>
      <vt:lpstr>微软雅黑</vt:lpstr>
      <vt:lpstr>苏新诗柳楷简</vt:lpstr>
      <vt:lpstr>Arial Unicode MS</vt:lpstr>
      <vt:lpstr>等线 Light</vt:lpstr>
      <vt:lpstr>等线</vt:lpstr>
      <vt:lpstr>DejaVu Math TeX Gyre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请</cp:lastModifiedBy>
  <cp:revision>210</cp:revision>
  <dcterms:created xsi:type="dcterms:W3CDTF">2019-05-20T06:07:00Z</dcterms:created>
  <dcterms:modified xsi:type="dcterms:W3CDTF">2024-11-08T07:13:13Z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KSOTemplateUUID">
    <vt:lpwstr>v1.0_mb_ns5gQ4opMXpRp3AKUfKYAg==</vt:lpwstr>
  </property>
  <property fmtid="{D5CDD505-2E9C-101B-9397-08002B2CF9AE}" pid="4" name="ICV">
    <vt:lpwstr>80699292F3414B1DB6C7505753C1CA8D_12</vt:lpwstr>
  </property>
</Properties>
</file>