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sldIdLst>
    <p:sldId id="306" r:id="rId2"/>
    <p:sldId id="452" r:id="rId3"/>
    <p:sldId id="357" r:id="rId4"/>
    <p:sldId id="434" r:id="rId5"/>
    <p:sldId id="435" r:id="rId6"/>
    <p:sldId id="458" r:id="rId7"/>
    <p:sldId id="438" r:id="rId8"/>
    <p:sldId id="439" r:id="rId9"/>
    <p:sldId id="467" r:id="rId10"/>
    <p:sldId id="464" r:id="rId11"/>
    <p:sldId id="465" r:id="rId12"/>
    <p:sldId id="441" r:id="rId13"/>
    <p:sldId id="453" r:id="rId14"/>
    <p:sldId id="443" r:id="rId15"/>
    <p:sldId id="442" r:id="rId16"/>
    <p:sldId id="459" r:id="rId17"/>
    <p:sldId id="460" r:id="rId18"/>
    <p:sldId id="461" r:id="rId19"/>
    <p:sldId id="463" r:id="rId20"/>
    <p:sldId id="462" r:id="rId21"/>
    <p:sldId id="444" r:id="rId22"/>
    <p:sldId id="341" r:id="rId2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A9E3"/>
    <a:srgbClr val="F6F8E9"/>
    <a:srgbClr val="69A6E0"/>
    <a:srgbClr val="3495C6"/>
    <a:srgbClr val="46A9C9"/>
    <a:srgbClr val="4B819A"/>
    <a:srgbClr val="6996AB"/>
    <a:srgbClr val="546E7A"/>
    <a:srgbClr val="79A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1" autoAdjust="0"/>
    <p:restoredTop sz="75666" autoAdjust="0"/>
  </p:normalViewPr>
  <p:slideViewPr>
    <p:cSldViewPr snapToGrid="0">
      <p:cViewPr varScale="1">
        <p:scale>
          <a:sx n="95" d="100"/>
          <a:sy n="95" d="100"/>
        </p:scale>
        <p:origin x="170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40DD0-6B8E-48E0-850E-082BA0D33081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F69E9-4A1F-459C-83F9-BDC1F7735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from the collected unique pointing angle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从收集的唯一指向角度合成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9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indicating a close match with true free space propagation (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2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)[2][5].</a:t>
            </a: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,indicating greater signal attenuation over distance as compared to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conditions. </a:t>
            </a:r>
          </a:p>
          <a:p>
            <a:r>
              <a:rPr lang="zh-CN" altLang="en-US" dirty="0"/>
              <a:t>表示更大的信号衰减随距离而条件。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2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omnidirectional path loss scatter plots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全向路径损耗散点图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latin typeface="Times-Roman"/>
              </a:rPr>
              <a:t>in conjunction with </a:t>
            </a:r>
            <a:r>
              <a:rPr lang="zh-CN" altLang="en-US" dirty="0">
                <a:latin typeface="Times-Roman"/>
              </a:rPr>
              <a:t>连同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latin typeface="Times-Roman"/>
              </a:rPr>
              <a:t>As presented in [4], [5], 74 TX-RX outdoor location combinations were measured at both 28 GHz and 73 GHz, of which 13 and 5 locations, respectively, provided no measurable path loss over T-R distances of 200 m. </a:t>
            </a:r>
          </a:p>
          <a:p>
            <a:r>
              <a:rPr lang="en-US" dirty="0">
                <a:latin typeface="Times-Roman"/>
              </a:rPr>
              <a:t>where in this letter we show, by example, </a:t>
            </a:r>
          </a:p>
          <a:p>
            <a:r>
              <a:rPr lang="en-US" dirty="0">
                <a:latin typeface="Times-Roman"/>
              </a:rPr>
              <a:t>that uses the 1 m close-in free space reference distance in LOS conditions and the NLOS floating</a:t>
            </a:r>
            <a:r>
              <a:rPr lang="en-US" altLang="zh-CN" dirty="0">
                <a:latin typeface="Times-Roman"/>
              </a:rPr>
              <a:t>-</a:t>
            </a:r>
            <a:r>
              <a:rPr lang="en-US" dirty="0">
                <a:latin typeface="Times-Roman"/>
              </a:rPr>
              <a:t>intercept path loss model,</a:t>
            </a:r>
          </a:p>
          <a:p>
            <a:r>
              <a:rPr lang="en-US" dirty="0">
                <a:latin typeface="Times-Roman"/>
              </a:rPr>
              <a:t>whereas the other approach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 the LOS path loss line was obtained using the close-in free space reference distance path loss model with respect to a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free space reference distance, and the NLOS path loss lines were obtained using the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 m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free space reference distance model and floating-intercept path loss model. </a:t>
            </a:r>
            <a:endParaRPr lang="en-US" dirty="0">
              <a:latin typeface="Times-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 approach uses the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close-in free space reference distance models in both LOS and NLOS conditions,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9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omnidirectional path loss scatter plots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全向路径损耗散点图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latin typeface="Times-Roman"/>
              </a:rPr>
              <a:t>in conjunction with </a:t>
            </a:r>
            <a:r>
              <a:rPr lang="zh-CN" altLang="en-US" dirty="0">
                <a:latin typeface="Times-Roman"/>
              </a:rPr>
              <a:t>连同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latin typeface="Times-Roman"/>
              </a:rPr>
              <a:t>As presented in [4], [5], 74 TX-RX outdoor location combinations were measured at both 28 GHz and 73 GHz, of which 13 and 5 locations, respectively, provided no measurable path loss over T-R distances of 200 m. </a:t>
            </a:r>
          </a:p>
          <a:p>
            <a:r>
              <a:rPr lang="en-US" dirty="0">
                <a:latin typeface="Times-Roman"/>
              </a:rPr>
              <a:t>where in this letter we show, by example, </a:t>
            </a:r>
          </a:p>
          <a:p>
            <a:r>
              <a:rPr lang="en-US" dirty="0">
                <a:latin typeface="Times-Roman"/>
              </a:rPr>
              <a:t>that uses the 1 m close-in free space reference distance in LOS conditions and the NLOS floating</a:t>
            </a:r>
            <a:r>
              <a:rPr lang="en-US" altLang="zh-CN" dirty="0">
                <a:latin typeface="Times-Roman"/>
              </a:rPr>
              <a:t>-</a:t>
            </a:r>
            <a:r>
              <a:rPr lang="en-US" dirty="0">
                <a:latin typeface="Times-Roman"/>
              </a:rPr>
              <a:t>intercept path loss model,</a:t>
            </a:r>
          </a:p>
          <a:p>
            <a:r>
              <a:rPr lang="en-US" dirty="0">
                <a:latin typeface="Times-Roman"/>
              </a:rPr>
              <a:t>whereas the other approach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 the LOS path loss line was obtained using the close-in free space reference distance path loss model with respect to a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free space reference distance, and the NLOS path loss lines were obtained using the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 m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free space reference distance model and floating-intercept path loss model. </a:t>
            </a:r>
            <a:endParaRPr lang="en-US" dirty="0">
              <a:latin typeface="Times-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 approach uses the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close-in free space reference distance models in both LOS and NLOS conditions,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91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08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Eq. (6) can be rewritten as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6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3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4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LOS probability curve was obtained by averaging the four LOS probability curves. </a:t>
            </a:r>
          </a:p>
          <a:p>
            <a:r>
              <a:rPr lang="en-US" dirty="0"/>
              <a:t>The MMSE curve was computed using the mean LOS probability, which yielded α and dBP in (1).</a:t>
            </a:r>
          </a:p>
          <a:p>
            <a:endParaRPr lang="en-US" dirty="0"/>
          </a:p>
          <a:p>
            <a:r>
              <a:rPr lang="en-US" dirty="0"/>
              <a:t>Coles 1 (COL1), Coles 2 (COL2), Kaufman (KAU), and Kimmel 2 (KIM2) </a:t>
            </a:r>
          </a:p>
          <a:p>
            <a:r>
              <a:rPr lang="en-US" dirty="0"/>
              <a:t>obtained from a 3-D site-specific database modeling the downtown Manhattan area in which the measurements were obtained [3], [4].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LOS probability is determined from ray-tracing simulations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WINNER probability function in the LOS microcellular environment [7] uses the same form as in (1) but without the square exponent, which yielded a greater error to the mean LOS curve (in Fig. 2) than (1).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also estimate the probabilistic path loss by combining the LOS and NLOS close-in reference distance path loss models with respect to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viable approach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一种可行的方法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Establishing a fixed reference distance of </a:t>
            </a: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also a viable approach for both LOS and NLOS modeling, and 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reason for this ????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validate our new probabilistic propagation modeling scheme to demonstrate the flexibility of our approach, while showing the inherent simplicity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(with very little loss of accuracy)</a:t>
            </a:r>
            <a:endParaRPr lang="en-US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 using a simple 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free space reference distance model for both LOS and NLOS environments.</a:t>
            </a:r>
          </a:p>
          <a:p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2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= 1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</a:t>
            </a:r>
            <a:r>
              <a:rPr lang="en-US" dirty="0" err="1"/>
              <a:t>it</a:t>
            </a:r>
            <a:r>
              <a:rPr lang="en-US" dirty="0"/>
              <a:t> follows that</a:t>
            </a:r>
            <a:r>
              <a:rPr lang="zh-CN" altLang="en-US" dirty="0"/>
              <a:t>由此得出结论</a:t>
            </a:r>
            <a:r>
              <a:rPr lang="en-US" altLang="zh-CN" dirty="0"/>
              <a:t>…</a:t>
            </a:r>
            <a:r>
              <a:rPr lang="zh-CN" altLang="en-US" dirty="0"/>
              <a:t>，因而断定</a:t>
            </a:r>
            <a:r>
              <a:rPr lang="en-US" altLang="zh-CN" dirty="0"/>
              <a:t>…;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0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8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If you do not know the population mean and variance, 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m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and 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v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, for the lognormal distribution, you can estimate </a:t>
            </a:r>
            <a:r>
              <a:rPr lang="en-US" altLang="en-US" sz="1800" i="1" dirty="0">
                <a:solidFill>
                  <a:srgbClr val="40404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μ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and </a:t>
            </a:r>
            <a:r>
              <a:rPr lang="en-US" altLang="en-US" sz="1800" i="1" dirty="0">
                <a:solidFill>
                  <a:srgbClr val="40404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in the following way:</a:t>
            </a:r>
            <a:endParaRPr lang="en-US" altLang="en-US" sz="1000" dirty="0"/>
          </a:p>
          <a:p>
            <a:pPr lvl="0"/>
            <a:r>
              <a:rPr lang="en-US" altLang="en-US" sz="1400" dirty="0">
                <a:solidFill>
                  <a:srgbClr val="404040"/>
                </a:solidFill>
                <a:latin typeface="Arial Unicode MS"/>
                <a:ea typeface="Menlo"/>
                <a:cs typeface="Arial" panose="020B0604020202020204" pitchFamily="34" charset="0"/>
              </a:rPr>
              <a:t>mu = mean(log(X)) sigma = </a:t>
            </a:r>
            <a:r>
              <a:rPr lang="en-US" altLang="en-US" sz="1400" dirty="0" err="1">
                <a:solidFill>
                  <a:srgbClr val="404040"/>
                </a:solidFill>
                <a:latin typeface="Arial Unicode MS"/>
                <a:ea typeface="Menlo"/>
                <a:cs typeface="Arial" panose="020B0604020202020204" pitchFamily="34" charset="0"/>
              </a:rPr>
              <a:t>std</a:t>
            </a:r>
            <a:r>
              <a:rPr lang="en-US" altLang="en-US" sz="1400" dirty="0">
                <a:solidFill>
                  <a:srgbClr val="404040"/>
                </a:solidFill>
                <a:latin typeface="Arial Unicode MS"/>
                <a:ea typeface="Menlo"/>
                <a:cs typeface="Arial" panose="020B0604020202020204" pitchFamily="34" charset="0"/>
              </a:rPr>
              <a:t>(log(X))</a:t>
            </a:r>
            <a:endParaRPr lang="en-US" altLang="en-US" sz="1000" dirty="0"/>
          </a:p>
          <a:p>
            <a:pPr lvl="0"/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The lognormal distribution is applicable when the quantity of interest must be positive, since log(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) exists only when 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is positive.</a:t>
            </a:r>
            <a:endParaRPr lang="en-US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F69E9-4A1F-459C-83F9-BDC1F77351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7FACC-0664-496B-8E21-D2D139AAEE0D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E5A6-E62F-449B-9F5B-6870D9FA9C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1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DE9E0-CEFC-4EC9-9EA8-6F809872555F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891CA-53EA-4584-83CD-63C557F692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0787-7E9D-4CD4-89C7-D9588DB8E9E8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8F444-5A87-4866-9AB0-7F5D4D7349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AD08F-7DFC-49AC-8D83-1E96F7B0EBD2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6055-3D43-4127-A29E-F4E6AB0DB9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FAA0-170F-49B3-B6DD-C6B40854633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DEB8-BDC9-445D-9754-EFEB73F620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593D3-3AB0-417A-983F-D1F8B47DF3DA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2E469-6BD4-4918-A162-2549985AC6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686F9-1E0D-421E-8FD6-14B2ACE8DB2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E6F34-D893-41FF-AE48-64BB681E4F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5F027-93F6-40B2-ABDF-8C249012C3A7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49BC-A7F6-4630-A11F-B4E282332F0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66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4D46-084D-46D4-92A5-EA0960BF0FB9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631C-741B-4696-9AA4-1AC82BD664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06F89-F558-41DD-9EEE-002C605DAF3F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DA94-928E-4338-AC23-792DED4E67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EE6D-3BA5-4E0D-A5E3-A718EF71425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2883-4D61-4FAC-B58A-56F2636BFD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F0BA5D-48A3-4549-B9D0-E4B3927C1C46}" type="datetime1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969B91-7301-4E2F-9C63-CA6871E3D1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.mathworks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lab.mathworks.com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n.mathworks.com/products/statist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YaHei" panose="020B0503020204020204" pitchFamily="34" charset="-122"/>
            </a:endParaRPr>
          </a:p>
        </p:txBody>
      </p:sp>
      <p:sp>
        <p:nvSpPr>
          <p:cNvPr id="8197" name="제목 1"/>
          <p:cNvSpPr>
            <a:spLocks noGrp="1"/>
          </p:cNvSpPr>
          <p:nvPr>
            <p:ph type="ctrTitle"/>
          </p:nvPr>
        </p:nvSpPr>
        <p:spPr>
          <a:xfrm>
            <a:off x="1524000" y="879972"/>
            <a:ext cx="9144000" cy="1222375"/>
          </a:xfrm>
        </p:spPr>
        <p:txBody>
          <a:bodyPr anchor="ctr"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나눔바른고딕" panose="020B0603020101020101" pitchFamily="50" charset="-127"/>
              </a:rPr>
              <a:t>Probabilistic Omnidirectional Path Loss Models for Millimeter-Wave Outdoor Communications</a:t>
            </a:r>
            <a:endParaRPr lang="ko-KR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528427" y="2191056"/>
            <a:ext cx="916723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8E5A6-E62F-449B-9F5B-6870D9FA9C5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8991" y="2346088"/>
            <a:ext cx="976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Mathew K. Samimi, Theodore S. Rappaport, and George R. MacCartney, Jr.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Polytech. Sch. of Eng., Wireless Res. Center, NYU, New York, NY, USA</a:t>
            </a: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928227" y="3996170"/>
            <a:ext cx="43910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Hong Cheng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chenghong@kw.ac.kr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4407651" y="4739868"/>
            <a:ext cx="343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Advisor: Prof. Hyukjoon Lee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7937" y="5749125"/>
            <a:ext cx="76517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 Intelligence Network Laboratory, Dept. of CE, KwangWoon University 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6202363"/>
            <a:ext cx="8699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47464" y="2973374"/>
            <a:ext cx="93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IEEE Wireless Communications Letters ( Volume: 4, Issue: 4, Aug. 2015 )</a:t>
            </a:r>
          </a:p>
        </p:txBody>
      </p:sp>
    </p:spTree>
    <p:extLst>
      <p:ext uri="{BB962C8B-B14F-4D97-AF65-F5344CB8AC3E}">
        <p14:creationId xmlns:p14="http://schemas.microsoft.com/office/powerpoint/2010/main" val="66342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8" y="1296988"/>
            <a:ext cx="7897695" cy="51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5" y="1794704"/>
            <a:ext cx="9841050" cy="424763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3847" y="7219190"/>
            <a:ext cx="10648709" cy="184665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If you do not know the population mean and variance, 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m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and 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v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, for the lognormal distribution, you can estimate </a:t>
            </a:r>
            <a:r>
              <a:rPr lang="en-US" altLang="en-US" sz="2800" i="1" dirty="0">
                <a:solidFill>
                  <a:srgbClr val="40404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μ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and </a:t>
            </a:r>
            <a:r>
              <a:rPr lang="en-US" altLang="en-US" sz="2800" i="1" dirty="0">
                <a:solidFill>
                  <a:srgbClr val="40404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in the following way:</a:t>
            </a:r>
            <a:endParaRPr lang="en-US" altLang="en-US" sz="1200" dirty="0"/>
          </a:p>
          <a:p>
            <a:pPr lvl="0"/>
            <a:r>
              <a:rPr lang="en-US" altLang="en-US" sz="2000" dirty="0">
                <a:solidFill>
                  <a:srgbClr val="404040"/>
                </a:solidFill>
                <a:latin typeface="Arial Unicode MS"/>
                <a:ea typeface="Menlo"/>
                <a:cs typeface="Arial" panose="020B0604020202020204" pitchFamily="34" charset="0"/>
              </a:rPr>
              <a:t>mu = mean(log(X)) sigma = </a:t>
            </a:r>
            <a:r>
              <a:rPr lang="en-US" altLang="en-US" sz="2000" dirty="0" err="1">
                <a:solidFill>
                  <a:srgbClr val="404040"/>
                </a:solidFill>
                <a:latin typeface="Arial Unicode MS"/>
                <a:ea typeface="Menlo"/>
                <a:cs typeface="Arial" panose="020B0604020202020204" pitchFamily="34" charset="0"/>
              </a:rPr>
              <a:t>std</a:t>
            </a:r>
            <a:r>
              <a:rPr lang="en-US" altLang="en-US" sz="2000" dirty="0">
                <a:solidFill>
                  <a:srgbClr val="404040"/>
                </a:solidFill>
                <a:latin typeface="Arial Unicode MS"/>
                <a:ea typeface="Menlo"/>
                <a:cs typeface="Arial" panose="020B0604020202020204" pitchFamily="34" charset="0"/>
              </a:rPr>
              <a:t>(log(X))</a:t>
            </a:r>
            <a:endParaRPr lang="en-US" altLang="en-US" sz="1200" dirty="0"/>
          </a:p>
          <a:p>
            <a:pPr lvl="0"/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The lognormal distribution is applicable when the quantity of interest must be positive, since log(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) exists only when </a:t>
            </a:r>
            <a:r>
              <a:rPr lang="en-US" altLang="en-US" i="1" dirty="0">
                <a:solidFill>
                  <a:srgbClr val="404040"/>
                </a:solidFill>
                <a:cs typeface="Arial" panose="020B0604020202020204" pitchFamily="34" charset="0"/>
              </a:rPr>
              <a:t>X</a:t>
            </a:r>
            <a:r>
              <a:rPr lang="en-US" altLang="en-US" dirty="0">
                <a:solidFill>
                  <a:srgbClr val="404040"/>
                </a:solidFill>
                <a:cs typeface="Arial" panose="020B0604020202020204" pitchFamily="34" charset="0"/>
              </a:rPr>
              <a:t> is positive.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150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2" name="矩形 1"/>
          <p:cNvSpPr/>
          <p:nvPr/>
        </p:nvSpPr>
        <p:spPr>
          <a:xfrm>
            <a:off x="858838" y="1414968"/>
            <a:ext cx="10087644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omnidirectional LOS path loss exponent and shadowing factor with respect to a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free space reference distance were computed to be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2.1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3.6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GHz</a:t>
            </a:r>
            <a:endParaRPr lang="en-US" b="1" i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4.8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 GHz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the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NLOS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3.4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l-GR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GHz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3.4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7.9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 GHz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8838" y="4687659"/>
            <a:ext cx="10319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NLOS floating-intercept path loss equation lines produced the following parameters</a:t>
            </a: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79.2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= 2.6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9.6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GHz</a:t>
            </a:r>
            <a:endParaRPr lang="en-US" b="1" i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= 80.6 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= 2.9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a-DK" sz="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7.8 dB </a:t>
            </a:r>
            <a:r>
              <a:rPr lang="da-DK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</a:t>
            </a:r>
            <a:r>
              <a:rPr lang="da-DK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 GHz</a:t>
            </a:r>
            <a:endParaRPr lang="en-US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5975" y="1397442"/>
            <a:ext cx="10160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Figs. 3 and 4 show the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28 GHz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73 GHz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omnidirectional path loss scatter plots and corresponding mean path loss equation lines, </a:t>
            </a:r>
          </a:p>
          <a:p>
            <a:pPr marL="285750" indent="-285750">
              <a:lnSpc>
                <a:spcPts val="28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Using Eqs. (3), (4), and (5), in conjunction with (1), it is possible to implement a general probabilistic path loss model,</a:t>
            </a:r>
          </a:p>
          <a:p>
            <a:pPr>
              <a:lnSpc>
                <a:spcPts val="2800"/>
              </a:lnSpc>
              <a:spcAft>
                <a:spcPts val="1200"/>
              </a:spcAft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800"/>
              </a:lnSpc>
              <a:spcAft>
                <a:spcPts val="1200"/>
              </a:spcAft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45576" y="3216506"/>
            <a:ext cx="8067254" cy="461005"/>
            <a:chOff x="1269786" y="4232914"/>
            <a:chExt cx="9396274" cy="51820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786" y="4232914"/>
              <a:ext cx="4938188" cy="5182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7974" y="4297689"/>
              <a:ext cx="4458086" cy="388654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712431" y="4105876"/>
            <a:ext cx="9420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 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200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(d), PL</a:t>
            </a:r>
            <a:r>
              <a:rPr lang="en-US" sz="1200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LOS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(d), and PL</a:t>
            </a:r>
            <a:r>
              <a:rPr lang="en-US" sz="1200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NLOS</a:t>
            </a:r>
            <a:r>
              <a:rPr lang="en-US" b="1" i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given in Eqs. (1), (3), and (4) or (5),</a:t>
            </a:r>
          </a:p>
        </p:txBody>
      </p:sp>
    </p:spTree>
    <p:extLst>
      <p:ext uri="{BB962C8B-B14F-4D97-AF65-F5344CB8AC3E}">
        <p14:creationId xmlns:p14="http://schemas.microsoft.com/office/powerpoint/2010/main" val="46017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86" y="1522993"/>
            <a:ext cx="5759506" cy="91658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839819" y="2575568"/>
            <a:ext cx="8432152" cy="671584"/>
            <a:chOff x="758824" y="1478129"/>
            <a:chExt cx="9635011" cy="76206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824" y="1478129"/>
              <a:ext cx="7513971" cy="76206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600" y="1598264"/>
              <a:ext cx="1783235" cy="525826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847840" y="2545374"/>
            <a:ext cx="8432152" cy="671584"/>
            <a:chOff x="758824" y="1478129"/>
            <a:chExt cx="9635011" cy="76206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824" y="1478129"/>
              <a:ext cx="7513971" cy="76206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600" y="1598264"/>
              <a:ext cx="1783235" cy="525826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2681822" y="4126247"/>
            <a:ext cx="7654780" cy="513837"/>
            <a:chOff x="595602" y="3240434"/>
            <a:chExt cx="10060657" cy="60965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602" y="3240434"/>
              <a:ext cx="6812870" cy="60965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6581" y="3312138"/>
              <a:ext cx="2979678" cy="495343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1283268" y="3350137"/>
            <a:ext cx="9019774" cy="599054"/>
            <a:chOff x="1032020" y="2501780"/>
            <a:chExt cx="11359694" cy="80016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8014" y="2610571"/>
              <a:ext cx="6233700" cy="57155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020" y="2501780"/>
              <a:ext cx="5243014" cy="80016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213200" y="5279427"/>
            <a:ext cx="8206147" cy="461005"/>
            <a:chOff x="2269348" y="5351553"/>
            <a:chExt cx="8206147" cy="461005"/>
          </a:xfrm>
        </p:grpSpPr>
        <p:grpSp>
          <p:nvGrpSpPr>
            <p:cNvPr id="31" name="组合 30"/>
            <p:cNvGrpSpPr/>
            <p:nvPr/>
          </p:nvGrpSpPr>
          <p:grpSpPr>
            <a:xfrm>
              <a:off x="2269348" y="5351553"/>
              <a:ext cx="8067254" cy="461005"/>
              <a:chOff x="1269786" y="4232914"/>
              <a:chExt cx="9396274" cy="518205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9786" y="4232914"/>
                <a:ext cx="4938188" cy="518205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7974" y="4297689"/>
                <a:ext cx="4458086" cy="388654"/>
              </a:xfrm>
              <a:prstGeom prst="rect">
                <a:avLst/>
              </a:prstGeom>
            </p:spPr>
          </p:pic>
        </p:grpSp>
        <p:sp>
          <p:nvSpPr>
            <p:cNvPr id="2" name="矩形 1"/>
            <p:cNvSpPr/>
            <p:nvPr/>
          </p:nvSpPr>
          <p:spPr>
            <a:xfrm>
              <a:off x="2269348" y="5351553"/>
              <a:ext cx="8206147" cy="461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13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8" y="1516415"/>
            <a:ext cx="5510695" cy="441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467" y="1516415"/>
            <a:ext cx="53864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9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0505" y="198471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1:1:200 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d_BP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27;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= 71;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= 1;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= 3*10^8;</a:t>
            </a:r>
          </a:p>
        </p:txBody>
      </p:sp>
      <p:sp>
        <p:nvSpPr>
          <p:cNvPr id="8" name="矩形 7"/>
          <p:cNvSpPr/>
          <p:nvPr/>
        </p:nvSpPr>
        <p:spPr>
          <a:xfrm>
            <a:off x="6966029" y="2361335"/>
            <a:ext cx="463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 =c/f 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P_LOS = zeros(200,1);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PL_LOS = zeros(200,1);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 = zeros(200,1);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PL_Prob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zeros(200,1);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PL_NLOS_CloseIn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zeros(200,1);</a:t>
            </a:r>
          </a:p>
          <a:p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PL_NLOS_Floating = zeros(200,1);</a:t>
            </a:r>
          </a:p>
        </p:txBody>
      </p:sp>
      <p:sp>
        <p:nvSpPr>
          <p:cNvPr id="11" name="矩形 10"/>
          <p:cNvSpPr/>
          <p:nvPr/>
        </p:nvSpPr>
        <p:spPr>
          <a:xfrm>
            <a:off x="3222615" y="236128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28*10^9;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2.1;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3.6;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3.4;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Sigma_NLOS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alpha2 = 79.2;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= 2.6;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Sigma2_NLOS = 9.6;</a:t>
            </a:r>
          </a:p>
        </p:txBody>
      </p:sp>
      <p:sp>
        <p:nvSpPr>
          <p:cNvPr id="12" name="矩形 11"/>
          <p:cNvSpPr/>
          <p:nvPr/>
        </p:nvSpPr>
        <p:spPr>
          <a:xfrm>
            <a:off x="3410700" y="6077247"/>
            <a:ext cx="496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https://matlab.mathworks.com/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76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9312" y="1391434"/>
            <a:ext cx="10759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d=1:1:200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P_LOS(d)  = (min(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d_BP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/d,1)*(1-exp(-d/alpha))+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(-d/alpha))^2;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PL_LOS(d)  = 20*log10(4*pi/ Lambda)+10*n_LOS *log10(d)+lognpdf(d,0,Sigma_LOS );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PL_NLOS_CloseIn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= 20*log10(4*pi/ Lambda)+10*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n_NLOS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*log10(d)+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lognpdf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(d,0,Sigma_NLOS 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PL_NLOS_Floating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 = alpha2  +10* Beta  *log10(d)+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lognpdf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(d,0,Sigma2_NLOS 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d&lt;= 30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PL_NLOS(d)  = PL_NLOS_CloseIn(d);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PL_NLOS(d)  =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PL_NLOS_Floating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PL_Prob(d)  = P_LOS(d)*PL_LOS(d)+(1-P_LOS(d))*PL_NLOS(d);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PL_Prob_CloseIn(d)  = P_LOS(d)*PL_LOS(d)+(1-P_LOS(d))*PL_NLOS_CloseIn(d);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PL_Prob_Floating(d)  = P_LOS(d)*PL_LOS(d)+(1-P_LOS(d))*PL_NLOS_Floating(d);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41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0593" y="1639888"/>
            <a:ext cx="62757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figure;t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1:1:50;</a:t>
            </a:r>
            <a:r>
              <a:rPr lang="en-US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 fact it should be 30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 =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semilogx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t,PL_LOS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(1:50),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,2);grid </a:t>
            </a:r>
            <a:r>
              <a:rPr lang="en-US" dirty="0" err="1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;hold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31:1:200;</a:t>
            </a:r>
            <a:r>
              <a:rPr lang="en-US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 the paper it begin at 51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 = plot(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t,PL_NLOS_Floating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(31:200),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1:1:200;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 = plot(t, PL_NLOS_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'r--'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 = plot(t,PL_Prob_Floating,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 = plot(t,PL_Prob_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'k--'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,2);  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axis([1,250,55,150]);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'T-R Separation(m)'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,12,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'Total Path Loss (dB)'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,12,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'28GHz Omnidirectional Path Loss Models'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,12,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矩形 1"/>
          <p:cNvSpPr/>
          <p:nvPr/>
        </p:nvSpPr>
        <p:spPr>
          <a:xfrm>
            <a:off x="7106719" y="1639888"/>
            <a:ext cx="49810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'n_L_O_S=2.1 \sigma_L_O_S=3.6dB'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= [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'(\alpha _N_L_O_S, \beta_N_L_O_S)=(79.2dB,2.6) 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sprintf(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'\sigma_N_L_O_S=9.6dB'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 = [</a:t>
            </a:r>
            <a:r>
              <a:rPr lang="pt-BR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'n_N_L_O_S=3.4 \sigma_N_L_O_S=9.7dB'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 = [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'Probabilistic Path Loss (Floating)'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 = [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'Probabilistic Path Loss (Close-In)'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line_handles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[s1,p1,p2,p3,p4];</a:t>
            </a:r>
          </a:p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legend_texts = {t1, t2, t3, t4,t5};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h_leg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legend(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line_handles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legend_texts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h_leg.FontWeight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h_leg.Location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'best'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77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8" y="1516415"/>
            <a:ext cx="5510695" cy="441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467" y="1516415"/>
            <a:ext cx="53864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Previous Work</a:t>
            </a:r>
            <a:endParaRPr lang="en-US" altLang="ko-KR" sz="2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54462" y="722675"/>
            <a:ext cx="3318935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4984" y="2336252"/>
            <a:ext cx="1049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Fitting  a  minimum  mean  square  error  (MMSE)  best  ﬁt line  to  the  measured  path  losses  (with  distances  in  log- scale), yielding a 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mathematically-based omnidirectional path loss model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applicable over the range of measured distance</a:t>
            </a:r>
          </a:p>
        </p:txBody>
      </p:sp>
      <p:sp>
        <p:nvSpPr>
          <p:cNvPr id="12" name="矩形 11"/>
          <p:cNvSpPr/>
          <p:nvPr/>
        </p:nvSpPr>
        <p:spPr>
          <a:xfrm>
            <a:off x="914984" y="1574134"/>
            <a:ext cx="4795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97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Floating-intercept  Model</a:t>
            </a:r>
          </a:p>
        </p:txBody>
      </p:sp>
      <p:sp>
        <p:nvSpPr>
          <p:cNvPr id="13" name="矩形 12"/>
          <p:cNvSpPr/>
          <p:nvPr/>
        </p:nvSpPr>
        <p:spPr>
          <a:xfrm>
            <a:off x="914984" y="4346939"/>
            <a:ext cx="1031455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3434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Arising from </a:t>
            </a:r>
            <a:r>
              <a:rPr lang="en-US" u="sng" dirty="0">
                <a:solidFill>
                  <a:srgbClr val="43434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electromagnetic theory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using  a constraint anchor point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 the close-in reference distance </a:t>
            </a:r>
            <a:r>
              <a:rPr lang="en-US" sz="2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(assuming free space propagation up to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when ﬁtting the MMSE best ﬁt line, where 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slope of the best ﬁt line and standard deviation beyond </a:t>
            </a:r>
            <a:r>
              <a:rPr lang="en-US" sz="2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commonly known as the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 loss exponent (PLE)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shadowing factor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respectively.</a:t>
            </a:r>
          </a:p>
        </p:txBody>
      </p:sp>
      <p:sp>
        <p:nvSpPr>
          <p:cNvPr id="7" name="矩形 6"/>
          <p:cNvSpPr/>
          <p:nvPr/>
        </p:nvSpPr>
        <p:spPr>
          <a:xfrm>
            <a:off x="914986" y="3537858"/>
            <a:ext cx="9254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97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 Free  Space  Reference  Distance  Model  </a:t>
            </a:r>
          </a:p>
        </p:txBody>
      </p:sp>
    </p:spTree>
    <p:extLst>
      <p:ext uri="{BB962C8B-B14F-4D97-AF65-F5344CB8AC3E}">
        <p14:creationId xmlns:p14="http://schemas.microsoft.com/office/powerpoint/2010/main" val="3058668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5" y="1639888"/>
            <a:ext cx="5876720" cy="441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51" y="1539434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41" y="2055671"/>
            <a:ext cx="6081287" cy="4648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932431" y="2570758"/>
            <a:ext cx="7577431" cy="457240"/>
            <a:chOff x="1876284" y="2302527"/>
            <a:chExt cx="7577431" cy="45724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6284" y="2302527"/>
              <a:ext cx="7056732" cy="45724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6958" y="2378734"/>
              <a:ext cx="426757" cy="304826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543" y="3177897"/>
            <a:ext cx="6683319" cy="4267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286" y="3796650"/>
            <a:ext cx="11365831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are the mean LOS and NLOS distance-dependent path loss equations from Eqs. (3), and (4) or (5) </a:t>
            </a:r>
          </a:p>
          <a:p>
            <a:pPr marL="285750" indent="-285750" algn="just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100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σ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(d)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the sum of two independent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 lognormal random variables, also with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 dB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mean</a:t>
            </a:r>
          </a:p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Distance-dependent standard deviation, i.e., shadow factor, (in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71" y="3827142"/>
            <a:ext cx="2604370" cy="3688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551" y="5684346"/>
            <a:ext cx="6149873" cy="5715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2679" y="1528939"/>
            <a:ext cx="1045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clear that any other distance-dependent path loss model or other propagation models, could be used here .Eq. (6) can be rewritten as</a:t>
            </a:r>
          </a:p>
        </p:txBody>
      </p:sp>
    </p:spTree>
    <p:extLst>
      <p:ext uri="{BB962C8B-B14F-4D97-AF65-F5344CB8AC3E}">
        <p14:creationId xmlns:p14="http://schemas.microsoft.com/office/powerpoint/2010/main" val="393943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1" name="제목 3"/>
          <p:cNvSpPr>
            <a:spLocks noGrp="1"/>
          </p:cNvSpPr>
          <p:nvPr>
            <p:ph type="title"/>
          </p:nvPr>
        </p:nvSpPr>
        <p:spPr>
          <a:xfrm>
            <a:off x="3429794" y="2739989"/>
            <a:ext cx="5332412" cy="9588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ko-KR" sz="4800" dirty="0">
                <a:solidFill>
                  <a:schemeClr val="bg1"/>
                </a:solidFill>
                <a:latin typeface="Helvetica" panose="020B0604020202030204" pitchFamily="34" charset="0"/>
              </a:rPr>
              <a:t>THANK YOU</a:t>
            </a:r>
            <a:endParaRPr lang="ko-KR" altLang="en-US" sz="2600" dirty="0">
              <a:solidFill>
                <a:srgbClr val="DEE9FA"/>
              </a:solidFill>
              <a:latin typeface="Helvetica" panose="020B0604020202030204" pitchFamily="34" charset="0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363453" y="3786152"/>
            <a:ext cx="352124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98199" y="5546725"/>
            <a:ext cx="765175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 Intelligence Network Laboratory, Dept. of CE, KwangWoon University 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6202363"/>
            <a:ext cx="8699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29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Works In The Paper</a:t>
            </a:r>
            <a:endParaRPr lang="en-US" altLang="ko-KR" sz="28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8838" y="1705339"/>
            <a:ext cx="993264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present omnidirectional path loss models based on the same new </a:t>
            </a:r>
            <a:r>
              <a:rPr lang="en-US" altLang="ko-KR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york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city data from both </a:t>
            </a:r>
            <a:r>
              <a:rPr lang="en-US" altLang="ko-KR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line-of-sight (LOS) 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en-US" altLang="ko-KR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non-line-of-sight (NLOS) 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locations,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 consider a site-specific function that describes the probability of having a LOS path for a given transmitter-receiver (T-R) separation distance.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new “hybrid” path loss model, the mean estimated path loss is </a:t>
            </a:r>
            <a:r>
              <a:rPr lang="en-US" altLang="ko-KR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</a:t>
            </a:r>
            <a:r>
              <a:rPr lang="en-US" altLang="ko-KR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54462" y="722675"/>
            <a:ext cx="3318935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23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Obtained the LOS probabilities</a:t>
            </a:r>
          </a:p>
        </p:txBody>
      </p:sp>
      <p:cxnSp>
        <p:nvCxnSpPr>
          <p:cNvPr id="8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 bwMode="auto">
          <a:xfrm>
            <a:off x="7055708" y="722675"/>
            <a:ext cx="4017677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PROBABILITY OF LOS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8" y="1362440"/>
            <a:ext cx="5013530" cy="39476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6911" y="5442014"/>
            <a:ext cx="5759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2. LOS probability curves from ray-tracing as a function of T-R separation distance for </a:t>
            </a:r>
            <a:r>
              <a:rPr lang="en-US" b="1" dirty="0"/>
              <a:t>TX locations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872368" y="1432457"/>
            <a:ext cx="54814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 the T-R separation distance increases from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 to about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m, the probability of LOS remains constant with a value of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it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decreases monotonically after 30 m, as the environment becomes denser with more path obstructions. 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mean LOS probability was computed from the four distinct LOS probability curves from the four physical TX locations used in [3] and [4].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mean LOS probability curve was fit to an analytical function.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171700" y="1342708"/>
            <a:ext cx="0" cy="3640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Obtained the LOS probabilities</a:t>
            </a:r>
          </a:p>
        </p:txBody>
      </p:sp>
      <p:cxnSp>
        <p:nvCxnSpPr>
          <p:cNvPr id="8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 bwMode="auto">
          <a:xfrm>
            <a:off x="7055708" y="722675"/>
            <a:ext cx="4017677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PROBABILITY OF LOS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94" y="1665104"/>
            <a:ext cx="5759506" cy="9165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0228" y="2622551"/>
            <a:ext cx="9930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sz="800" dirty="0">
                <a:latin typeface="CMR7"/>
              </a:rPr>
              <a:t>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breakpoint distance at which the LOS probability is no longer equal to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(m) </a:t>
            </a:r>
            <a:r>
              <a:rPr lang="en-US" dirty="0">
                <a:latin typeface="Times-Roman"/>
              </a:rPr>
              <a:t>i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 a decay parameter.</a:t>
            </a:r>
          </a:p>
        </p:txBody>
      </p:sp>
      <p:sp>
        <p:nvSpPr>
          <p:cNvPr id="5" name="矩形 4"/>
          <p:cNvSpPr/>
          <p:nvPr/>
        </p:nvSpPr>
        <p:spPr>
          <a:xfrm>
            <a:off x="1301361" y="3588583"/>
            <a:ext cx="94799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 this work, we applied the minimum mean square error (MMSE) method, which yielded values of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m</a:t>
            </a:r>
            <a:r>
              <a:rPr lang="en-US" dirty="0">
                <a:latin typeface="Times-Roman"/>
              </a:rPr>
              <a:t> and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71 m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 minimize the mean square error between the mean LOS curve in Fig. 2 and (1)</a:t>
            </a:r>
          </a:p>
        </p:txBody>
      </p:sp>
      <p:sp>
        <p:nvSpPr>
          <p:cNvPr id="6" name="矩形 5"/>
          <p:cNvSpPr/>
          <p:nvPr/>
        </p:nvSpPr>
        <p:spPr>
          <a:xfrm>
            <a:off x="858838" y="4717554"/>
            <a:ext cx="102231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 cities and environments will likely have different values of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5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 </a:t>
            </a:r>
            <a:r>
              <a:rPr lang="en-US" dirty="0">
                <a:latin typeface="Times-Roman"/>
              </a:rPr>
              <a:t>and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based on the density of buildings, the width of streets, and the heights of TX and RX antennas.</a:t>
            </a:r>
          </a:p>
        </p:txBody>
      </p:sp>
    </p:spTree>
    <p:extLst>
      <p:ext uri="{BB962C8B-B14F-4D97-AF65-F5344CB8AC3E}">
        <p14:creationId xmlns:p14="http://schemas.microsoft.com/office/powerpoint/2010/main" val="35416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103821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Obtained the LOS probabilities</a:t>
            </a:r>
          </a:p>
        </p:txBody>
      </p:sp>
      <p:cxnSp>
        <p:nvCxnSpPr>
          <p:cNvPr id="5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 bwMode="auto">
          <a:xfrm>
            <a:off x="7055708" y="722675"/>
            <a:ext cx="4017677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714" y="129444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clear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clc</a:t>
            </a:r>
            <a:endParaRPr lang="en-US" dirty="0">
              <a:solidFill>
                <a:srgbClr val="000000"/>
              </a:solidFill>
              <a:latin typeface="Î¢ÈíÑÅºÚ"/>
            </a:endParaRP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d= 1:1:200 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d_BP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 = 27;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alpha = 71;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d0 = 1;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c  = 3*10^8;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P_LOS = zeros(200,1);</a:t>
            </a:r>
          </a:p>
          <a:p>
            <a:r>
              <a:rPr lang="en-US" dirty="0">
                <a:solidFill>
                  <a:srgbClr val="0000FF"/>
                </a:solidFill>
                <a:latin typeface="Î¢ÈíÑÅºÚ"/>
              </a:rPr>
              <a:t>for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 d=1:1:200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    P_LOS(d)  = (min(</a:t>
            </a:r>
            <a:r>
              <a:rPr lang="en-US" dirty="0" err="1">
                <a:solidFill>
                  <a:srgbClr val="000000"/>
                </a:solidFill>
                <a:latin typeface="Î¢ÈíÑÅºÚ"/>
              </a:rPr>
              <a:t>d_BP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/d,1)*(1-exp(-d/alpha))+</a:t>
            </a:r>
            <a:r>
              <a:rPr lang="en-US" dirty="0" err="1">
                <a:solidFill>
                  <a:srgbClr val="000000"/>
                </a:solidFill>
                <a:latin typeface="Î¢ÈíÑÅºÚ"/>
              </a:rPr>
              <a:t>exp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(-d/alpha))^2;</a:t>
            </a:r>
          </a:p>
          <a:p>
            <a:r>
              <a:rPr lang="en-US" dirty="0">
                <a:solidFill>
                  <a:srgbClr val="0000FF"/>
                </a:solidFill>
                <a:latin typeface="Î¢ÈíÑÅºÚ"/>
              </a:rPr>
              <a:t>end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t = 1:1:200;figure;axis([0,100,1,200]);</a:t>
            </a:r>
          </a:p>
          <a:p>
            <a:r>
              <a:rPr lang="fr-FR" dirty="0">
                <a:solidFill>
                  <a:srgbClr val="000000"/>
                </a:solidFill>
                <a:latin typeface="Î¢ÈíÑÅºÚ"/>
              </a:rPr>
              <a:t>plot(t,P_LOS*100,</a:t>
            </a:r>
            <a:r>
              <a:rPr lang="fr-FR" dirty="0">
                <a:solidFill>
                  <a:srgbClr val="A020F0"/>
                </a:solidFill>
                <a:latin typeface="Î¢ÈíÑÅºÚ"/>
              </a:rPr>
              <a:t>'r--'</a:t>
            </a:r>
            <a:r>
              <a:rPr lang="fr-FR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fr-FR" dirty="0">
                <a:solidFill>
                  <a:srgbClr val="A020F0"/>
                </a:solidFill>
                <a:latin typeface="Î¢ÈíÑÅºÚ"/>
              </a:rPr>
              <a:t>'LineWidth'</a:t>
            </a:r>
            <a:r>
              <a:rPr lang="fr-FR" dirty="0">
                <a:solidFill>
                  <a:srgbClr val="000000"/>
                </a:solidFill>
                <a:latin typeface="Î¢ÈíÑÅºÚ"/>
              </a:rPr>
              <a:t>,2);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lgd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=legend(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'\</a:t>
            </a:r>
            <a:r>
              <a:rPr lang="en-US" dirty="0" err="1">
                <a:solidFill>
                  <a:srgbClr val="A020F0"/>
                </a:solidFill>
                <a:latin typeface="Î¢ÈíÑÅºÚ"/>
              </a:rPr>
              <a:t>fontsize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 {12}MMSE Fit'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lgd.FontWeight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 = 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(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'T-R Separation(m)'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,12,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Î¢ÈíÑÅºÚ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(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'LOS Probability(%)'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'FontSize'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,12,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'FontWeight'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,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'bold'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Î¢ÈíÑÅºÚ"/>
              </a:rPr>
              <a:t>grid </a:t>
            </a:r>
            <a:r>
              <a:rPr lang="en-US" dirty="0">
                <a:solidFill>
                  <a:srgbClr val="A020F0"/>
                </a:solidFill>
                <a:latin typeface="Î¢ÈíÑÅºÚ"/>
              </a:rPr>
              <a:t>on</a:t>
            </a:r>
            <a:r>
              <a:rPr lang="en-US" dirty="0">
                <a:solidFill>
                  <a:srgbClr val="000000"/>
                </a:solidFill>
                <a:latin typeface="Î¢ÈíÑÅºÚ"/>
              </a:rPr>
              <a:t>;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01" y="1435712"/>
            <a:ext cx="6197887" cy="4651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92373" y="6253546"/>
            <a:ext cx="4963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https://matlab.mathworks.com/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8838" y="1825540"/>
            <a:ext cx="10067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fixed reference distance of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m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and the probability of LOS shown in (1).</a:t>
            </a:r>
          </a:p>
        </p:txBody>
      </p:sp>
      <p:sp>
        <p:nvSpPr>
          <p:cNvPr id="12" name="矩形 11"/>
          <p:cNvSpPr/>
          <p:nvPr/>
        </p:nvSpPr>
        <p:spPr>
          <a:xfrm>
            <a:off x="858838" y="2890528"/>
            <a:ext cx="846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LOS and NLOS path loss equation lines are of this form :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379251" y="3511724"/>
            <a:ext cx="7414454" cy="706568"/>
            <a:chOff x="1372703" y="4752580"/>
            <a:chExt cx="8922582" cy="88399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703" y="4752580"/>
              <a:ext cx="6911939" cy="88399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8774" y="4939286"/>
              <a:ext cx="1516511" cy="510584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919245" y="4628897"/>
            <a:ext cx="4686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LOS free space path loss 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995217" y="5240584"/>
            <a:ext cx="8432152" cy="671584"/>
            <a:chOff x="758824" y="1478129"/>
            <a:chExt cx="9635011" cy="76206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824" y="1478129"/>
              <a:ext cx="7513971" cy="76206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0600" y="1598264"/>
              <a:ext cx="1783235" cy="525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49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8838" y="2862083"/>
            <a:ext cx="10067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1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NLOS,Close</a:t>
            </a:r>
            <a:r>
              <a:rPr lang="en-US" sz="11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−In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105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NLOS,Floating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the NLOS path losses computed using the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en-US" dirty="0">
                <a:latin typeface="Times-Roman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close-in free space reference distance and the floating-intercept models, respectively,</a:t>
            </a:r>
          </a:p>
        </p:txBody>
      </p:sp>
      <p:sp>
        <p:nvSpPr>
          <p:cNvPr id="11" name="矩形 10"/>
          <p:cNvSpPr/>
          <p:nvPr/>
        </p:nvSpPr>
        <p:spPr>
          <a:xfrm>
            <a:off x="858838" y="3784743"/>
            <a:ext cx="10167137" cy="1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/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carrier wavelength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are the average (over distance) path loss exponents in LOS and NLOS, respectively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98" y="4349825"/>
            <a:ext cx="2118544" cy="34293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858838" y="5215969"/>
            <a:ext cx="963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β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 the intercept and slope of the floating-intercept model parameters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858838" y="5732331"/>
            <a:ext cx="109978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900" b="1" i="1" dirty="0">
                <a:latin typeface="CMMI7"/>
              </a:rPr>
              <a:t> 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 the lognormal random variable  (normal in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with standard deviation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to model largescale shadowing.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lognpdf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d,mean,variance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81822" y="2269118"/>
            <a:ext cx="7654780" cy="513837"/>
            <a:chOff x="595602" y="3240434"/>
            <a:chExt cx="10060657" cy="60965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602" y="3240434"/>
              <a:ext cx="6812870" cy="60965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6581" y="3312138"/>
              <a:ext cx="2979678" cy="495343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1283268" y="1493008"/>
            <a:ext cx="9019774" cy="599054"/>
            <a:chOff x="1032020" y="2501780"/>
            <a:chExt cx="11359694" cy="800169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8014" y="2610571"/>
              <a:ext cx="6233700" cy="571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020" y="2501780"/>
              <a:ext cx="5243014" cy="800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69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/>
          </p:nvPr>
        </p:nvSpPr>
        <p:spPr>
          <a:xfrm>
            <a:off x="758824" y="314325"/>
            <a:ext cx="8694892" cy="1325563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Measurements Parameters</a:t>
            </a:r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>
            <a:off x="858838" y="1296988"/>
            <a:ext cx="1006707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 bwMode="auto">
          <a:xfrm>
            <a:off x="7881456" y="687673"/>
            <a:ext cx="3144519" cy="50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PROBABILISTIC MODEL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749BC-A7F6-4630-A11F-B4E282332F0D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7618" y="1626672"/>
            <a:ext cx="453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Statistic and Machine Learning Toolbox</a:t>
            </a:r>
          </a:p>
        </p:txBody>
      </p:sp>
      <p:sp>
        <p:nvSpPr>
          <p:cNvPr id="8" name="矩形 7"/>
          <p:cNvSpPr/>
          <p:nvPr/>
        </p:nvSpPr>
        <p:spPr>
          <a:xfrm>
            <a:off x="6548312" y="1643904"/>
            <a:ext cx="503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https://cn.mathworks.com/products/statistics/</a:t>
            </a:r>
            <a:r>
              <a:rPr lang="en-US" dirty="0"/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89" y="2360151"/>
            <a:ext cx="8460788" cy="36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Microsoft Office PowerPoint</Application>
  <PresentationFormat>宽屏</PresentationFormat>
  <Paragraphs>263</Paragraphs>
  <Slides>22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 Unicode MS</vt:lpstr>
      <vt:lpstr>CMMI7</vt:lpstr>
      <vt:lpstr>CMR7</vt:lpstr>
      <vt:lpstr>Î¢ÈíÑÅºÚ</vt:lpstr>
      <vt:lpstr>맑은 고딕</vt:lpstr>
      <vt:lpstr>Menlo</vt:lpstr>
      <vt:lpstr>Microsoft YaHei</vt:lpstr>
      <vt:lpstr>나눔고딕</vt:lpstr>
      <vt:lpstr>宋体</vt:lpstr>
      <vt:lpstr>Times-Roman</vt:lpstr>
      <vt:lpstr>나눔바른고딕</vt:lpstr>
      <vt:lpstr>Arial</vt:lpstr>
      <vt:lpstr>Cambria</vt:lpstr>
      <vt:lpstr>Helvetica</vt:lpstr>
      <vt:lpstr>Times New Roman</vt:lpstr>
      <vt:lpstr>Wingdings</vt:lpstr>
      <vt:lpstr>Office 테마</vt:lpstr>
      <vt:lpstr>Probabilistic Omnidirectional Path Loss Models for Millimeter-Wave Outdoor Communications</vt:lpstr>
      <vt:lpstr>Previous Work</vt:lpstr>
      <vt:lpstr>Works In The Paper</vt:lpstr>
      <vt:lpstr>Obtained the LOS probabilities</vt:lpstr>
      <vt:lpstr>Obtained the LOS probabilities</vt:lpstr>
      <vt:lpstr>Obtained the LOS probabilities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Measurements Parameters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2016-10-31T08:13:33Z</dcterms:created>
  <dcterms:modified xsi:type="dcterms:W3CDTF">2016-12-01T06:56:45Z</dcterms:modified>
</cp:coreProperties>
</file>