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389" r:id="rId7"/>
    <p:sldId id="411" r:id="rId8"/>
    <p:sldId id="391" r:id="rId9"/>
    <p:sldId id="412" r:id="rId10"/>
    <p:sldId id="413" r:id="rId11"/>
    <p:sldId id="397" r:id="rId12"/>
    <p:sldId id="414" r:id="rId13"/>
    <p:sldId id="415" r:id="rId14"/>
    <p:sldId id="408" r:id="rId15"/>
    <p:sldId id="405" r:id="rId16"/>
    <p:sldId id="416" r:id="rId17"/>
    <p:sldId id="3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p:scale>
          <a:sx n="75" d="100"/>
          <a:sy n="75" d="100"/>
        </p:scale>
        <p:origin x="538"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1/8/2025</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274790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238618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4050233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368028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274094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241987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164434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372777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72593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vi-VN"/>
              <a:t>Bấm biểu tượng để thêm bảng</a:t>
            </a:r>
            <a:endParaRPr lang="en-US"/>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vi-VN"/>
              <a:t>Bấm biểu tượng để thêm hình ảnh</a:t>
            </a:r>
            <a:endParaRPr lang="en-US"/>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vi-VN"/>
              <a:t>Bấm biểu tượng để thêm hình ảnh</a:t>
            </a:r>
            <a:endParaRPr lang="en-US"/>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vi-VN"/>
              <a:t>Bấm biểu tượng để thêm hình ảnh</a:t>
            </a:r>
            <a:endParaRPr lang="en-US"/>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008672" y="127913"/>
            <a:ext cx="7747819" cy="1455174"/>
          </a:xfrm>
        </p:spPr>
        <p:txBody>
          <a:bodyPr/>
          <a:lstStyle/>
          <a:p>
            <a:pPr>
              <a:lnSpc>
                <a:spcPct val="100000"/>
              </a:lnSpc>
              <a:spcBef>
                <a:spcPct val="0"/>
              </a:spcBef>
            </a:pPr>
            <a:r>
              <a:rPr lang="en-US" sz="3200" spc="266">
                <a:solidFill>
                  <a:srgbClr val="000000"/>
                </a:solidFill>
                <a:latin typeface="Times New Roman" panose="02020603050405020304" pitchFamily="18" charset="0"/>
                <a:ea typeface="Arimo Bold"/>
                <a:cs typeface="Times New Roman" panose="02020603050405020304" pitchFamily="18" charset="0"/>
                <a:sym typeface="Arimo Bold"/>
              </a:rPr>
              <a:t>TRƯỜNG ĐẠI HỌC TRÀ VINH</a:t>
            </a:r>
            <a:br>
              <a:rPr lang="en-US" sz="3200" spc="266">
                <a:solidFill>
                  <a:srgbClr val="000000"/>
                </a:solidFill>
                <a:latin typeface="Times New Roman" panose="02020603050405020304" pitchFamily="18" charset="0"/>
                <a:ea typeface="Arimo Bold"/>
                <a:cs typeface="Times New Roman" panose="02020603050405020304" pitchFamily="18" charset="0"/>
                <a:sym typeface="Arimo Bold"/>
              </a:rPr>
            </a:br>
            <a:r>
              <a:rPr lang="en-US" sz="3200" spc="266">
                <a:solidFill>
                  <a:srgbClr val="000000"/>
                </a:solidFill>
                <a:latin typeface="Times New Roman" panose="02020603050405020304" pitchFamily="18" charset="0"/>
                <a:ea typeface="Arimo Bold"/>
                <a:cs typeface="Times New Roman" panose="02020603050405020304" pitchFamily="18" charset="0"/>
                <a:sym typeface="Arimo Bold"/>
              </a:rPr>
              <a:t>KHOA KỸ THUẬT &amp; CÔNG NGHỆ</a:t>
            </a:r>
            <a:br>
              <a:rPr lang="en-US" sz="3200" b="1" spc="266">
                <a:solidFill>
                  <a:srgbClr val="000000"/>
                </a:solidFill>
                <a:latin typeface="Times New Roman" panose="02020603050405020304" pitchFamily="18" charset="0"/>
                <a:ea typeface="Arimo Bold"/>
                <a:cs typeface="Times New Roman" panose="02020603050405020304" pitchFamily="18" charset="0"/>
                <a:sym typeface="Arimo Bold"/>
              </a:rPr>
            </a:br>
            <a:endParaRPr lang="en-US" sz="3200">
              <a:latin typeface="Times New Roman" panose="02020603050405020304" pitchFamily="18" charset="0"/>
              <a:cs typeface="Times New Roman" panose="02020603050405020304" pitchFamily="18" charset="0"/>
            </a:endParaRPr>
          </a:p>
        </p:txBody>
      </p:sp>
      <p:sp>
        <p:nvSpPr>
          <p:cNvPr id="3" name="Freeform 6">
            <a:extLst>
              <a:ext uri="{FF2B5EF4-FFF2-40B4-BE49-F238E27FC236}">
                <a16:creationId xmlns:a16="http://schemas.microsoft.com/office/drawing/2014/main" id="{04E16192-BA1C-4F1C-5411-89CDDB7143B2}"/>
              </a:ext>
            </a:extLst>
          </p:cNvPr>
          <p:cNvSpPr/>
          <p:nvPr/>
        </p:nvSpPr>
        <p:spPr>
          <a:xfrm>
            <a:off x="939703" y="0"/>
            <a:ext cx="1901820" cy="1861066"/>
          </a:xfrm>
          <a:custGeom>
            <a:avLst/>
            <a:gdLst/>
            <a:ahLst/>
            <a:cxnLst/>
            <a:rect l="l" t="t" r="r" b="b"/>
            <a:pathLst>
              <a:path w="1901820" h="1861066">
                <a:moveTo>
                  <a:pt x="0" y="0"/>
                </a:moveTo>
                <a:lnTo>
                  <a:pt x="1901820" y="0"/>
                </a:lnTo>
                <a:lnTo>
                  <a:pt x="1901820" y="1861066"/>
                </a:lnTo>
                <a:lnTo>
                  <a:pt x="0" y="1861066"/>
                </a:lnTo>
                <a:lnTo>
                  <a:pt x="0" y="0"/>
                </a:lnTo>
                <a:close/>
              </a:path>
            </a:pathLst>
          </a:custGeom>
          <a:blipFill>
            <a:blip r:embed="rId3"/>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7D5812E5-F8B1-0359-5909-B711952CBAEB}"/>
              </a:ext>
            </a:extLst>
          </p:cNvPr>
          <p:cNvSpPr txBox="1"/>
          <p:nvPr/>
        </p:nvSpPr>
        <p:spPr>
          <a:xfrm>
            <a:off x="5978013" y="1358151"/>
            <a:ext cx="6096000" cy="646331"/>
          </a:xfrm>
          <a:prstGeom prst="rect">
            <a:avLst/>
          </a:prstGeom>
          <a:noFill/>
        </p:spPr>
        <p:txBody>
          <a:bodyPr wrap="square">
            <a:spAutoFit/>
          </a:bodyPr>
          <a:lstStyle/>
          <a:p>
            <a:pPr algn="r"/>
            <a:r>
              <a:rPr lang="en-US" sz="1800" b="1" spc="266">
                <a:solidFill>
                  <a:srgbClr val="000000"/>
                </a:solidFill>
                <a:latin typeface="Times New Roman" panose="02020603050405020304" pitchFamily="18" charset="0"/>
                <a:ea typeface="Arimo Bold"/>
                <a:cs typeface="Times New Roman" panose="02020603050405020304" pitchFamily="18" charset="0"/>
                <a:sym typeface="Arimo Bold"/>
              </a:rPr>
              <a:t>BỘ MÔN CÔNG NGHỆ THÔNG TIN</a:t>
            </a:r>
          </a:p>
          <a:p>
            <a:pPr algn="r"/>
            <a:r>
              <a:rPr lang="en-US" b="1" spc="266">
                <a:solidFill>
                  <a:srgbClr val="000000"/>
                </a:solidFill>
                <a:latin typeface="Times New Roman" panose="02020603050405020304" pitchFamily="18" charset="0"/>
                <a:cs typeface="Times New Roman" panose="02020603050405020304" pitchFamily="18" charset="0"/>
                <a:sym typeface="Arimo Bold"/>
              </a:rPr>
              <a:t>BÁO CÁO ĐỒ ÁN CƠ SỞ NGÀNH</a:t>
            </a:r>
            <a:endParaRPr lang="en-US">
              <a:latin typeface="Times New Roman" panose="02020603050405020304" pitchFamily="18" charset="0"/>
              <a:cs typeface="Times New Roman" panose="02020603050405020304" pitchFamily="18" charset="0"/>
            </a:endParaRPr>
          </a:p>
        </p:txBody>
      </p:sp>
      <p:sp>
        <p:nvSpPr>
          <p:cNvPr id="7" name="Hộp Văn bản 6">
            <a:extLst>
              <a:ext uri="{FF2B5EF4-FFF2-40B4-BE49-F238E27FC236}">
                <a16:creationId xmlns:a16="http://schemas.microsoft.com/office/drawing/2014/main" id="{9EA9A1BC-5A1C-5713-DD38-A62057235A47}"/>
              </a:ext>
            </a:extLst>
          </p:cNvPr>
          <p:cNvSpPr txBox="1"/>
          <p:nvPr/>
        </p:nvSpPr>
        <p:spPr>
          <a:xfrm>
            <a:off x="2861188" y="2290363"/>
            <a:ext cx="9144000" cy="1661993"/>
          </a:xfrm>
          <a:prstGeom prst="rect">
            <a:avLst/>
          </a:prstGeom>
          <a:noFill/>
        </p:spPr>
        <p:txBody>
          <a:bodyPr wrap="square">
            <a:spAutoFit/>
          </a:bodyPr>
          <a:lstStyle/>
          <a:p>
            <a:pPr algn="ctr"/>
            <a:r>
              <a:rPr lang="en-US" sz="3600" b="1" spc="266">
                <a:solidFill>
                  <a:srgbClr val="FF0000"/>
                </a:solidFill>
                <a:latin typeface="Times New Roman" panose="02020603050405020304" pitchFamily="18" charset="0"/>
                <a:cs typeface="Times New Roman" panose="02020603050405020304" pitchFamily="18" charset="0"/>
                <a:sym typeface="Arimo Bold"/>
              </a:rPr>
              <a:t>ĐỀ TÀI</a:t>
            </a:r>
          </a:p>
          <a:p>
            <a:pPr algn="ctr"/>
            <a:r>
              <a:rPr lang="en-US" sz="2400" b="1" spc="266">
                <a:solidFill>
                  <a:srgbClr val="000000"/>
                </a:solidFill>
                <a:latin typeface="Times New Roman" panose="02020603050405020304" pitchFamily="18" charset="0"/>
                <a:cs typeface="Times New Roman" panose="02020603050405020304" pitchFamily="18" charset="0"/>
                <a:sym typeface="Arimo Bold"/>
              </a:rPr>
              <a:t>XÂY DỰNG WEBSITE GIỚI THIỆU CÔNG TY PHẦN MỀM SỬ DỤNG REACT.JS</a:t>
            </a:r>
          </a:p>
          <a:p>
            <a:pPr algn="ctr"/>
            <a:endParaRPr lang="en-US">
              <a:latin typeface="Times New Roman" panose="02020603050405020304" pitchFamily="18" charset="0"/>
              <a:cs typeface="Times New Roman" panose="02020603050405020304" pitchFamily="18" charset="0"/>
            </a:endParaRPr>
          </a:p>
        </p:txBody>
      </p:sp>
      <p:grpSp>
        <p:nvGrpSpPr>
          <p:cNvPr id="14" name="Nhóm 13">
            <a:extLst>
              <a:ext uri="{FF2B5EF4-FFF2-40B4-BE49-F238E27FC236}">
                <a16:creationId xmlns:a16="http://schemas.microsoft.com/office/drawing/2014/main" id="{9D17CFC8-FE9A-72F1-5C5B-54A324260A13}"/>
              </a:ext>
            </a:extLst>
          </p:cNvPr>
          <p:cNvGrpSpPr/>
          <p:nvPr/>
        </p:nvGrpSpPr>
        <p:grpSpPr>
          <a:xfrm>
            <a:off x="6882582" y="4101722"/>
            <a:ext cx="8202560" cy="1263774"/>
            <a:chOff x="5771536" y="4733609"/>
            <a:chExt cx="8202560" cy="1263774"/>
          </a:xfrm>
        </p:grpSpPr>
        <p:sp>
          <p:nvSpPr>
            <p:cNvPr id="9" name="Hộp Văn bản 8">
              <a:extLst>
                <a:ext uri="{FF2B5EF4-FFF2-40B4-BE49-F238E27FC236}">
                  <a16:creationId xmlns:a16="http://schemas.microsoft.com/office/drawing/2014/main" id="{ECD93C50-8DEF-482B-5B3C-24320E85CB7D}"/>
                </a:ext>
              </a:extLst>
            </p:cNvPr>
            <p:cNvSpPr txBox="1"/>
            <p:nvPr/>
          </p:nvSpPr>
          <p:spPr>
            <a:xfrm>
              <a:off x="5771536" y="5086894"/>
              <a:ext cx="6096000" cy="557204"/>
            </a:xfrm>
            <a:prstGeom prst="rect">
              <a:avLst/>
            </a:prstGeom>
            <a:noFill/>
          </p:spPr>
          <p:txBody>
            <a:bodyPr wrap="square">
              <a:spAutoFit/>
            </a:bodyPr>
            <a:lstStyle/>
            <a:p>
              <a:pPr algn="ctr">
                <a:lnSpc>
                  <a:spcPts val="4200"/>
                </a:lnSpc>
              </a:pPr>
              <a:r>
                <a:rPr lang="en-US" sz="1800" i="1">
                  <a:solidFill>
                    <a:srgbClr val="000000"/>
                  </a:solidFill>
                  <a:latin typeface="Times New Roman" panose="02020603050405020304" pitchFamily="18" charset="0"/>
                  <a:ea typeface="DejaVu Serif Italics"/>
                  <a:cs typeface="Times New Roman" panose="02020603050405020304" pitchFamily="18" charset="0"/>
                  <a:sym typeface="DejaVu Serif Italics"/>
                </a:rPr>
                <a:t>SVTH: Châu Gia Bảo</a:t>
              </a:r>
            </a:p>
          </p:txBody>
        </p:sp>
        <p:sp>
          <p:nvSpPr>
            <p:cNvPr id="11" name="Hộp Văn bản 10">
              <a:extLst>
                <a:ext uri="{FF2B5EF4-FFF2-40B4-BE49-F238E27FC236}">
                  <a16:creationId xmlns:a16="http://schemas.microsoft.com/office/drawing/2014/main" id="{16964800-130E-09D4-7CAC-3CF6026009A8}"/>
                </a:ext>
              </a:extLst>
            </p:cNvPr>
            <p:cNvSpPr txBox="1"/>
            <p:nvPr/>
          </p:nvSpPr>
          <p:spPr>
            <a:xfrm>
              <a:off x="6159912" y="4733609"/>
              <a:ext cx="6159908" cy="557204"/>
            </a:xfrm>
            <a:prstGeom prst="rect">
              <a:avLst/>
            </a:prstGeom>
            <a:noFill/>
          </p:spPr>
          <p:txBody>
            <a:bodyPr wrap="square">
              <a:spAutoFit/>
            </a:bodyPr>
            <a:lstStyle/>
            <a:p>
              <a:pPr algn="ctr">
                <a:lnSpc>
                  <a:spcPts val="4200"/>
                </a:lnSpc>
              </a:pPr>
              <a:r>
                <a:rPr lang="en-US" sz="1800" i="1">
                  <a:solidFill>
                    <a:srgbClr val="000000"/>
                  </a:solidFill>
                  <a:latin typeface="Times New Roman" panose="02020603050405020304" pitchFamily="18" charset="0"/>
                  <a:ea typeface="DejaVu Serif Italics"/>
                  <a:cs typeface="Times New Roman" panose="02020603050405020304" pitchFamily="18" charset="0"/>
                  <a:sym typeface="DejaVu Serif Italics"/>
                </a:rPr>
                <a:t>GVHD: TS. Nguyễn Nhứt Lam</a:t>
              </a:r>
            </a:p>
          </p:txBody>
        </p:sp>
        <p:sp>
          <p:nvSpPr>
            <p:cNvPr id="13" name="Hộp Văn bản 12">
              <a:extLst>
                <a:ext uri="{FF2B5EF4-FFF2-40B4-BE49-F238E27FC236}">
                  <a16:creationId xmlns:a16="http://schemas.microsoft.com/office/drawing/2014/main" id="{207E7622-7559-E689-3CCC-D6F393291186}"/>
                </a:ext>
              </a:extLst>
            </p:cNvPr>
            <p:cNvSpPr txBox="1"/>
            <p:nvPr/>
          </p:nvSpPr>
          <p:spPr>
            <a:xfrm>
              <a:off x="7814188" y="5440179"/>
              <a:ext cx="6159908" cy="557204"/>
            </a:xfrm>
            <a:prstGeom prst="rect">
              <a:avLst/>
            </a:prstGeom>
            <a:noFill/>
          </p:spPr>
          <p:txBody>
            <a:bodyPr wrap="square">
              <a:spAutoFit/>
            </a:bodyPr>
            <a:lstStyle/>
            <a:p>
              <a:pPr algn="l">
                <a:lnSpc>
                  <a:spcPts val="4200"/>
                </a:lnSpc>
              </a:pPr>
              <a:r>
                <a:rPr lang="en-US" sz="1800">
                  <a:solidFill>
                    <a:srgbClr val="000000"/>
                  </a:solidFill>
                  <a:latin typeface="Times New Roman" panose="02020603050405020304" pitchFamily="18" charset="0"/>
                  <a:ea typeface="Arimo"/>
                  <a:cs typeface="Times New Roman" panose="02020603050405020304" pitchFamily="18" charset="0"/>
                  <a:sym typeface="Arimo"/>
                </a:rPr>
                <a:t>Lớp: DA22TTA</a:t>
              </a:r>
            </a:p>
          </p:txBody>
        </p:sp>
      </p:gr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1656080" y="974090"/>
            <a:ext cx="5821680" cy="726439"/>
          </a:xfrm>
        </p:spPr>
        <p:txBody>
          <a:bodyPr/>
          <a:lstStyle/>
          <a:p>
            <a:r>
              <a:rPr lang="en-US" sz="2400" b="0">
                <a:latin typeface="Times New Roman" panose="02020603050405020304" pitchFamily="18" charset="0"/>
                <a:cs typeface="Times New Roman" panose="02020603050405020304" pitchFamily="18" charset="0"/>
              </a:rPr>
              <a:t>3. </a:t>
            </a:r>
            <a:r>
              <a:rPr lang="en-US" sz="2400" b="0">
                <a:solidFill>
                  <a:schemeClr val="bg1"/>
                </a:solidFill>
                <a:latin typeface="Times New Roman" panose="02020603050405020304" pitchFamily="18" charset="0"/>
                <a:cs typeface="Times New Roman" panose="02020603050405020304" pitchFamily="18" charset="0"/>
              </a:rPr>
              <a:t>Cấu trúc trang web</a:t>
            </a:r>
            <a:br>
              <a:rPr lang="en-US" sz="2400" b="0">
                <a:solidFill>
                  <a:schemeClr val="bg1"/>
                </a:solidFill>
                <a:latin typeface="Times New Roman" panose="02020603050405020304" pitchFamily="18" charset="0"/>
                <a:cs typeface="Times New Roman" panose="02020603050405020304" pitchFamily="18" charset="0"/>
              </a:rPr>
            </a:br>
            <a:endParaRPr lang="en-US" sz="2400" b="0">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4393DB14-EEEA-E214-72C9-F5F4FD29D17C}"/>
              </a:ext>
            </a:extLst>
          </p:cNvPr>
          <p:cNvSpPr txBox="1"/>
          <p:nvPr/>
        </p:nvSpPr>
        <p:spPr>
          <a:xfrm>
            <a:off x="548640" y="204649"/>
            <a:ext cx="9022080" cy="769441"/>
          </a:xfrm>
          <a:prstGeom prst="rect">
            <a:avLst/>
          </a:prstGeom>
          <a:noFill/>
        </p:spPr>
        <p:txBody>
          <a:bodyPr wrap="square">
            <a:spAutoFit/>
          </a:bodyPr>
          <a:lstStyle/>
          <a:p>
            <a:r>
              <a:rPr lang="en-US" sz="4400" b="1">
                <a:solidFill>
                  <a:schemeClr val="bg1"/>
                </a:solidFill>
                <a:latin typeface="Times New Roman" panose="02020603050405020304" pitchFamily="18" charset="0"/>
                <a:cs typeface="Times New Roman" panose="02020603050405020304" pitchFamily="18" charset="0"/>
              </a:rPr>
              <a:t>II.	 Phân tích và thiết kế hệ thống</a:t>
            </a:r>
            <a:endParaRPr lang="en-US" sz="4400" b="1">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580BDBAB-9871-C425-08AD-DE5EB6AA4288}"/>
              </a:ext>
            </a:extLst>
          </p:cNvPr>
          <p:cNvPicPr>
            <a:picLocks noChangeAspect="1"/>
          </p:cNvPicPr>
          <p:nvPr/>
        </p:nvPicPr>
        <p:blipFill>
          <a:blip r:embed="rId3"/>
          <a:stretch>
            <a:fillRect/>
          </a:stretch>
        </p:blipFill>
        <p:spPr>
          <a:xfrm>
            <a:off x="3271520" y="1574801"/>
            <a:ext cx="7696101" cy="3883418"/>
          </a:xfrm>
          <a:prstGeom prst="rect">
            <a:avLst/>
          </a:prstGeom>
        </p:spPr>
      </p:pic>
    </p:spTree>
    <p:extLst>
      <p:ext uri="{BB962C8B-B14F-4D97-AF65-F5344CB8AC3E}">
        <p14:creationId xmlns:p14="http://schemas.microsoft.com/office/powerpoint/2010/main" val="231696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89560" y="355599"/>
            <a:ext cx="9778365" cy="675445"/>
          </a:xfrm>
        </p:spPr>
        <p:txBody>
          <a:bodyPr/>
          <a:lstStyle/>
          <a:p>
            <a:r>
              <a:rPr lang="en-US" sz="4400">
                <a:solidFill>
                  <a:schemeClr val="bg1"/>
                </a:solidFill>
                <a:latin typeface="Times New Roman" panose="02020603050405020304" pitchFamily="18" charset="0"/>
                <a:cs typeface="Times New Roman" panose="02020603050405020304" pitchFamily="18" charset="0"/>
              </a:rPr>
              <a:t> III.	Công cụ thực hiện</a:t>
            </a:r>
          </a:p>
        </p:txBody>
      </p:sp>
      <p:sp>
        <p:nvSpPr>
          <p:cNvPr id="8" name="Chỗ dành sẵn cho Nội dung 7">
            <a:extLst>
              <a:ext uri="{FF2B5EF4-FFF2-40B4-BE49-F238E27FC236}">
                <a16:creationId xmlns:a16="http://schemas.microsoft.com/office/drawing/2014/main" id="{C78DB5EE-7207-E133-7E14-A7E0BBA87251}"/>
              </a:ext>
            </a:extLst>
          </p:cNvPr>
          <p:cNvSpPr>
            <a:spLocks noGrp="1"/>
          </p:cNvSpPr>
          <p:nvPr>
            <p:ph sz="quarter" idx="15"/>
          </p:nvPr>
        </p:nvSpPr>
        <p:spPr>
          <a:xfrm>
            <a:off x="594360" y="2377440"/>
            <a:ext cx="4490827" cy="3896555"/>
          </a:xfrm>
        </p:spPr>
        <p:txBody>
          <a:bodyPr>
            <a:normAutofit/>
          </a:bodyPr>
          <a:lstStyle/>
          <a:p>
            <a:pPr marL="342900" indent="-342900">
              <a:buFont typeface="Arial" panose="020B0604020202020204" pitchFamily="34" charset="0"/>
              <a:buChar char="•"/>
            </a:pPr>
            <a:r>
              <a:rPr lang="en-US" sz="2400" b="1"/>
              <a:t>HTML</a:t>
            </a:r>
          </a:p>
          <a:p>
            <a:pPr marL="342900" indent="-342900">
              <a:buFont typeface="Arial" panose="020B0604020202020204" pitchFamily="34" charset="0"/>
              <a:buChar char="•"/>
            </a:pPr>
            <a:r>
              <a:rPr lang="en-US" sz="2400" b="1"/>
              <a:t>CSS</a:t>
            </a:r>
          </a:p>
          <a:p>
            <a:pPr marL="342900" indent="-342900">
              <a:buFont typeface="Arial" panose="020B0604020202020204" pitchFamily="34" charset="0"/>
              <a:buChar char="•"/>
            </a:pPr>
            <a:r>
              <a:rPr lang="en-US" sz="2400" b="1"/>
              <a:t>Javascript</a:t>
            </a:r>
          </a:p>
          <a:p>
            <a:pPr marL="342900" indent="-342900">
              <a:buFont typeface="Arial" panose="020B0604020202020204" pitchFamily="34" charset="0"/>
              <a:buChar char="•"/>
            </a:pPr>
            <a:r>
              <a:rPr lang="en-US" sz="2400" b="1"/>
              <a:t>React.js</a:t>
            </a:r>
          </a:p>
          <a:p>
            <a:pPr marL="342900" indent="-342900">
              <a:buFont typeface="Arial" panose="020B0604020202020204" pitchFamily="34" charset="0"/>
              <a:buChar char="•"/>
            </a:pPr>
            <a:r>
              <a:rPr lang="en-US" sz="2400" b="1"/>
              <a:t>Node.js</a:t>
            </a:r>
          </a:p>
          <a:p>
            <a:pPr marL="342900" indent="-342900">
              <a:buFont typeface="Arial" panose="020B0604020202020204" pitchFamily="34" charset="0"/>
              <a:buChar char="•"/>
            </a:pPr>
            <a:r>
              <a:rPr lang="en-US" sz="2400" b="1"/>
              <a:t>MongoDB</a:t>
            </a:r>
          </a:p>
        </p:txBody>
      </p:sp>
      <p:pic>
        <p:nvPicPr>
          <p:cNvPr id="2050" name="Picture 2" descr="Html - Free computer icons">
            <a:extLst>
              <a:ext uri="{FF2B5EF4-FFF2-40B4-BE49-F238E27FC236}">
                <a16:creationId xmlns:a16="http://schemas.microsoft.com/office/drawing/2014/main" id="{ADF2D1FF-8DAA-3EAC-2A40-853E26E26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822" y="1239520"/>
            <a:ext cx="2275840" cy="22758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ss 3 - Free technology icons">
            <a:extLst>
              <a:ext uri="{FF2B5EF4-FFF2-40B4-BE49-F238E27FC236}">
                <a16:creationId xmlns:a16="http://schemas.microsoft.com/office/drawing/2014/main" id="{E7D1A9F3-7150-AF3F-C54F-F04C4C66A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714" y="915572"/>
            <a:ext cx="1780540" cy="17805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05B2F91-D9EC-D7F9-504A-38F5DE759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363" y="3824945"/>
            <a:ext cx="1514036" cy="15140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act – Wikipedia tiếng Việt">
            <a:extLst>
              <a:ext uri="{FF2B5EF4-FFF2-40B4-BE49-F238E27FC236}">
                <a16:creationId xmlns:a16="http://schemas.microsoft.com/office/drawing/2014/main" id="{94770C77-9C44-FC9B-855E-81CF9EDC7C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7144" y="3052885"/>
            <a:ext cx="1780540" cy="154412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 Wikipedia">
            <a:extLst>
              <a:ext uri="{FF2B5EF4-FFF2-40B4-BE49-F238E27FC236}">
                <a16:creationId xmlns:a16="http://schemas.microsoft.com/office/drawing/2014/main" id="{81562EAA-70D6-FE40-C447-CDA4CF5E8E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5657" y="5045132"/>
            <a:ext cx="2569307" cy="157371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ử dụng MongoDB như thế nào? Ưu nhược điểm khi sử dụng">
            <a:extLst>
              <a:ext uri="{FF2B5EF4-FFF2-40B4-BE49-F238E27FC236}">
                <a16:creationId xmlns:a16="http://schemas.microsoft.com/office/drawing/2014/main" id="{82975AF7-42A9-4F91-05BA-C1FFDF4C3A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9462" y="3256084"/>
            <a:ext cx="3048178" cy="226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48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F5649AE3-4959-CC9B-1AAB-A831EDB80EC7}"/>
              </a:ext>
            </a:extLst>
          </p:cNvPr>
          <p:cNvSpPr>
            <a:spLocks noGrp="1"/>
          </p:cNvSpPr>
          <p:nvPr>
            <p:ph sz="quarter" idx="13"/>
          </p:nvPr>
        </p:nvSpPr>
        <p:spPr>
          <a:xfrm>
            <a:off x="480694" y="330285"/>
            <a:ext cx="7926705" cy="970475"/>
          </a:xfrm>
        </p:spPr>
        <p:txBody>
          <a:bodyPr/>
          <a:lstStyle/>
          <a:p>
            <a:r>
              <a:rPr lang="en-US" sz="4400" b="1">
                <a:solidFill>
                  <a:schemeClr val="bg1"/>
                </a:solidFill>
                <a:latin typeface="Times New Roman" panose="02020603050405020304" pitchFamily="18" charset="0"/>
                <a:cs typeface="Times New Roman" panose="02020603050405020304" pitchFamily="18" charset="0"/>
              </a:rPr>
              <a:t>IV.	Kết quả nghiên cứu</a:t>
            </a:r>
          </a:p>
          <a:p>
            <a:endParaRPr lang="en-US"/>
          </a:p>
        </p:txBody>
      </p:sp>
      <p:sp>
        <p:nvSpPr>
          <p:cNvPr id="10" name="Tiêu đề 9">
            <a:extLst>
              <a:ext uri="{FF2B5EF4-FFF2-40B4-BE49-F238E27FC236}">
                <a16:creationId xmlns:a16="http://schemas.microsoft.com/office/drawing/2014/main" id="{0E9EE7E5-D70C-5289-2983-FD32AAB01C36}"/>
              </a:ext>
            </a:extLst>
          </p:cNvPr>
          <p:cNvSpPr>
            <a:spLocks noGrp="1"/>
          </p:cNvSpPr>
          <p:nvPr>
            <p:ph type="title"/>
          </p:nvPr>
        </p:nvSpPr>
        <p:spPr>
          <a:xfrm>
            <a:off x="480694" y="1300760"/>
            <a:ext cx="1825626" cy="508000"/>
          </a:xfrm>
        </p:spPr>
        <p:txBody>
          <a:bodyPr/>
          <a:lstStyle/>
          <a:p>
            <a:r>
              <a:rPr lang="en-US" sz="2800">
                <a:latin typeface="Times New Roman" panose="02020603050405020304" pitchFamily="18" charset="0"/>
                <a:cs typeface="Times New Roman" panose="02020603050405020304" pitchFamily="18" charset="0"/>
              </a:rPr>
              <a:t>Frontend</a:t>
            </a:r>
          </a:p>
        </p:txBody>
      </p:sp>
      <p:sp>
        <p:nvSpPr>
          <p:cNvPr id="11" name="Tiêu đề 9">
            <a:extLst>
              <a:ext uri="{FF2B5EF4-FFF2-40B4-BE49-F238E27FC236}">
                <a16:creationId xmlns:a16="http://schemas.microsoft.com/office/drawing/2014/main" id="{E33EBA41-528F-B52E-8A57-25A163CC1714}"/>
              </a:ext>
            </a:extLst>
          </p:cNvPr>
          <p:cNvSpPr txBox="1">
            <a:spLocks/>
          </p:cNvSpPr>
          <p:nvPr/>
        </p:nvSpPr>
        <p:spPr>
          <a:xfrm>
            <a:off x="470534" y="1937941"/>
            <a:ext cx="7436488" cy="298211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buFont typeface="Arial" panose="020B0604020202020204" pitchFamily="34" charset="0"/>
              <a:buChar char="•"/>
            </a:pPr>
            <a:r>
              <a:rPr lang="en-US" sz="2400" b="0">
                <a:latin typeface="Times New Roman" panose="02020603050405020304" pitchFamily="18" charset="0"/>
                <a:cs typeface="Times New Roman" panose="02020603050405020304" pitchFamily="18" charset="0"/>
              </a:rPr>
              <a:t>Trang chủ hiện đại với giao diện đẹp mắt.</a:t>
            </a:r>
          </a:p>
          <a:p>
            <a:pPr marL="342900" indent="-342900">
              <a:lnSpc>
                <a:spcPct val="150000"/>
              </a:lnSpc>
              <a:buFont typeface="Arial" panose="020B0604020202020204" pitchFamily="34" charset="0"/>
              <a:buChar char="•"/>
            </a:pPr>
            <a:r>
              <a:rPr lang="en-US" sz="2400" b="0">
                <a:latin typeface="Times New Roman" panose="02020603050405020304" pitchFamily="18" charset="0"/>
                <a:cs typeface="Times New Roman" panose="02020603050405020304" pitchFamily="18" charset="0"/>
              </a:rPr>
              <a:t>Chịu trách nhiệm hiển thị và tương tác người dung.</a:t>
            </a:r>
          </a:p>
          <a:p>
            <a:pPr marL="342900" indent="-342900">
              <a:lnSpc>
                <a:spcPct val="150000"/>
              </a:lnSpc>
              <a:buFont typeface="Arial" panose="020B0604020202020204" pitchFamily="34" charset="0"/>
              <a:buChar char="•"/>
            </a:pPr>
            <a:r>
              <a:rPr lang="en-US" sz="2400" b="0">
                <a:latin typeface="Times New Roman" panose="02020603050405020304" pitchFamily="18" charset="0"/>
                <a:cs typeface="Times New Roman" panose="02020603050405020304" pitchFamily="18" charset="0"/>
              </a:rPr>
              <a:t>Trang quản trị quản lý việc thêm sửa xóa bài viết.</a:t>
            </a:r>
          </a:p>
          <a:p>
            <a:pPr marL="342900" indent="-342900">
              <a:lnSpc>
                <a:spcPct val="150000"/>
              </a:lnSpc>
              <a:buFont typeface="Arial" panose="020B0604020202020204" pitchFamily="34" charset="0"/>
              <a:buChar char="•"/>
            </a:pPr>
            <a:r>
              <a:rPr lang="en-US" sz="2400" b="0">
                <a:latin typeface="Times New Roman" panose="02020603050405020304" pitchFamily="18" charset="0"/>
                <a:cs typeface="Times New Roman" panose="02020603050405020304" pitchFamily="18" charset="0"/>
              </a:rPr>
              <a:t>Tối ưu SEO cơ bản</a:t>
            </a:r>
          </a:p>
          <a:p>
            <a:pPr>
              <a:lnSpc>
                <a:spcPct val="150000"/>
              </a:lnSpc>
            </a:pPr>
            <a:endParaRPr lang="en-US"/>
          </a:p>
        </p:txBody>
      </p:sp>
      <p:sp>
        <p:nvSpPr>
          <p:cNvPr id="13" name="Tiêu đề 9">
            <a:extLst>
              <a:ext uri="{FF2B5EF4-FFF2-40B4-BE49-F238E27FC236}">
                <a16:creationId xmlns:a16="http://schemas.microsoft.com/office/drawing/2014/main" id="{A1C24F52-EB0A-A8B4-2A90-5444B4A0A313}"/>
              </a:ext>
            </a:extLst>
          </p:cNvPr>
          <p:cNvSpPr txBox="1">
            <a:spLocks/>
          </p:cNvSpPr>
          <p:nvPr/>
        </p:nvSpPr>
        <p:spPr>
          <a:xfrm>
            <a:off x="2227582" y="4412058"/>
            <a:ext cx="1825626" cy="50800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latin typeface="Times New Roman" panose="02020603050405020304" pitchFamily="18" charset="0"/>
                <a:cs typeface="Times New Roman" panose="02020603050405020304" pitchFamily="18" charset="0"/>
              </a:rPr>
              <a:t>BackEnd</a:t>
            </a:r>
          </a:p>
        </p:txBody>
      </p:sp>
      <p:sp>
        <p:nvSpPr>
          <p:cNvPr id="15" name="Hộp Văn bản 14">
            <a:extLst>
              <a:ext uri="{FF2B5EF4-FFF2-40B4-BE49-F238E27FC236}">
                <a16:creationId xmlns:a16="http://schemas.microsoft.com/office/drawing/2014/main" id="{72061BB6-D3F1-D901-84E4-F5739587370F}"/>
              </a:ext>
            </a:extLst>
          </p:cNvPr>
          <p:cNvSpPr txBox="1"/>
          <p:nvPr/>
        </p:nvSpPr>
        <p:spPr>
          <a:xfrm>
            <a:off x="2612074" y="5049239"/>
            <a:ext cx="6928165" cy="57996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a:solidFill>
                  <a:schemeClr val="bg1"/>
                </a:solidFill>
                <a:latin typeface="Times New Roman" panose="02020603050405020304" pitchFamily="18" charset="0"/>
                <a:cs typeface="Times New Roman" panose="02020603050405020304" pitchFamily="18" charset="0"/>
              </a:rPr>
              <a:t>Hiển thị các API giúp dễ dàng tìm kím và sử dụng.</a:t>
            </a:r>
          </a:p>
        </p:txBody>
      </p:sp>
    </p:spTree>
    <p:extLst>
      <p:ext uri="{BB962C8B-B14F-4D97-AF65-F5344CB8AC3E}">
        <p14:creationId xmlns:p14="http://schemas.microsoft.com/office/powerpoint/2010/main" val="412769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F5649AE3-4959-CC9B-1AAB-A831EDB80EC7}"/>
              </a:ext>
            </a:extLst>
          </p:cNvPr>
          <p:cNvSpPr>
            <a:spLocks noGrp="1"/>
          </p:cNvSpPr>
          <p:nvPr>
            <p:ph sz="quarter" idx="13"/>
          </p:nvPr>
        </p:nvSpPr>
        <p:spPr>
          <a:xfrm>
            <a:off x="480694" y="330285"/>
            <a:ext cx="7926705" cy="970475"/>
          </a:xfrm>
        </p:spPr>
        <p:txBody>
          <a:bodyPr/>
          <a:lstStyle/>
          <a:p>
            <a:r>
              <a:rPr lang="en-US" sz="4400" b="1">
                <a:solidFill>
                  <a:schemeClr val="bg1"/>
                </a:solidFill>
                <a:latin typeface="Times New Roman" panose="02020603050405020304" pitchFamily="18" charset="0"/>
                <a:cs typeface="Times New Roman" panose="02020603050405020304" pitchFamily="18" charset="0"/>
              </a:rPr>
              <a:t>IV.	Kết luận</a:t>
            </a:r>
            <a:endParaRPr lang="en-US"/>
          </a:p>
        </p:txBody>
      </p:sp>
      <p:sp>
        <p:nvSpPr>
          <p:cNvPr id="10" name="Tiêu đề 9">
            <a:extLst>
              <a:ext uri="{FF2B5EF4-FFF2-40B4-BE49-F238E27FC236}">
                <a16:creationId xmlns:a16="http://schemas.microsoft.com/office/drawing/2014/main" id="{0E9EE7E5-D70C-5289-2983-FD32AAB01C36}"/>
              </a:ext>
            </a:extLst>
          </p:cNvPr>
          <p:cNvSpPr>
            <a:spLocks noGrp="1"/>
          </p:cNvSpPr>
          <p:nvPr>
            <p:ph type="title"/>
          </p:nvPr>
        </p:nvSpPr>
        <p:spPr>
          <a:xfrm>
            <a:off x="4417694" y="644251"/>
            <a:ext cx="3298826" cy="508000"/>
          </a:xfrm>
        </p:spPr>
        <p:txBody>
          <a:bodyPr/>
          <a:lstStyle/>
          <a:p>
            <a:r>
              <a:rPr lang="en-US" sz="2800">
                <a:latin typeface="Times New Roman" panose="02020603050405020304" pitchFamily="18" charset="0"/>
                <a:cs typeface="Times New Roman" panose="02020603050405020304" pitchFamily="18" charset="0"/>
              </a:rPr>
              <a:t>Kết quả đạt được</a:t>
            </a:r>
          </a:p>
        </p:txBody>
      </p:sp>
      <p:sp>
        <p:nvSpPr>
          <p:cNvPr id="13" name="Tiêu đề 9">
            <a:extLst>
              <a:ext uri="{FF2B5EF4-FFF2-40B4-BE49-F238E27FC236}">
                <a16:creationId xmlns:a16="http://schemas.microsoft.com/office/drawing/2014/main" id="{A1C24F52-EB0A-A8B4-2A90-5444B4A0A313}"/>
              </a:ext>
            </a:extLst>
          </p:cNvPr>
          <p:cNvSpPr txBox="1">
            <a:spLocks/>
          </p:cNvSpPr>
          <p:nvPr/>
        </p:nvSpPr>
        <p:spPr>
          <a:xfrm>
            <a:off x="690561" y="3429000"/>
            <a:ext cx="3187698" cy="50800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latin typeface="Times New Roman" panose="02020603050405020304" pitchFamily="18" charset="0"/>
                <a:cs typeface="Times New Roman" panose="02020603050405020304" pitchFamily="18" charset="0"/>
              </a:rPr>
              <a:t>Hướng phát triển </a:t>
            </a:r>
          </a:p>
        </p:txBody>
      </p:sp>
      <p:sp>
        <p:nvSpPr>
          <p:cNvPr id="2" name="Tiêu đề 9">
            <a:extLst>
              <a:ext uri="{FF2B5EF4-FFF2-40B4-BE49-F238E27FC236}">
                <a16:creationId xmlns:a16="http://schemas.microsoft.com/office/drawing/2014/main" id="{F2A44FEC-3AC7-B139-4ABF-20FCB611D349}"/>
              </a:ext>
            </a:extLst>
          </p:cNvPr>
          <p:cNvSpPr txBox="1">
            <a:spLocks/>
          </p:cNvSpPr>
          <p:nvPr/>
        </p:nvSpPr>
        <p:spPr>
          <a:xfrm>
            <a:off x="509587" y="1229640"/>
            <a:ext cx="11172826" cy="2425776"/>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50000"/>
              </a:lnSpc>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Nắm rõ kiến thức về React.js, kiến thức về phát triển một trang web đẹp mắt, thân thiện với người dùng và các công nghệ phần mềm. </a:t>
            </a:r>
          </a:p>
          <a:p>
            <a:pPr marL="457200" indent="-457200">
              <a:lnSpc>
                <a:spcPct val="150000"/>
              </a:lnSpc>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Hiểu được quy trình tương tác với cơ sở dữ liệu và xây dựng API.</a:t>
            </a:r>
          </a:p>
          <a:p>
            <a:pPr marL="457200" indent="-457200">
              <a:lnSpc>
                <a:spcPct val="150000"/>
              </a:lnSpc>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Có khả năng tương tác với dữ liệu và triển khai được cơ sở dữ liệu cho dự án.</a:t>
            </a:r>
          </a:p>
          <a:p>
            <a:endParaRPr lang="en-US" sz="2800" b="0">
              <a:latin typeface="Times New Roman" panose="02020603050405020304" pitchFamily="18" charset="0"/>
              <a:cs typeface="Times New Roman" panose="02020603050405020304" pitchFamily="18" charset="0"/>
            </a:endParaRPr>
          </a:p>
        </p:txBody>
      </p:sp>
      <p:sp>
        <p:nvSpPr>
          <p:cNvPr id="4" name="Tiêu đề 9">
            <a:extLst>
              <a:ext uri="{FF2B5EF4-FFF2-40B4-BE49-F238E27FC236}">
                <a16:creationId xmlns:a16="http://schemas.microsoft.com/office/drawing/2014/main" id="{D265CB46-C1F6-1EFE-6D2C-C08EE8847F46}"/>
              </a:ext>
            </a:extLst>
          </p:cNvPr>
          <p:cNvSpPr txBox="1">
            <a:spLocks/>
          </p:cNvSpPr>
          <p:nvPr/>
        </p:nvSpPr>
        <p:spPr>
          <a:xfrm>
            <a:off x="2451734" y="3999148"/>
            <a:ext cx="9740266" cy="2173961"/>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50000"/>
              </a:lnSpc>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Mặc dù đã taọ ra trang web với chức năng khá đầy đủ, tuy nhiên với thời gian có hạn và kiến thức ít ỏi, ứng dụng vẫn còn một số hạn chế và chưa đáp ứng được nhu cầu tìm kím của khách hàng.</a:t>
            </a:r>
          </a:p>
          <a:p>
            <a:pPr marL="457200" indent="-457200">
              <a:lnSpc>
                <a:spcPct val="150000"/>
              </a:lnSpc>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Trong tương lai tôi sẽ tiếp tục tìm hiểu và phát triển cải thiện hơn, tối ưu hiện tại để đáp ứng với nhu cầu khách hàng</a:t>
            </a:r>
          </a:p>
        </p:txBody>
      </p:sp>
    </p:spTree>
    <p:extLst>
      <p:ext uri="{BB962C8B-B14F-4D97-AF65-F5344CB8AC3E}">
        <p14:creationId xmlns:p14="http://schemas.microsoft.com/office/powerpoint/2010/main" val="269500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a:t>Brita Tamm</a:t>
            </a:r>
          </a:p>
          <a:p>
            <a:r>
              <a:rPr lang="en-US"/>
              <a:t>502-555-0152</a:t>
            </a:r>
          </a:p>
          <a:p>
            <a:r>
              <a:rPr lang="en-US"/>
              <a:t>brita@firstupconsultants.com</a:t>
            </a:r>
          </a:p>
          <a:p>
            <a:r>
              <a:rPr lang="en-US"/>
              <a:t>www.firstupconsultants.com</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456708" y="275304"/>
            <a:ext cx="6787747" cy="681866"/>
          </a:xfrm>
        </p:spPr>
        <p:txBody>
          <a:bodyPr/>
          <a:lstStyle/>
          <a:p>
            <a:r>
              <a:rPr lang="en-US" sz="4000">
                <a:latin typeface="Times New Roman" panose="02020603050405020304" pitchFamily="18" charset="0"/>
                <a:cs typeface="Times New Roman" panose="02020603050405020304" pitchFamily="18" charset="0"/>
              </a:rPr>
              <a:t>NỘI DUNG</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a:bodyPr>
          <a:lstStyle/>
          <a:p>
            <a:pPr marL="514350" indent="-514350">
              <a:buFont typeface="+mj-lt"/>
              <a:buAutoNum type="romanUcPeriod"/>
            </a:pPr>
            <a:r>
              <a:rPr lang="en-US" sz="2800">
                <a:solidFill>
                  <a:schemeClr val="bg1"/>
                </a:solidFill>
                <a:latin typeface="Times New Roman" panose="02020603050405020304" pitchFamily="18" charset="0"/>
                <a:cs typeface="Times New Roman" panose="02020603050405020304" pitchFamily="18" charset="0"/>
              </a:rPr>
              <a:t>   Lý do chọn đề tài, mục tiêu của đồ án</a:t>
            </a:r>
          </a:p>
          <a:p>
            <a:pPr marL="514350" indent="-514350">
              <a:buFont typeface="+mj-lt"/>
              <a:buAutoNum type="romanUcPeriod"/>
            </a:pPr>
            <a:r>
              <a:rPr lang="en-US" sz="2800">
                <a:solidFill>
                  <a:schemeClr val="bg1"/>
                </a:solidFill>
                <a:latin typeface="Times New Roman" panose="02020603050405020304" pitchFamily="18" charset="0"/>
                <a:cs typeface="Times New Roman" panose="02020603050405020304" pitchFamily="18" charset="0"/>
              </a:rPr>
              <a:t>   Phân tích và thiết kế hệ thống</a:t>
            </a:r>
          </a:p>
          <a:p>
            <a:pPr marL="514350" indent="-514350">
              <a:buFont typeface="+mj-lt"/>
              <a:buAutoNum type="romanUcPeriod"/>
            </a:pPr>
            <a:r>
              <a:rPr lang="en-US" sz="2800">
                <a:solidFill>
                  <a:schemeClr val="bg1"/>
                </a:solidFill>
                <a:latin typeface="Times New Roman" panose="02020603050405020304" pitchFamily="18" charset="0"/>
                <a:cs typeface="Times New Roman" panose="02020603050405020304" pitchFamily="18" charset="0"/>
              </a:rPr>
              <a:t>   Công cụ thực hiện</a:t>
            </a:r>
          </a:p>
          <a:p>
            <a:pPr marL="514350" indent="-514350">
              <a:buFont typeface="+mj-lt"/>
              <a:buAutoNum type="romanUcPeriod"/>
            </a:pPr>
            <a:r>
              <a:rPr lang="en-US" sz="2800">
                <a:solidFill>
                  <a:schemeClr val="bg1"/>
                </a:solidFill>
                <a:latin typeface="Times New Roman" panose="02020603050405020304" pitchFamily="18" charset="0"/>
                <a:cs typeface="Times New Roman" panose="02020603050405020304" pitchFamily="18" charset="0"/>
              </a:rPr>
              <a:t>   Kết quả nghiên cứu</a:t>
            </a:r>
          </a:p>
          <a:p>
            <a:pPr marL="514350" indent="-514350">
              <a:buFont typeface="+mj-lt"/>
              <a:buAutoNum type="romanUcPeriod"/>
            </a:pPr>
            <a:r>
              <a:rPr lang="en-US" sz="2800">
                <a:solidFill>
                  <a:schemeClr val="bg1"/>
                </a:solidFill>
                <a:latin typeface="Times New Roman" panose="02020603050405020304" pitchFamily="18" charset="0"/>
                <a:cs typeface="Times New Roman" panose="02020603050405020304" pitchFamily="18" charset="0"/>
              </a:rPr>
              <a:t>   Kết luận</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49955" y="761375"/>
            <a:ext cx="5791199" cy="435015"/>
          </a:xfrm>
        </p:spPr>
        <p:txBody>
          <a:bodyPr/>
          <a:lstStyle/>
          <a:p>
            <a:pPr marL="1143000" indent="-1143000">
              <a:buFont typeface="+mj-lt"/>
              <a:buAutoNum type="romanUcPeriod"/>
            </a:pPr>
            <a:r>
              <a:rPr lang="en-US" sz="2800"/>
              <a:t>Lý do chọn đề tài, mục tiêu</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9012696" y="3681579"/>
            <a:ext cx="2514600" cy="351741"/>
          </a:xfrm>
        </p:spPr>
        <p:txBody>
          <a:bodyPr/>
          <a:lstStyle/>
          <a:p>
            <a:r>
              <a:rPr lang="en-US">
                <a:latin typeface="Times New Roman" panose="02020603050405020304" pitchFamily="18" charset="0"/>
                <a:cs typeface="Times New Roman" panose="02020603050405020304" pitchFamily="18" charset="0"/>
              </a:rPr>
              <a:t>Mục tiêu xây dựng </a:t>
            </a:r>
          </a:p>
        </p:txBody>
      </p:sp>
      <p:sp>
        <p:nvSpPr>
          <p:cNvPr id="7" name="Hộp Văn bản 6">
            <a:extLst>
              <a:ext uri="{FF2B5EF4-FFF2-40B4-BE49-F238E27FC236}">
                <a16:creationId xmlns:a16="http://schemas.microsoft.com/office/drawing/2014/main" id="{2A5C8877-73A5-79B1-AF96-34D3E8E1E806}"/>
              </a:ext>
            </a:extLst>
          </p:cNvPr>
          <p:cNvSpPr txBox="1"/>
          <p:nvPr/>
        </p:nvSpPr>
        <p:spPr>
          <a:xfrm>
            <a:off x="6249955" y="1303803"/>
            <a:ext cx="6097554" cy="2125197"/>
          </a:xfrm>
          <a:prstGeom prst="rect">
            <a:avLst/>
          </a:prstGeom>
          <a:noFill/>
        </p:spPr>
        <p:txBody>
          <a:bodyPr wrap="square">
            <a:spAutoFit/>
          </a:bodyPr>
          <a:lstStyle/>
          <a:p>
            <a:pPr>
              <a:lnSpc>
                <a:spcPct val="150000"/>
              </a:lnSpc>
            </a:pPr>
            <a:r>
              <a:rPr lang="vi-VN">
                <a:solidFill>
                  <a:schemeClr val="bg1"/>
                </a:solidFill>
              </a:rPr>
              <a:t>Ngành công nghệ thông tin và phát triển phần mềm đóng vai trò quan trọng trong việc hỗ trợ doanh nghiệp số hóa. Đề tài “Xây dựng website giới thiệu công ty phần mềm” nhằm tìm hiểu quá trình phát triển, công nghệ và dịch vụ của công ty, giúp khách hàng tiếp cận dễ dàng hơn.</a:t>
            </a:r>
            <a:endParaRPr lang="en-US">
              <a:solidFill>
                <a:schemeClr val="bg1"/>
              </a:solidFill>
            </a:endParaRPr>
          </a:p>
        </p:txBody>
      </p:sp>
      <p:sp>
        <p:nvSpPr>
          <p:cNvPr id="9" name="Hộp Văn bản 8">
            <a:extLst>
              <a:ext uri="{FF2B5EF4-FFF2-40B4-BE49-F238E27FC236}">
                <a16:creationId xmlns:a16="http://schemas.microsoft.com/office/drawing/2014/main" id="{C6F68196-DBCB-FF84-F9CD-0C677C51009B}"/>
              </a:ext>
            </a:extLst>
          </p:cNvPr>
          <p:cNvSpPr txBox="1"/>
          <p:nvPr/>
        </p:nvSpPr>
        <p:spPr>
          <a:xfrm>
            <a:off x="6096000" y="3952530"/>
            <a:ext cx="6096000" cy="29561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solidFill>
                  <a:schemeClr val="bg1"/>
                </a:solidFill>
              </a:rPr>
              <a:t>Cung cấp đầy đủ thông tin về sản phẩm, dịch vụ và giá trị cốt lõi của công ty đến khách hàng và đối tác.</a:t>
            </a:r>
          </a:p>
          <a:p>
            <a:pPr marL="285750" indent="-285750">
              <a:lnSpc>
                <a:spcPct val="150000"/>
              </a:lnSpc>
              <a:buFont typeface="Arial" panose="020B0604020202020204" pitchFamily="34" charset="0"/>
              <a:buChar char="•"/>
            </a:pPr>
            <a:r>
              <a:rPr lang="en-US">
                <a:solidFill>
                  <a:schemeClr val="bg1"/>
                </a:solidFill>
              </a:rPr>
              <a:t>Sử dụng React.js, Node.js và MongoDB, tạo nên website cung cấp đầy đủ thông tin về một công ty phần mềm</a:t>
            </a:r>
          </a:p>
          <a:p>
            <a:pPr marL="285750" indent="-285750">
              <a:lnSpc>
                <a:spcPct val="150000"/>
              </a:lnSpc>
              <a:buFont typeface="Arial" panose="020B0604020202020204" pitchFamily="34" charset="0"/>
              <a:buChar char="•"/>
            </a:pPr>
            <a:r>
              <a:rPr lang="vi-VN">
                <a:solidFill>
                  <a:schemeClr val="bg1"/>
                </a:solidFill>
              </a:rPr>
              <a:t>Tạo giao diện thân thiện, dễ sử dụng và tối ưu</a:t>
            </a:r>
            <a:endParaRPr lang="en-US">
              <a:solidFill>
                <a:schemeClr val="bg1"/>
              </a:solidFill>
            </a:endParaRPr>
          </a:p>
          <a:p>
            <a:pPr marL="285750" indent="-285750">
              <a:lnSpc>
                <a:spcPct val="150000"/>
              </a:lnSpc>
              <a:buFont typeface="Arial" panose="020B0604020202020204" pitchFamily="34" charset="0"/>
              <a:buChar char="•"/>
            </a:pPr>
            <a:r>
              <a:rPr lang="vi-VN">
                <a:solidFill>
                  <a:schemeClr val="bg1"/>
                </a:solidFill>
              </a:rPr>
              <a:t>Hỗ trợ các tính năng như liên hệ</a:t>
            </a:r>
            <a:r>
              <a:rPr lang="en-US">
                <a:solidFill>
                  <a:schemeClr val="bg1"/>
                </a:solidFill>
              </a:rPr>
              <a:t>, danh sách khách hàng đã hợp tác.</a:t>
            </a:r>
          </a:p>
        </p:txBody>
      </p:sp>
      <p:pic>
        <p:nvPicPr>
          <p:cNvPr id="1026" name="Picture 2" descr="15 công ty công nghệ lớn nhất thế giới dựa trên vốn hóa thị trường">
            <a:extLst>
              <a:ext uri="{FF2B5EF4-FFF2-40B4-BE49-F238E27FC236}">
                <a16:creationId xmlns:a16="http://schemas.microsoft.com/office/drawing/2014/main" id="{29ABD3EA-3931-852E-6CD3-D44069E05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406400" y="230710"/>
            <a:ext cx="5842000" cy="1272130"/>
          </a:xfrm>
        </p:spPr>
        <p:txBody>
          <a:bodyPr/>
          <a:lstStyle/>
          <a:p>
            <a:r>
              <a:rPr lang="en-US" sz="4000"/>
              <a:t>II.    </a:t>
            </a:r>
            <a:r>
              <a:rPr lang="en-US" sz="4000">
                <a:solidFill>
                  <a:schemeClr val="bg1"/>
                </a:solidFill>
                <a:latin typeface="Times New Roman" panose="02020603050405020304" pitchFamily="18" charset="0"/>
                <a:cs typeface="Times New Roman" panose="02020603050405020304" pitchFamily="18" charset="0"/>
              </a:rPr>
              <a:t>Phân tích và thiết kế 	 hệ thống</a:t>
            </a:r>
            <a:endParaRPr lang="en-US" sz="400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a:bodyPr>
          <a:lstStyle/>
          <a:p>
            <a:pPr marL="514350" indent="-514350">
              <a:buFont typeface="+mj-lt"/>
              <a:buAutoNum type="arabicPeriod"/>
            </a:pPr>
            <a:r>
              <a:rPr lang="en-US" sz="2000">
                <a:solidFill>
                  <a:schemeClr val="bg1"/>
                </a:solidFill>
                <a:latin typeface="Times New Roman" panose="02020603050405020304" pitchFamily="18" charset="0"/>
                <a:cs typeface="Times New Roman" panose="02020603050405020304" pitchFamily="18" charset="0"/>
              </a:rPr>
              <a:t>Mô tả hệ thống</a:t>
            </a:r>
          </a:p>
          <a:p>
            <a:pPr marL="514350" indent="-514350">
              <a:buFont typeface="+mj-lt"/>
              <a:buAutoNum type="arabicPeriod"/>
            </a:pPr>
            <a:r>
              <a:rPr lang="en-US" sz="2000">
                <a:solidFill>
                  <a:schemeClr val="bg1"/>
                </a:solidFill>
                <a:latin typeface="Times New Roman" panose="02020603050405020304" pitchFamily="18" charset="0"/>
                <a:cs typeface="Times New Roman" panose="02020603050405020304" pitchFamily="18" charset="0"/>
              </a:rPr>
              <a:t>Mô hình dữ liệu</a:t>
            </a:r>
          </a:p>
          <a:p>
            <a:pPr marL="514350" indent="-514350">
              <a:buFont typeface="+mj-lt"/>
              <a:buAutoNum type="arabicPeriod"/>
            </a:pPr>
            <a:r>
              <a:rPr lang="en-US" sz="2000">
                <a:solidFill>
                  <a:schemeClr val="bg1"/>
                </a:solidFill>
                <a:latin typeface="Times New Roman" panose="02020603050405020304" pitchFamily="18" charset="0"/>
                <a:cs typeface="Times New Roman" panose="02020603050405020304" pitchFamily="18" charset="0"/>
              </a:rPr>
              <a:t>Cấu trúc trang web</a:t>
            </a:r>
          </a:p>
          <a:p>
            <a:pPr marL="514350" indent="-514350">
              <a:buFont typeface="+mj-lt"/>
              <a:buAutoNum type="arabicPeriod"/>
            </a:pPr>
            <a:endParaRPr lang="en-US" sz="2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32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289560" y="400295"/>
            <a:ext cx="10873740" cy="614680"/>
          </a:xfrm>
        </p:spPr>
        <p:txBody>
          <a:bodyPr/>
          <a:lstStyle/>
          <a:p>
            <a:r>
              <a:rPr lang="en-US"/>
              <a:t>II.    </a:t>
            </a:r>
            <a:r>
              <a:rPr lang="en-US" sz="4400">
                <a:solidFill>
                  <a:schemeClr val="bg1"/>
                </a:solidFill>
                <a:latin typeface="Times New Roman" panose="02020603050405020304" pitchFamily="18" charset="0"/>
                <a:cs typeface="Times New Roman" panose="02020603050405020304" pitchFamily="18" charset="0"/>
              </a:rPr>
              <a:t>Phân tích và thiết kế hệ thống</a:t>
            </a:r>
            <a:endParaRPr lang="en-US"/>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58800" y="1346905"/>
            <a:ext cx="7810500" cy="614680"/>
          </a:xfrm>
        </p:spPr>
        <p:txBody>
          <a:bodyPr>
            <a:normAutofit fontScale="25000" lnSpcReduction="20000"/>
          </a:bodyPr>
          <a:lstStyle/>
          <a:p>
            <a:pPr marL="0" indent="0">
              <a:buNone/>
            </a:pPr>
            <a:r>
              <a:rPr lang="en-US" sz="9600"/>
              <a:t>1. 	</a:t>
            </a:r>
            <a:r>
              <a:rPr lang="en-US" sz="9600">
                <a:solidFill>
                  <a:schemeClr val="bg1"/>
                </a:solidFill>
                <a:latin typeface="Times New Roman" panose="02020603050405020304" pitchFamily="18" charset="0"/>
                <a:cs typeface="Times New Roman" panose="02020603050405020304" pitchFamily="18" charset="0"/>
              </a:rPr>
              <a:t>Mô tả hệ thống</a:t>
            </a:r>
          </a:p>
          <a:p>
            <a:pPr marL="0" indent="0">
              <a:buNone/>
            </a:pPr>
            <a:r>
              <a:rPr lang="en-US"/>
              <a:t>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4" name="Hộp Văn bản 3">
            <a:extLst>
              <a:ext uri="{FF2B5EF4-FFF2-40B4-BE49-F238E27FC236}">
                <a16:creationId xmlns:a16="http://schemas.microsoft.com/office/drawing/2014/main" id="{BAA5FC41-9D6C-3958-1F7B-A7D68C4B058A}"/>
              </a:ext>
            </a:extLst>
          </p:cNvPr>
          <p:cNvSpPr txBox="1"/>
          <p:nvPr/>
        </p:nvSpPr>
        <p:spPr>
          <a:xfrm>
            <a:off x="880416" y="2336301"/>
            <a:ext cx="6241743" cy="253454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solidFill>
                  <a:schemeClr val="bg1"/>
                </a:solidFill>
              </a:rPr>
              <a:t>Hệ thống là một website giới thiệu công ty phần mềm, cung cấp thông tin về công ty, dịch vụ, dự án và khách hàng.</a:t>
            </a:r>
          </a:p>
          <a:p>
            <a:pPr marL="285750" indent="-285750">
              <a:lnSpc>
                <a:spcPct val="150000"/>
              </a:lnSpc>
              <a:buFont typeface="Arial" panose="020B0604020202020204" pitchFamily="34" charset="0"/>
              <a:buChar char="•"/>
            </a:pPr>
            <a:r>
              <a:rPr lang="vi-VN">
                <a:solidFill>
                  <a:schemeClr val="bg1"/>
                </a:solidFill>
              </a:rPr>
              <a:t>Website sẽ hỗ trợ khách hàng dễ dàng tìm hiểu thông tin, liên hệ</a:t>
            </a:r>
            <a:r>
              <a:rPr lang="en-US">
                <a:solidFill>
                  <a:schemeClr val="bg1"/>
                </a:solidFill>
              </a:rPr>
              <a:t>.</a:t>
            </a:r>
          </a:p>
          <a:p>
            <a:pPr marL="285750" indent="-285750">
              <a:lnSpc>
                <a:spcPct val="150000"/>
              </a:lnSpc>
              <a:buFont typeface="Arial" panose="020B0604020202020204" pitchFamily="34" charset="0"/>
              <a:buChar char="•"/>
            </a:pPr>
            <a:r>
              <a:rPr lang="en-US">
                <a:solidFill>
                  <a:schemeClr val="bg1"/>
                </a:solidFill>
              </a:rPr>
              <a:t>Sử dụng công nghệ: React.js (frontend), Node.js (backend), MongoDB (database).</a:t>
            </a:r>
          </a:p>
        </p:txBody>
      </p:sp>
    </p:spTree>
    <p:extLst>
      <p:ext uri="{BB962C8B-B14F-4D97-AF65-F5344CB8AC3E}">
        <p14:creationId xmlns:p14="http://schemas.microsoft.com/office/powerpoint/2010/main" val="32003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289560" y="400295"/>
            <a:ext cx="10873740" cy="614680"/>
          </a:xfrm>
        </p:spPr>
        <p:txBody>
          <a:bodyPr/>
          <a:lstStyle/>
          <a:p>
            <a:r>
              <a:rPr lang="en-US"/>
              <a:t>II.    </a:t>
            </a:r>
            <a:r>
              <a:rPr lang="en-US" sz="4400">
                <a:solidFill>
                  <a:schemeClr val="bg1"/>
                </a:solidFill>
                <a:latin typeface="Times New Roman" panose="02020603050405020304" pitchFamily="18" charset="0"/>
                <a:cs typeface="Times New Roman" panose="02020603050405020304" pitchFamily="18" charset="0"/>
              </a:rPr>
              <a:t>Phân tích và thiết kế hệ thống</a:t>
            </a:r>
            <a:endParaRPr lang="en-US"/>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58800" y="1286325"/>
            <a:ext cx="7810500" cy="614680"/>
          </a:xfrm>
        </p:spPr>
        <p:txBody>
          <a:bodyPr>
            <a:normAutofit fontScale="25000" lnSpcReduction="20000"/>
          </a:bodyPr>
          <a:lstStyle/>
          <a:p>
            <a:pPr marL="0" indent="0">
              <a:buNone/>
            </a:pPr>
            <a:r>
              <a:rPr lang="en-US" sz="9600"/>
              <a:t>1.1	Yêu cầu chức năng</a:t>
            </a:r>
            <a:endParaRPr lang="en-US" sz="9600">
              <a:solidFill>
                <a:schemeClr val="bg1"/>
              </a:solidFill>
              <a:latin typeface="Times New Roman" panose="02020603050405020304" pitchFamily="18" charset="0"/>
              <a:cs typeface="Times New Roman" panose="02020603050405020304" pitchFamily="18" charset="0"/>
            </a:endParaRPr>
          </a:p>
          <a:p>
            <a:pPr marL="0" indent="0">
              <a:buNone/>
            </a:pPr>
            <a:r>
              <a:rPr lang="en-US"/>
              <a:t>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5" name="Hộp Văn bản 4">
            <a:extLst>
              <a:ext uri="{FF2B5EF4-FFF2-40B4-BE49-F238E27FC236}">
                <a16:creationId xmlns:a16="http://schemas.microsoft.com/office/drawing/2014/main" id="{5134E594-A7F5-C433-F870-E5E11F50C22F}"/>
              </a:ext>
            </a:extLst>
          </p:cNvPr>
          <p:cNvSpPr txBox="1"/>
          <p:nvPr/>
        </p:nvSpPr>
        <p:spPr>
          <a:xfrm>
            <a:off x="2278380" y="2380700"/>
            <a:ext cx="7810500" cy="420268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vi-VN">
                <a:solidFill>
                  <a:schemeClr val="bg1"/>
                </a:solidFill>
              </a:rPr>
              <a:t>Chức năng giới thiệu: Các sự kiện sắp tổ chức, các đột phá, các người đứng đầu của công ty,…</a:t>
            </a:r>
            <a:endParaRPr lang="en-US">
              <a:solidFill>
                <a:schemeClr val="bg1"/>
              </a:solidFill>
            </a:endParaRPr>
          </a:p>
          <a:p>
            <a:pPr marL="285750" indent="-285750">
              <a:lnSpc>
                <a:spcPct val="150000"/>
              </a:lnSpc>
              <a:buFont typeface="Arial" panose="020B0604020202020204" pitchFamily="34" charset="0"/>
              <a:buChar char="•"/>
            </a:pPr>
            <a:r>
              <a:rPr lang="en-US">
                <a:solidFill>
                  <a:schemeClr val="bg1"/>
                </a:solidFill>
              </a:rPr>
              <a:t>Chức năng hiển thị: Danh sách thông tin các bài viết, khách hang ( gồm tên, mô tả, hình ảnh, link, vị trí...).</a:t>
            </a:r>
          </a:p>
          <a:p>
            <a:pPr marL="285750" indent="-285750">
              <a:lnSpc>
                <a:spcPct val="150000"/>
              </a:lnSpc>
              <a:buFont typeface="Arial" panose="020B0604020202020204" pitchFamily="34" charset="0"/>
              <a:buChar char="•"/>
            </a:pPr>
            <a:r>
              <a:rPr lang="vi-VN">
                <a:solidFill>
                  <a:schemeClr val="bg1"/>
                </a:solidFill>
              </a:rPr>
              <a:t>Chức năng quản lý thông tin bài viết: Người quản trị có thể thêm, sửa và xóa thông tin các bài viết (gồm tên, mô tả, hình ảnh, link...). </a:t>
            </a:r>
            <a:endParaRPr lang="en-US">
              <a:solidFill>
                <a:schemeClr val="bg1"/>
              </a:solidFill>
            </a:endParaRPr>
          </a:p>
          <a:p>
            <a:pPr marL="285750" indent="-285750">
              <a:lnSpc>
                <a:spcPct val="150000"/>
              </a:lnSpc>
              <a:buFont typeface="Arial" panose="020B0604020202020204" pitchFamily="34" charset="0"/>
              <a:buChar char="•"/>
            </a:pPr>
            <a:r>
              <a:rPr lang="vi-VN">
                <a:solidFill>
                  <a:schemeClr val="bg1"/>
                </a:solidFill>
              </a:rPr>
              <a:t>Chức năng liên hệ : Cho phép người dùng liên hệ để gửi ý kiến về các bài viết, các sự kiện, ý tưởng... </a:t>
            </a:r>
            <a:endParaRPr lang="en-US">
              <a:solidFill>
                <a:schemeClr val="bg1"/>
              </a:solidFill>
            </a:endParaRPr>
          </a:p>
          <a:p>
            <a:pPr marL="285750" indent="-285750">
              <a:lnSpc>
                <a:spcPct val="150000"/>
              </a:lnSpc>
              <a:buFont typeface="Arial" panose="020B0604020202020204" pitchFamily="34" charset="0"/>
              <a:buChar char="•"/>
            </a:pPr>
            <a:r>
              <a:rPr lang="vi-VN">
                <a:solidFill>
                  <a:schemeClr val="bg1"/>
                </a:solidFill>
              </a:rPr>
              <a:t>Tối ưu hóa giao diện: Đảm bảo giao diện thân thiện với người dùng, tối ưu trên tất cả các thiết bị di động và các kích thước màn hình khác nhau.</a:t>
            </a:r>
            <a:endParaRPr lang="en-US">
              <a:solidFill>
                <a:schemeClr val="bg1"/>
              </a:solidFill>
            </a:endParaRPr>
          </a:p>
        </p:txBody>
      </p:sp>
    </p:spTree>
    <p:extLst>
      <p:ext uri="{BB962C8B-B14F-4D97-AF65-F5344CB8AC3E}">
        <p14:creationId xmlns:p14="http://schemas.microsoft.com/office/powerpoint/2010/main" val="65785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289560" y="400295"/>
            <a:ext cx="10873740" cy="614680"/>
          </a:xfrm>
        </p:spPr>
        <p:txBody>
          <a:bodyPr/>
          <a:lstStyle/>
          <a:p>
            <a:r>
              <a:rPr lang="en-US"/>
              <a:t>II.    </a:t>
            </a:r>
            <a:r>
              <a:rPr lang="en-US" sz="4400">
                <a:solidFill>
                  <a:schemeClr val="bg1"/>
                </a:solidFill>
                <a:latin typeface="Times New Roman" panose="02020603050405020304" pitchFamily="18" charset="0"/>
                <a:cs typeface="Times New Roman" panose="02020603050405020304" pitchFamily="18" charset="0"/>
              </a:rPr>
              <a:t>Phân tích và thiết kế hệ thống</a:t>
            </a:r>
            <a:endParaRPr lang="en-US"/>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58800" y="1286325"/>
            <a:ext cx="7810500" cy="614680"/>
          </a:xfrm>
        </p:spPr>
        <p:txBody>
          <a:bodyPr>
            <a:normAutofit fontScale="25000" lnSpcReduction="20000"/>
          </a:bodyPr>
          <a:lstStyle/>
          <a:p>
            <a:pPr marL="0" indent="0">
              <a:buNone/>
            </a:pPr>
            <a:r>
              <a:rPr lang="en-US" sz="9600"/>
              <a:t>1.2	Yêu cầu phi chức năng</a:t>
            </a:r>
            <a:endParaRPr lang="en-US" sz="9600">
              <a:solidFill>
                <a:schemeClr val="bg1"/>
              </a:solidFill>
              <a:latin typeface="Times New Roman" panose="02020603050405020304" pitchFamily="18" charset="0"/>
              <a:cs typeface="Times New Roman" panose="02020603050405020304" pitchFamily="18" charset="0"/>
            </a:endParaRPr>
          </a:p>
          <a:p>
            <a:pPr marL="0" indent="0">
              <a:buNone/>
            </a:pPr>
            <a:r>
              <a:rPr lang="en-US"/>
              <a:t>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5" name="Hộp Văn bản 4">
            <a:extLst>
              <a:ext uri="{FF2B5EF4-FFF2-40B4-BE49-F238E27FC236}">
                <a16:creationId xmlns:a16="http://schemas.microsoft.com/office/drawing/2014/main" id="{5134E594-A7F5-C433-F870-E5E11F50C22F}"/>
              </a:ext>
            </a:extLst>
          </p:cNvPr>
          <p:cNvSpPr txBox="1"/>
          <p:nvPr/>
        </p:nvSpPr>
        <p:spPr>
          <a:xfrm>
            <a:off x="2461260" y="2261172"/>
            <a:ext cx="7810500" cy="419653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solidFill>
                  <a:schemeClr val="bg1"/>
                </a:solidFill>
              </a:rPr>
              <a:t>H</a:t>
            </a:r>
            <a:r>
              <a:rPr lang="vi-VN">
                <a:solidFill>
                  <a:schemeClr val="bg1"/>
                </a:solidFill>
              </a:rPr>
              <a:t>iệu suất: Trang web cần tối ưu hóa tốc độ tải trang, giảm thời gian phản hồi. </a:t>
            </a:r>
            <a:endParaRPr lang="en-US">
              <a:solidFill>
                <a:schemeClr val="bg1"/>
              </a:solidFill>
            </a:endParaRPr>
          </a:p>
          <a:p>
            <a:pPr marL="285750" indent="-285750">
              <a:lnSpc>
                <a:spcPct val="150000"/>
              </a:lnSpc>
              <a:buFont typeface="Arial" panose="020B0604020202020204" pitchFamily="34" charset="0"/>
              <a:buChar char="•"/>
            </a:pPr>
            <a:r>
              <a:rPr lang="vi-VN">
                <a:solidFill>
                  <a:schemeClr val="bg1"/>
                </a:solidFill>
              </a:rPr>
              <a:t>Bảo mật: Đảm bảo chỉ người quản trị được quyền thêm, sửa, xóa bài viết thông qua cơ chế xác thực bảo mật. </a:t>
            </a:r>
            <a:endParaRPr lang="en-US">
              <a:solidFill>
                <a:schemeClr val="bg1"/>
              </a:solidFill>
            </a:endParaRPr>
          </a:p>
          <a:p>
            <a:pPr marL="285750" indent="-285750">
              <a:lnSpc>
                <a:spcPct val="150000"/>
              </a:lnSpc>
              <a:buFont typeface="Arial" panose="020B0604020202020204" pitchFamily="34" charset="0"/>
              <a:buChar char="•"/>
            </a:pPr>
            <a:r>
              <a:rPr lang="vi-VN">
                <a:solidFill>
                  <a:schemeClr val="bg1"/>
                </a:solidFill>
              </a:rPr>
              <a:t>Khả năng sử dụng: Giao diện phải trực quan, dễ hiểu với người dùng không chuyên về công nghệ. </a:t>
            </a:r>
            <a:endParaRPr lang="en-US">
              <a:solidFill>
                <a:schemeClr val="bg1"/>
              </a:solidFill>
            </a:endParaRPr>
          </a:p>
          <a:p>
            <a:pPr marL="285750" indent="-285750">
              <a:lnSpc>
                <a:spcPct val="150000"/>
              </a:lnSpc>
              <a:buFont typeface="Arial" panose="020B0604020202020204" pitchFamily="34" charset="0"/>
              <a:buChar char="•"/>
            </a:pPr>
            <a:r>
              <a:rPr lang="vi-VN">
                <a:solidFill>
                  <a:schemeClr val="bg1"/>
                </a:solidFill>
              </a:rPr>
              <a:t>Khả năng tương thích: Đảm bảo hiển thị tốt trên mọi loại thiết bị (máy tính bàn, laptop, máy tính bảng, điện thoại thông minh)</a:t>
            </a:r>
            <a:r>
              <a:rPr lang="en-US">
                <a:solidFill>
                  <a:schemeClr val="bg1"/>
                </a:solidFill>
              </a:rPr>
              <a:t>.</a:t>
            </a:r>
          </a:p>
          <a:p>
            <a:pPr marL="285750" indent="-285750">
              <a:lnSpc>
                <a:spcPct val="150000"/>
              </a:lnSpc>
              <a:buFont typeface="Arial" panose="020B0604020202020204" pitchFamily="34" charset="0"/>
              <a:buChar char="•"/>
            </a:pPr>
            <a:r>
              <a:rPr lang="vi-VN">
                <a:solidFill>
                  <a:schemeClr val="bg1"/>
                </a:solidFill>
              </a:rPr>
              <a:t>SEO: Cải thiện khả năng tìm thấy website trên các công cụ tìm kiếm thông qua việc tối ưu hóa nội dung và mã nguồn (meta tags, cấu trúc URL, ...). </a:t>
            </a:r>
            <a:endParaRPr lang="en-US">
              <a:solidFill>
                <a:schemeClr val="bg1"/>
              </a:solidFill>
            </a:endParaRPr>
          </a:p>
        </p:txBody>
      </p:sp>
    </p:spTree>
    <p:extLst>
      <p:ext uri="{BB962C8B-B14F-4D97-AF65-F5344CB8AC3E}">
        <p14:creationId xmlns:p14="http://schemas.microsoft.com/office/powerpoint/2010/main" val="264718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1524000" y="868974"/>
            <a:ext cx="3119120" cy="649692"/>
          </a:xfrm>
        </p:spPr>
        <p:txBody>
          <a:bodyPr/>
          <a:lstStyle/>
          <a:p>
            <a:r>
              <a:rPr lang="en-US" sz="2400" b="0">
                <a:latin typeface="Times New Roman" panose="02020603050405020304" pitchFamily="18" charset="0"/>
                <a:cs typeface="Times New Roman" panose="02020603050405020304" pitchFamily="18" charset="0"/>
              </a:rPr>
              <a:t>2. </a:t>
            </a:r>
            <a:r>
              <a:rPr lang="en-US" sz="2400" b="0">
                <a:solidFill>
                  <a:schemeClr val="bg1"/>
                </a:solidFill>
                <a:latin typeface="Times New Roman" panose="02020603050405020304" pitchFamily="18" charset="0"/>
                <a:cs typeface="Times New Roman" panose="02020603050405020304" pitchFamily="18" charset="0"/>
              </a:rPr>
              <a:t>Mô hình dữ liệu</a:t>
            </a:r>
            <a:br>
              <a:rPr lang="en-US" sz="2400" b="0">
                <a:solidFill>
                  <a:schemeClr val="bg1"/>
                </a:solidFill>
                <a:latin typeface="Times New Roman" panose="02020603050405020304" pitchFamily="18" charset="0"/>
                <a:cs typeface="Times New Roman" panose="02020603050405020304" pitchFamily="18" charset="0"/>
              </a:rPr>
            </a:br>
            <a:endParaRPr lang="en-US" sz="2400" b="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529064F4-6879-38AB-A7A4-008C57C4668F}"/>
              </a:ext>
            </a:extLst>
          </p:cNvPr>
          <p:cNvSpPr txBox="1"/>
          <p:nvPr/>
        </p:nvSpPr>
        <p:spPr>
          <a:xfrm>
            <a:off x="3200400" y="1576229"/>
            <a:ext cx="6096000" cy="400110"/>
          </a:xfrm>
          <a:prstGeom prst="rect">
            <a:avLst/>
          </a:prstGeom>
          <a:noFill/>
        </p:spPr>
        <p:txBody>
          <a:bodyPr wrap="square">
            <a:spAutoFit/>
          </a:bodyPr>
          <a:lstStyle/>
          <a:p>
            <a:r>
              <a:rPr lang="en-US" sz="2000">
                <a:solidFill>
                  <a:schemeClr val="tx2">
                    <a:lumMod val="50000"/>
                  </a:schemeClr>
                </a:solidFill>
              </a:rPr>
              <a:t>Cấu trúc dữ liệu bài viết.</a:t>
            </a:r>
          </a:p>
        </p:txBody>
      </p:sp>
      <p:pic>
        <p:nvPicPr>
          <p:cNvPr id="5" name="Picture 1">
            <a:extLst>
              <a:ext uri="{FF2B5EF4-FFF2-40B4-BE49-F238E27FC236}">
                <a16:creationId xmlns:a16="http://schemas.microsoft.com/office/drawing/2014/main" id="{D81EB801-964F-0840-F201-A47027113F04}"/>
              </a:ext>
            </a:extLst>
          </p:cNvPr>
          <p:cNvPicPr>
            <a:picLocks noChangeAspect="1"/>
          </p:cNvPicPr>
          <p:nvPr/>
        </p:nvPicPr>
        <p:blipFill>
          <a:blip r:embed="rId3"/>
          <a:stretch>
            <a:fillRect/>
          </a:stretch>
        </p:blipFill>
        <p:spPr>
          <a:xfrm>
            <a:off x="3200400" y="2033903"/>
            <a:ext cx="8675052" cy="2816446"/>
          </a:xfrm>
          <a:prstGeom prst="rect">
            <a:avLst/>
          </a:prstGeom>
        </p:spPr>
      </p:pic>
      <p:sp>
        <p:nvSpPr>
          <p:cNvPr id="7" name="Hộp Văn bản 6">
            <a:extLst>
              <a:ext uri="{FF2B5EF4-FFF2-40B4-BE49-F238E27FC236}">
                <a16:creationId xmlns:a16="http://schemas.microsoft.com/office/drawing/2014/main" id="{0F98E103-45E8-4BC7-D523-26B6EF91E7F4}"/>
              </a:ext>
            </a:extLst>
          </p:cNvPr>
          <p:cNvSpPr txBox="1"/>
          <p:nvPr/>
        </p:nvSpPr>
        <p:spPr>
          <a:xfrm>
            <a:off x="314960" y="118861"/>
            <a:ext cx="8656320" cy="769441"/>
          </a:xfrm>
          <a:prstGeom prst="rect">
            <a:avLst/>
          </a:prstGeom>
          <a:noFill/>
        </p:spPr>
        <p:txBody>
          <a:bodyPr wrap="square">
            <a:spAutoFit/>
          </a:bodyPr>
          <a:lstStyle/>
          <a:p>
            <a:r>
              <a:rPr lang="en-US" sz="4400" b="1">
                <a:solidFill>
                  <a:schemeClr val="bg1"/>
                </a:solidFill>
                <a:latin typeface="Times New Roman" panose="02020603050405020304" pitchFamily="18" charset="0"/>
                <a:cs typeface="Times New Roman" panose="02020603050405020304" pitchFamily="18" charset="0"/>
              </a:rPr>
              <a:t>II.	 Phân tích và thiết kế hệ thống</a:t>
            </a:r>
            <a:endParaRPr lang="en-US"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0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1656080" y="974090"/>
            <a:ext cx="5821680" cy="726439"/>
          </a:xfrm>
        </p:spPr>
        <p:txBody>
          <a:bodyPr/>
          <a:lstStyle/>
          <a:p>
            <a:r>
              <a:rPr lang="en-US" sz="2400" b="0">
                <a:latin typeface="Times New Roman" panose="02020603050405020304" pitchFamily="18" charset="0"/>
                <a:cs typeface="Times New Roman" panose="02020603050405020304" pitchFamily="18" charset="0"/>
              </a:rPr>
              <a:t>2. </a:t>
            </a:r>
            <a:r>
              <a:rPr lang="en-US" sz="2400" b="0">
                <a:solidFill>
                  <a:schemeClr val="bg1"/>
                </a:solidFill>
                <a:latin typeface="Times New Roman" panose="02020603050405020304" pitchFamily="18" charset="0"/>
                <a:cs typeface="Times New Roman" panose="02020603050405020304" pitchFamily="18" charset="0"/>
              </a:rPr>
              <a:t>Mô hình dữ liệu</a:t>
            </a:r>
            <a:br>
              <a:rPr lang="en-US" sz="2400" b="0">
                <a:solidFill>
                  <a:schemeClr val="bg1"/>
                </a:solidFill>
                <a:latin typeface="Times New Roman" panose="02020603050405020304" pitchFamily="18" charset="0"/>
                <a:cs typeface="Times New Roman" panose="02020603050405020304" pitchFamily="18" charset="0"/>
              </a:rPr>
            </a:br>
            <a:endParaRPr lang="en-US" sz="2400" b="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529064F4-6879-38AB-A7A4-008C57C4668F}"/>
              </a:ext>
            </a:extLst>
          </p:cNvPr>
          <p:cNvSpPr txBox="1"/>
          <p:nvPr/>
        </p:nvSpPr>
        <p:spPr>
          <a:xfrm>
            <a:off x="3352800" y="1827347"/>
            <a:ext cx="3591560" cy="400110"/>
          </a:xfrm>
          <a:prstGeom prst="rect">
            <a:avLst/>
          </a:prstGeom>
          <a:noFill/>
        </p:spPr>
        <p:txBody>
          <a:bodyPr wrap="square">
            <a:spAutoFit/>
          </a:bodyPr>
          <a:lstStyle/>
          <a:p>
            <a:r>
              <a:rPr lang="en-US" sz="2000">
                <a:solidFill>
                  <a:schemeClr val="tx2">
                    <a:lumMod val="50000"/>
                  </a:schemeClr>
                </a:solidFill>
              </a:rPr>
              <a:t>Cấu trúc dữ liệu người dung.</a:t>
            </a:r>
          </a:p>
        </p:txBody>
      </p:sp>
      <p:pic>
        <p:nvPicPr>
          <p:cNvPr id="2" name="Picture 1">
            <a:extLst>
              <a:ext uri="{FF2B5EF4-FFF2-40B4-BE49-F238E27FC236}">
                <a16:creationId xmlns:a16="http://schemas.microsoft.com/office/drawing/2014/main" id="{00F47203-85BB-1BC1-D91C-DEE5BB4BCB93}"/>
              </a:ext>
            </a:extLst>
          </p:cNvPr>
          <p:cNvPicPr>
            <a:picLocks noChangeAspect="1"/>
          </p:cNvPicPr>
          <p:nvPr/>
        </p:nvPicPr>
        <p:blipFill>
          <a:blip r:embed="rId3"/>
          <a:stretch>
            <a:fillRect/>
          </a:stretch>
        </p:blipFill>
        <p:spPr>
          <a:xfrm>
            <a:off x="3352800" y="2227457"/>
            <a:ext cx="8717280" cy="2603502"/>
          </a:xfrm>
          <a:prstGeom prst="rect">
            <a:avLst/>
          </a:prstGeom>
        </p:spPr>
      </p:pic>
      <p:sp>
        <p:nvSpPr>
          <p:cNvPr id="6" name="Hộp Văn bản 5">
            <a:extLst>
              <a:ext uri="{FF2B5EF4-FFF2-40B4-BE49-F238E27FC236}">
                <a16:creationId xmlns:a16="http://schemas.microsoft.com/office/drawing/2014/main" id="{4393DB14-EEEA-E214-72C9-F5F4FD29D17C}"/>
              </a:ext>
            </a:extLst>
          </p:cNvPr>
          <p:cNvSpPr txBox="1"/>
          <p:nvPr/>
        </p:nvSpPr>
        <p:spPr>
          <a:xfrm>
            <a:off x="548640" y="204649"/>
            <a:ext cx="9022080" cy="769441"/>
          </a:xfrm>
          <a:prstGeom prst="rect">
            <a:avLst/>
          </a:prstGeom>
          <a:noFill/>
        </p:spPr>
        <p:txBody>
          <a:bodyPr wrap="square">
            <a:spAutoFit/>
          </a:bodyPr>
          <a:lstStyle/>
          <a:p>
            <a:r>
              <a:rPr lang="en-US" sz="4400" b="1">
                <a:solidFill>
                  <a:schemeClr val="bg1"/>
                </a:solidFill>
                <a:latin typeface="Times New Roman" panose="02020603050405020304" pitchFamily="18" charset="0"/>
                <a:cs typeface="Times New Roman" panose="02020603050405020304" pitchFamily="18" charset="0"/>
              </a:rPr>
              <a:t>II.	 Phân tích và thiết kế hệ thống</a:t>
            </a:r>
            <a:endParaRPr lang="en-US"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4621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144</TotalTime>
  <Words>1009</Words>
  <Application>Microsoft Office PowerPoint</Application>
  <PresentationFormat>Màn hình rộng</PresentationFormat>
  <Paragraphs>97</Paragraphs>
  <Slides>14</Slides>
  <Notes>14</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14</vt:i4>
      </vt:variant>
    </vt:vector>
  </HeadingPairs>
  <TitlesOfParts>
    <vt:vector size="20" baseType="lpstr">
      <vt:lpstr>Arial</vt:lpstr>
      <vt:lpstr>Calibri</vt:lpstr>
      <vt:lpstr>Franklin Gothic Book</vt:lpstr>
      <vt:lpstr>Franklin Gothic Demi</vt:lpstr>
      <vt:lpstr>Times New Roman</vt:lpstr>
      <vt:lpstr>Custom</vt:lpstr>
      <vt:lpstr>TRƯỜNG ĐẠI HỌC TRÀ VINH KHOA KỸ THUẬT &amp; CÔNG NGHỆ </vt:lpstr>
      <vt:lpstr>NỘI DUNG</vt:lpstr>
      <vt:lpstr>Lý do chọn đề tài, mục tiêu</vt:lpstr>
      <vt:lpstr>II.    Phân tích và thiết kế   hệ thống</vt:lpstr>
      <vt:lpstr>II.    Phân tích và thiết kế hệ thống</vt:lpstr>
      <vt:lpstr>II.    Phân tích và thiết kế hệ thống</vt:lpstr>
      <vt:lpstr>II.    Phân tích và thiết kế hệ thống</vt:lpstr>
      <vt:lpstr>2. Mô hình dữ liệu </vt:lpstr>
      <vt:lpstr>2. Mô hình dữ liệu </vt:lpstr>
      <vt:lpstr>3. Cấu trúc trang web </vt:lpstr>
      <vt:lpstr> III. Công cụ thực hiện</vt:lpstr>
      <vt:lpstr>Frontend</vt:lpstr>
      <vt:lpstr>Kết quả đạt được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Bảo Châu</dc:creator>
  <cp:lastModifiedBy>Bảo Châu</cp:lastModifiedBy>
  <cp:revision>1</cp:revision>
  <dcterms:created xsi:type="dcterms:W3CDTF">2025-01-08T16:16:35Z</dcterms:created>
  <dcterms:modified xsi:type="dcterms:W3CDTF">2025-01-08T18:41:01Z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