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6D5F8-224F-813B-280E-821AEB4D4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E5C1ED-2602-E276-D13B-8A470EC32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ACBC2-48AE-51B2-FC27-B48328F2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E7B-B10C-4CEE-9851-C8F86BC2EE7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092D5-2F8E-FDB9-F2EF-34D9A5DC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8F111-E6D7-5EBF-5DFE-F2B8295A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2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9E000-0456-1DCD-DA15-A9CE706C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0E1FF4-821A-1E43-5B36-E3CF4DECC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26640-5F74-B4EE-7064-20188D82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E7B-B10C-4CEE-9851-C8F86BC2EE7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CE6B5-D23E-AF62-0566-FE89A4E3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A5959-7658-929A-FF81-3D710A1D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1F46A3-0D58-FD65-A82F-5B9FC46B8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CA32B5-A1D4-A0EF-9275-99D7F6311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2DD9A-A325-7A0C-7936-E5E56EEC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E7B-B10C-4CEE-9851-C8F86BC2EE7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269D5-C33C-D2A2-A464-0D740FF2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8818B-5132-63F2-1376-08CA1235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2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40E06-27D0-9C04-0AD5-08D28C85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1E15C-D8CC-8F33-3721-D3D2DDC9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01CBC-FB94-1843-2918-FCA0E999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E7B-B10C-4CEE-9851-C8F86BC2EE7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76E35-9456-5281-6047-92551246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EEE38-E7A4-CE55-B32F-2A87AFB8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9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56FA1-5056-966D-FB27-DFC3104F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D1F14-6543-0C18-EB8D-4974DC0E3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0D320-B27A-B181-8735-C51CE6C9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E7B-B10C-4CEE-9851-C8F86BC2EE7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E4252-B698-78C2-CC35-26058342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6C43F-94DA-705F-DCC5-74C6485A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2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ACBE2-3F0E-C30C-A740-EC211DA5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B2C01-863E-A24C-249C-3EB0188A6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1CC854-4983-95B0-C91D-2CFDAF028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3A188B-2A6A-A1B7-685A-D3858507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E7B-B10C-4CEE-9851-C8F86BC2EE7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4D73FD-62D3-6C62-D427-6E3406FD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AEFF3E-B697-58FE-85D7-66EA1A9C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34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7F177-0B00-198C-35B4-B55C924E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86F8B-5B72-4FE7-F8E8-C16EE346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7CDD1A-4C50-DFB5-5C4E-092F12E67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4319AC-211A-A56D-3B33-19E8FDE95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70AEE5-FB82-1309-3289-62EA8D06E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D91E5A-D1BA-B80D-911F-490AE671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E7B-B10C-4CEE-9851-C8F86BC2EE7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F952DB-68C6-030B-6A7D-FF78E2A2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A49746-2CC6-2CB0-0B29-1AD6D14A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B0DC5-24B1-17F5-B675-8DC379EC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BBB5E3-088A-288A-CFBD-A23DB46B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E7B-B10C-4CEE-9851-C8F86BC2EE7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EDDBFA-7A60-762D-16BB-3FA68852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0C4F9A-7AFD-D3BA-8944-DE75FC3A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4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4DFC13-9B2F-3DAB-A056-31B2EE94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E7B-B10C-4CEE-9851-C8F86BC2EE7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D47BF9-DBE3-C58F-F090-8658C0F8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7F7DBA-49F4-4DC4-B475-5FF7545A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7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9E6C7-F778-D303-7D64-021553CA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55D1E-6459-3136-22F9-C175D0C35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5CBC98-DB1A-E4E1-A514-108AD043F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9AD0D4-D51A-A7D1-A330-FBD923AE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E7B-B10C-4CEE-9851-C8F86BC2EE7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9E72F-C707-D657-7963-A28E1A28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E306EB-67F1-A106-0A52-B1DBBBC2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58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35BAA-7FC1-906A-665F-67190731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486F3F-DAD4-DAA1-49A9-9116DF5F7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C5899-4CAE-0495-4989-7CF92B80F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B9AEAC-FFB6-3A69-C7EA-70EE2F96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FE7B-B10C-4CEE-9851-C8F86BC2EE7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7FFA71-133F-7DA0-1117-2A635BF5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11AE5-48D9-D856-3573-E71EE3EA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1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2F9CB7-BE6D-6C13-F2B4-116F05BA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25136-94AF-020A-FD37-7F47D7DC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701F6-9373-110F-E7E9-6F158ECD7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FE7B-B10C-4CEE-9851-C8F86BC2EE7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F55-D54E-F584-240D-D7AAF3D35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91C51-7C9A-BF90-506A-2DCDAFB99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A972B-D859-4DA9-9943-21011C7B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4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E8C06A-1756-CBBD-70CC-7EB2048A61A5}"/>
              </a:ext>
            </a:extLst>
          </p:cNvPr>
          <p:cNvSpPr/>
          <p:nvPr/>
        </p:nvSpPr>
        <p:spPr>
          <a:xfrm>
            <a:off x="1358657" y="2837346"/>
            <a:ext cx="6715125" cy="136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이미지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487970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Main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32637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sz="1600" b="1" dirty="0">
                          <a:latin typeface="Calibri" panose="020F0502020204030204" pitchFamily="34" charset="0"/>
                          <a:ea typeface="+mn-ea"/>
                        </a:rPr>
                        <a:t>1. </a:t>
                      </a:r>
                      <a:r>
                        <a:rPr kumimoji="0" lang="ko-KR" altLang="en-US" sz="1600" b="1" dirty="0">
                          <a:latin typeface="Calibri" panose="020F0502020204030204" pitchFamily="34" charset="0"/>
                          <a:ea typeface="+mn-ea"/>
                        </a:rPr>
                        <a:t>로고</a:t>
                      </a:r>
                      <a:r>
                        <a:rPr kumimoji="0" lang="en-US" altLang="ko-KR" sz="1600" b="1" dirty="0">
                          <a:latin typeface="Calibri" panose="020F0502020204030204" pitchFamily="34" charset="0"/>
                          <a:ea typeface="+mn-ea"/>
                        </a:rPr>
                        <a:t>, </a:t>
                      </a:r>
                      <a:r>
                        <a:rPr kumimoji="0" lang="ko-KR" altLang="en-US" sz="1600" b="1" dirty="0">
                          <a:latin typeface="Calibri" panose="020F0502020204030204" pitchFamily="34" charset="0"/>
                          <a:ea typeface="+mn-ea"/>
                        </a:rPr>
                        <a:t>메뉴</a:t>
                      </a:r>
                      <a:endParaRPr kumimoji="0" lang="en-US" altLang="ko-KR" sz="1600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sz="1600" b="1" dirty="0">
                          <a:latin typeface="Calibri" panose="020F0502020204030204" pitchFamily="34" charset="0"/>
                          <a:ea typeface="+mn-ea"/>
                        </a:rPr>
                        <a:t>2.</a:t>
                      </a:r>
                      <a:r>
                        <a:rPr kumimoji="0" lang="ko-KR" altLang="en-US" sz="1600" b="1" dirty="0">
                          <a:latin typeface="Calibri" panose="020F0502020204030204" pitchFamily="34" charset="0"/>
                          <a:ea typeface="+mn-ea"/>
                        </a:rPr>
                        <a:t> 일러스트 </a:t>
                      </a:r>
                      <a:r>
                        <a:rPr kumimoji="0" lang="en-US" altLang="ko-KR" sz="1600" b="1" dirty="0">
                          <a:latin typeface="Calibri" panose="020F0502020204030204" pitchFamily="34" charset="0"/>
                          <a:ea typeface="+mn-ea"/>
                        </a:rPr>
                        <a:t>+</a:t>
                      </a:r>
                      <a:r>
                        <a:rPr kumimoji="0" lang="ko-KR" altLang="en-US" sz="1600" b="1" dirty="0">
                          <a:latin typeface="Calibri" panose="020F0502020204030204" pitchFamily="34" charset="0"/>
                          <a:ea typeface="+mn-ea"/>
                        </a:rPr>
                        <a:t>슬라이드</a:t>
                      </a:r>
                      <a:endParaRPr kumimoji="0" lang="en-US" altLang="ko-KR" sz="1600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sz="1600" b="1" dirty="0">
                          <a:latin typeface="Calibri" panose="020F0502020204030204" pitchFamily="34" charset="0"/>
                          <a:ea typeface="+mn-ea"/>
                        </a:rPr>
                        <a:t>3. </a:t>
                      </a:r>
                      <a:r>
                        <a:rPr kumimoji="0" lang="ko-KR" altLang="en-US" sz="1600" b="1" dirty="0">
                          <a:latin typeface="Calibri" panose="020F0502020204030204" pitchFamily="34" charset="0"/>
                          <a:ea typeface="+mn-ea"/>
                        </a:rPr>
                        <a:t>간편 잔액조회</a:t>
                      </a:r>
                      <a:r>
                        <a:rPr kumimoji="0" lang="en-US" altLang="ko-KR" sz="1600" b="1" dirty="0">
                          <a:latin typeface="Calibri" panose="020F0502020204030204" pitchFamily="34" charset="0"/>
                          <a:ea typeface="+mn-ea"/>
                        </a:rPr>
                        <a:t>-&gt;</a:t>
                      </a:r>
                      <a:r>
                        <a:rPr kumimoji="0" lang="ko-KR" altLang="en-US" sz="1600" b="1" dirty="0">
                          <a:latin typeface="Calibri" panose="020F0502020204030204" pitchFamily="34" charset="0"/>
                          <a:ea typeface="+mn-ea"/>
                        </a:rPr>
                        <a:t> 팝업 창</a:t>
                      </a:r>
                      <a:endParaRPr kumimoji="0" lang="en-US" altLang="ko-KR" sz="1600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sz="1600" b="1" dirty="0">
                          <a:latin typeface="Calibri" panose="020F0502020204030204" pitchFamily="34" charset="0"/>
                          <a:ea typeface="+mn-ea"/>
                        </a:rPr>
                        <a:t>4. </a:t>
                      </a:r>
                      <a:r>
                        <a:rPr kumimoji="0" lang="ko-KR" altLang="en-US" sz="1600" b="1" dirty="0">
                          <a:latin typeface="Calibri" panose="020F0502020204030204" pitchFamily="34" charset="0"/>
                          <a:ea typeface="+mn-ea"/>
                        </a:rPr>
                        <a:t>고객센터 번호</a:t>
                      </a:r>
                      <a:endParaRPr kumimoji="0" lang="en-US" altLang="ko-KR" sz="1600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sz="1600" b="1" dirty="0">
                          <a:latin typeface="Calibri" panose="020F0502020204030204" pitchFamily="34" charset="0"/>
                          <a:ea typeface="+mn-ea"/>
                        </a:rPr>
                        <a:t>5. </a:t>
                      </a:r>
                      <a:r>
                        <a:rPr kumimoji="0" lang="ko-KR" altLang="en-US" sz="1600" b="1" dirty="0">
                          <a:latin typeface="Calibri" panose="020F0502020204030204" pitchFamily="34" charset="0"/>
                          <a:ea typeface="+mn-ea"/>
                        </a:rPr>
                        <a:t>개인정보처리방침</a:t>
                      </a:r>
                      <a:r>
                        <a:rPr kumimoji="0" lang="en-US" altLang="ko-KR" sz="1600" b="1" dirty="0">
                          <a:latin typeface="Calibri" panose="020F0502020204030204" pitchFamily="34" charset="0"/>
                          <a:ea typeface="+mn-ea"/>
                        </a:rPr>
                        <a:t>-&gt;</a:t>
                      </a:r>
                      <a:r>
                        <a:rPr kumimoji="0" lang="ko-KR" altLang="en-US" sz="1600" b="1" dirty="0">
                          <a:latin typeface="Calibri" panose="020F0502020204030204" pitchFamily="34" charset="0"/>
                          <a:ea typeface="+mn-ea"/>
                        </a:rPr>
                        <a:t>팝업 창 </a:t>
                      </a:r>
                      <a:endParaRPr kumimoji="0" lang="en-US" altLang="ko-KR" sz="1600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sz="1600" b="1" dirty="0">
                          <a:latin typeface="Calibri" panose="020F0502020204030204" pitchFamily="34" charset="0"/>
                          <a:ea typeface="+mn-ea"/>
                        </a:rPr>
                        <a:t>6.  FOOTER-&gt; </a:t>
                      </a:r>
                      <a:r>
                        <a:rPr kumimoji="0" lang="ko-KR" altLang="en-US" sz="1600" b="1" dirty="0">
                          <a:latin typeface="Calibri" panose="020F0502020204030204" pitchFamily="34" charset="0"/>
                          <a:ea typeface="+mn-ea"/>
                        </a:rPr>
                        <a:t>로고</a:t>
                      </a:r>
                      <a:r>
                        <a:rPr kumimoji="0" lang="en-US" altLang="ko-KR" sz="1600" b="1" dirty="0">
                          <a:latin typeface="Calibri" panose="020F0502020204030204" pitchFamily="34" charset="0"/>
                          <a:ea typeface="+mn-ea"/>
                        </a:rPr>
                        <a:t>, </a:t>
                      </a:r>
                      <a:r>
                        <a:rPr kumimoji="0" lang="ko-KR" altLang="en-US" sz="1600" b="1" dirty="0">
                          <a:latin typeface="Calibri" panose="020F0502020204030204" pitchFamily="34" charset="0"/>
                          <a:ea typeface="+mn-ea"/>
                        </a:rPr>
                        <a:t>주소</a:t>
                      </a:r>
                      <a:r>
                        <a:rPr kumimoji="0" lang="en-US" altLang="ko-KR" sz="1600" b="1" dirty="0">
                          <a:latin typeface="Calibri" panose="020F0502020204030204" pitchFamily="34" charset="0"/>
                          <a:ea typeface="+mn-ea"/>
                        </a:rPr>
                        <a:t>,</a:t>
                      </a:r>
                      <a:r>
                        <a:rPr kumimoji="0" lang="ko-KR" altLang="en-US" sz="1600" b="1" dirty="0">
                          <a:latin typeface="Calibri" panose="020F0502020204030204" pitchFamily="34" charset="0"/>
                          <a:ea typeface="+mn-ea"/>
                        </a:rPr>
                        <a:t>고객센터 번호</a:t>
                      </a:r>
                      <a:b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</a:br>
                      <a:endParaRPr kumimoji="0" lang="en-US" altLang="ko-KR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B74200-02DA-6901-44D1-67E33A05ACA2}"/>
              </a:ext>
            </a:extLst>
          </p:cNvPr>
          <p:cNvSpPr/>
          <p:nvPr/>
        </p:nvSpPr>
        <p:spPr>
          <a:xfrm>
            <a:off x="1358659" y="1490804"/>
            <a:ext cx="6715125" cy="1368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이미지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EAA8F5D-D22A-D5A0-1A94-83B819010AEA}"/>
              </a:ext>
            </a:extLst>
          </p:cNvPr>
          <p:cNvSpPr/>
          <p:nvPr/>
        </p:nvSpPr>
        <p:spPr>
          <a:xfrm>
            <a:off x="2082800" y="1639421"/>
            <a:ext cx="1828800" cy="149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AA471-D99B-7608-FC53-BEC1E21AA90C}"/>
              </a:ext>
            </a:extLst>
          </p:cNvPr>
          <p:cNvSpPr txBox="1"/>
          <p:nvPr/>
        </p:nvSpPr>
        <p:spPr>
          <a:xfrm>
            <a:off x="2366258" y="179420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카드잔액조회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AA8E1F-FDA8-8C11-C4F4-1445020289E4}"/>
              </a:ext>
            </a:extLst>
          </p:cNvPr>
          <p:cNvSpPr/>
          <p:nvPr/>
        </p:nvSpPr>
        <p:spPr>
          <a:xfrm>
            <a:off x="2307342" y="2256757"/>
            <a:ext cx="13208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B51C4C-6949-9889-3231-4C504277EC06}"/>
              </a:ext>
            </a:extLst>
          </p:cNvPr>
          <p:cNvSpPr/>
          <p:nvPr/>
        </p:nvSpPr>
        <p:spPr>
          <a:xfrm>
            <a:off x="2307342" y="2603079"/>
            <a:ext cx="1320800" cy="28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잔액조회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D5C9DD-0D1A-E9C8-77E1-D5857AC822A8}"/>
              </a:ext>
            </a:extLst>
          </p:cNvPr>
          <p:cNvCxnSpPr>
            <a:cxnSpLocks/>
          </p:cNvCxnSpPr>
          <p:nvPr/>
        </p:nvCxnSpPr>
        <p:spPr>
          <a:xfrm flipH="1">
            <a:off x="3644900" y="1336954"/>
            <a:ext cx="596900" cy="5952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87">
            <a:extLst>
              <a:ext uri="{FF2B5EF4-FFF2-40B4-BE49-F238E27FC236}">
                <a16:creationId xmlns:a16="http://schemas.microsoft.com/office/drawing/2014/main" id="{9DE9CBA6-1353-7EFB-A76B-563311103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2" y="2060328"/>
            <a:ext cx="254000" cy="2778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dirty="0"/>
              <a:t>&gt;</a:t>
            </a:r>
            <a:endParaRPr lang="ko-KR" altLang="en-US" dirty="0"/>
          </a:p>
        </p:txBody>
      </p:sp>
      <p:sp>
        <p:nvSpPr>
          <p:cNvPr id="19" name="Text Box 87">
            <a:extLst>
              <a:ext uri="{FF2B5EF4-FFF2-40B4-BE49-F238E27FC236}">
                <a16:creationId xmlns:a16="http://schemas.microsoft.com/office/drawing/2014/main" id="{5035A639-6D18-C4F7-BEF4-E9D7474B8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027" y="2060328"/>
            <a:ext cx="255587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dirty="0"/>
              <a:t>&lt;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C9A1C5-BBC6-E956-D955-90177BCEFF16}"/>
              </a:ext>
            </a:extLst>
          </p:cNvPr>
          <p:cNvSpPr/>
          <p:nvPr/>
        </p:nvSpPr>
        <p:spPr>
          <a:xfrm>
            <a:off x="2220658" y="3360670"/>
            <a:ext cx="1193800" cy="321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2333CB-69C8-566B-15D4-01842C875F4E}"/>
              </a:ext>
            </a:extLst>
          </p:cNvPr>
          <p:cNvSpPr txBox="1"/>
          <p:nvPr/>
        </p:nvSpPr>
        <p:spPr>
          <a:xfrm>
            <a:off x="2175384" y="3395132"/>
            <a:ext cx="1469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간편 잔액조회</a:t>
            </a:r>
          </a:p>
        </p:txBody>
      </p:sp>
      <p:sp>
        <p:nvSpPr>
          <p:cNvPr id="24" name="화살표: 아래로 구부러짐 23">
            <a:extLst>
              <a:ext uri="{FF2B5EF4-FFF2-40B4-BE49-F238E27FC236}">
                <a16:creationId xmlns:a16="http://schemas.microsoft.com/office/drawing/2014/main" id="{1E8765EC-101E-8451-B8B8-DB277B839409}"/>
              </a:ext>
            </a:extLst>
          </p:cNvPr>
          <p:cNvSpPr/>
          <p:nvPr/>
        </p:nvSpPr>
        <p:spPr>
          <a:xfrm rot="16200000">
            <a:off x="1756131" y="3163201"/>
            <a:ext cx="462160" cy="241169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BFEB24-6038-3033-9E26-9612A27EB221}"/>
              </a:ext>
            </a:extLst>
          </p:cNvPr>
          <p:cNvSpPr/>
          <p:nvPr/>
        </p:nvSpPr>
        <p:spPr>
          <a:xfrm>
            <a:off x="1358657" y="4209683"/>
            <a:ext cx="6715125" cy="1224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Customer Center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1544-3674</a:t>
            </a:r>
            <a:endParaRPr lang="ko-KR" altLang="en-US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42B417-F4E8-CE36-4E8F-C7ABC7F66D67}"/>
              </a:ext>
            </a:extLst>
          </p:cNvPr>
          <p:cNvSpPr/>
          <p:nvPr/>
        </p:nvSpPr>
        <p:spPr>
          <a:xfrm>
            <a:off x="1358657" y="5397683"/>
            <a:ext cx="6715125" cy="12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주소</a:t>
            </a:r>
            <a:r>
              <a:rPr lang="en-US" altLang="ko-KR" sz="16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 번호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6B8F01-70AF-BD36-B059-458F3E0E33A4}"/>
              </a:ext>
            </a:extLst>
          </p:cNvPr>
          <p:cNvSpPr txBox="1"/>
          <p:nvPr/>
        </p:nvSpPr>
        <p:spPr>
          <a:xfrm>
            <a:off x="3943350" y="543368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개인정보처리방침</a:t>
            </a:r>
          </a:p>
        </p:txBody>
      </p:sp>
      <p:sp>
        <p:nvSpPr>
          <p:cNvPr id="29" name="화살표: 위쪽 28">
            <a:extLst>
              <a:ext uri="{FF2B5EF4-FFF2-40B4-BE49-F238E27FC236}">
                <a16:creationId xmlns:a16="http://schemas.microsoft.com/office/drawing/2014/main" id="{8C894E91-77BA-3239-E119-6CC8A1C56B9F}"/>
              </a:ext>
            </a:extLst>
          </p:cNvPr>
          <p:cNvSpPr/>
          <p:nvPr/>
        </p:nvSpPr>
        <p:spPr>
          <a:xfrm>
            <a:off x="7512052" y="5824531"/>
            <a:ext cx="190500" cy="338554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4DEB4032-23BC-DFE3-0C61-5C350D08A78A}"/>
              </a:ext>
            </a:extLst>
          </p:cNvPr>
          <p:cNvSpPr/>
          <p:nvPr/>
        </p:nvSpPr>
        <p:spPr>
          <a:xfrm>
            <a:off x="4188756" y="1879666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E04EF34B-DDB7-8115-477E-104DF594DBBC}"/>
              </a:ext>
            </a:extLst>
          </p:cNvPr>
          <p:cNvSpPr/>
          <p:nvPr/>
        </p:nvSpPr>
        <p:spPr>
          <a:xfrm>
            <a:off x="1576186" y="3017247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424C78E8-7B05-589C-AEA4-9C02B85B486D}"/>
              </a:ext>
            </a:extLst>
          </p:cNvPr>
          <p:cNvSpPr/>
          <p:nvPr/>
        </p:nvSpPr>
        <p:spPr>
          <a:xfrm>
            <a:off x="3524126" y="4411745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A3C0317A-E1D0-CD84-4213-85ABB0C59C3F}"/>
              </a:ext>
            </a:extLst>
          </p:cNvPr>
          <p:cNvSpPr/>
          <p:nvPr/>
        </p:nvSpPr>
        <p:spPr>
          <a:xfrm>
            <a:off x="3822576" y="5301026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5F2CDAA9-0DB1-F9A2-7E89-A4FA77DB7D0B}"/>
              </a:ext>
            </a:extLst>
          </p:cNvPr>
          <p:cNvSpPr/>
          <p:nvPr/>
        </p:nvSpPr>
        <p:spPr>
          <a:xfrm>
            <a:off x="3628142" y="5776808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</a:t>
            </a:r>
            <a:endParaRPr lang="ko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E2716E-7822-DBC0-A6D0-773F2168C9F7}"/>
              </a:ext>
            </a:extLst>
          </p:cNvPr>
          <p:cNvSpPr/>
          <p:nvPr/>
        </p:nvSpPr>
        <p:spPr>
          <a:xfrm>
            <a:off x="5978514" y="3577825"/>
            <a:ext cx="1628788" cy="1664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05FA8A-6E37-836A-BDD0-E4C3AFF5E7C1}"/>
              </a:ext>
            </a:extLst>
          </p:cNvPr>
          <p:cNvSpPr txBox="1"/>
          <p:nvPr/>
        </p:nvSpPr>
        <p:spPr>
          <a:xfrm>
            <a:off x="5978512" y="3655051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개인정보처리방침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738CB45-562A-4578-449C-8D9C98921484}"/>
              </a:ext>
            </a:extLst>
          </p:cNvPr>
          <p:cNvCxnSpPr>
            <a:stCxn id="28" idx="3"/>
          </p:cNvCxnSpPr>
          <p:nvPr/>
        </p:nvCxnSpPr>
        <p:spPr>
          <a:xfrm flipV="1">
            <a:off x="5359122" y="4991100"/>
            <a:ext cx="736878" cy="58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B82CB79-8DDE-A61E-1BB0-DDA2419554E1}"/>
              </a:ext>
            </a:extLst>
          </p:cNvPr>
          <p:cNvSpPr/>
          <p:nvPr/>
        </p:nvSpPr>
        <p:spPr>
          <a:xfrm>
            <a:off x="1428529" y="5713412"/>
            <a:ext cx="787639" cy="479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2277C1-3EC0-1CA6-6C2C-569A60501357}"/>
              </a:ext>
            </a:extLst>
          </p:cNvPr>
          <p:cNvSpPr/>
          <p:nvPr/>
        </p:nvSpPr>
        <p:spPr>
          <a:xfrm>
            <a:off x="1358656" y="904313"/>
            <a:ext cx="6715125" cy="595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           </a:t>
            </a:r>
            <a:r>
              <a:rPr lang="ko-KR" altLang="en-US" sz="1400" b="1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푸르미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카드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잔액조회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가맹점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공지사항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</a:t>
            </a:r>
            <a:endParaRPr lang="ko-KR" altLang="en-US" sz="1400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DB37FF0-7223-D73B-E223-A1488847B80B}"/>
              </a:ext>
            </a:extLst>
          </p:cNvPr>
          <p:cNvSpPr/>
          <p:nvPr/>
        </p:nvSpPr>
        <p:spPr>
          <a:xfrm>
            <a:off x="1423009" y="951834"/>
            <a:ext cx="787639" cy="479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ACA14DEB-2175-70CE-191F-56C67903CFD2}"/>
              </a:ext>
            </a:extLst>
          </p:cNvPr>
          <p:cNvSpPr/>
          <p:nvPr/>
        </p:nvSpPr>
        <p:spPr>
          <a:xfrm>
            <a:off x="2750710" y="962678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516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39445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푸르미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Intro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037771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Tahoma" panose="020B0604030504040204" pitchFamily="34" charset="0"/>
                        <a:buAutoNum type="arabicPeriod"/>
                      </a:pPr>
                      <a:r>
                        <a:rPr kumimoji="0" lang="ko-KR" alt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</a:t>
                      </a:r>
                      <a:r>
                        <a:rPr kumimoji="0" lang="ko-KR" altLang="en-US" sz="1600" b="1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푸르미</a:t>
                      </a:r>
                      <a:r>
                        <a:rPr kumimoji="0" lang="ko-KR" alt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카드 소개</a:t>
                      </a:r>
                      <a:endParaRPr kumimoji="0" lang="en-US" altLang="ko-KR" sz="16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eaLnBrk="1" hangingPunct="1">
                        <a:lnSpc>
                          <a:spcPct val="140000"/>
                        </a:lnSpc>
                        <a:buFont typeface="Tahoma" panose="020B0604030504040204" pitchFamily="34" charset="0"/>
                        <a:buAutoNum type="arabicPeriod"/>
                      </a:pPr>
                      <a:r>
                        <a:rPr kumimoji="0" lang="ko-KR" alt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</a:t>
                      </a:r>
                      <a:r>
                        <a:rPr kumimoji="0" lang="ko-KR" altLang="en-US" sz="1600" b="1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푸르미</a:t>
                      </a:r>
                      <a:r>
                        <a:rPr kumimoji="0" lang="ko-KR" alt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카드 신청안내</a:t>
                      </a:r>
                      <a:endParaRPr kumimoji="0" lang="en-US" altLang="ko-KR" sz="16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eaLnBrk="1" hangingPunct="1">
                        <a:lnSpc>
                          <a:spcPct val="140000"/>
                        </a:lnSpc>
                        <a:buFont typeface="Tahoma" panose="020B0604030504040204" pitchFamily="34" charset="0"/>
                        <a:buAutoNum type="arabicPeriod"/>
                      </a:pPr>
                      <a:r>
                        <a:rPr kumimoji="0" lang="ko-KR" alt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</a:t>
                      </a:r>
                      <a:r>
                        <a:rPr kumimoji="0" lang="ko-KR" altLang="en-US" sz="1600" b="1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푸르미</a:t>
                      </a:r>
                      <a:r>
                        <a:rPr kumimoji="0" lang="ko-KR" alt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카드 이용방법</a:t>
                      </a:r>
                      <a:endParaRPr kumimoji="0" lang="en-US" altLang="ko-KR" sz="16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D90FD-70C8-1A00-1F3E-FE7964FA51A4}"/>
              </a:ext>
            </a:extLst>
          </p:cNvPr>
          <p:cNvSpPr txBox="1"/>
          <p:nvPr/>
        </p:nvSpPr>
        <p:spPr>
          <a:xfrm>
            <a:off x="1364733" y="168730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푸르미</a:t>
            </a:r>
            <a:r>
              <a:rPr lang="ko-KR" altLang="en-US" b="1" dirty="0"/>
              <a:t> 카드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C566AA-53B6-9C2E-C550-581117ABE215}"/>
              </a:ext>
            </a:extLst>
          </p:cNvPr>
          <p:cNvSpPr txBox="1"/>
          <p:nvPr/>
        </p:nvSpPr>
        <p:spPr>
          <a:xfrm>
            <a:off x="1336690" y="2520199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푸르미</a:t>
            </a:r>
            <a:r>
              <a:rPr lang="ko-KR" altLang="en-US" sz="1400" b="1" dirty="0"/>
              <a:t> 카드 소개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81681-B7E4-3309-E630-922B0A3B8F19}"/>
              </a:ext>
            </a:extLst>
          </p:cNvPr>
          <p:cNvSpPr/>
          <p:nvPr/>
        </p:nvSpPr>
        <p:spPr>
          <a:xfrm>
            <a:off x="1405795" y="2827976"/>
            <a:ext cx="6592986" cy="10200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2852B-6406-9701-50BB-BB27820C17BF}"/>
              </a:ext>
            </a:extLst>
          </p:cNvPr>
          <p:cNvSpPr txBox="1"/>
          <p:nvPr/>
        </p:nvSpPr>
        <p:spPr>
          <a:xfrm>
            <a:off x="4279378" y="31551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46F907-3A7E-9803-BB74-E24998F3BD2F}"/>
              </a:ext>
            </a:extLst>
          </p:cNvPr>
          <p:cNvSpPr txBox="1"/>
          <p:nvPr/>
        </p:nvSpPr>
        <p:spPr>
          <a:xfrm>
            <a:off x="1336690" y="38674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신청안내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6E3D01-F9BD-1906-A4EC-20A31BC3E4F5}"/>
              </a:ext>
            </a:extLst>
          </p:cNvPr>
          <p:cNvSpPr/>
          <p:nvPr/>
        </p:nvSpPr>
        <p:spPr>
          <a:xfrm>
            <a:off x="1405795" y="4175239"/>
            <a:ext cx="6592986" cy="10200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C4AFD6-DE1D-FB1F-FF29-D8858A4167C2}"/>
              </a:ext>
            </a:extLst>
          </p:cNvPr>
          <p:cNvSpPr txBox="1"/>
          <p:nvPr/>
        </p:nvSpPr>
        <p:spPr>
          <a:xfrm>
            <a:off x="4279378" y="45024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10ACB0-9135-398E-0461-DA10A4DE2ED4}"/>
              </a:ext>
            </a:extLst>
          </p:cNvPr>
          <p:cNvSpPr txBox="1"/>
          <p:nvPr/>
        </p:nvSpPr>
        <p:spPr>
          <a:xfrm>
            <a:off x="1336690" y="519754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이용방법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CE8600-F7C6-DFE4-499E-8297E2B2F5AD}"/>
              </a:ext>
            </a:extLst>
          </p:cNvPr>
          <p:cNvSpPr/>
          <p:nvPr/>
        </p:nvSpPr>
        <p:spPr>
          <a:xfrm>
            <a:off x="1405795" y="5505326"/>
            <a:ext cx="6592986" cy="10200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6D9460-4AC6-6D6A-926D-032687701C02}"/>
              </a:ext>
            </a:extLst>
          </p:cNvPr>
          <p:cNvSpPr txBox="1"/>
          <p:nvPr/>
        </p:nvSpPr>
        <p:spPr>
          <a:xfrm>
            <a:off x="4279378" y="58325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내용</a:t>
            </a: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4CFC9FE6-E2E7-6C7F-1838-AEA963BBC0E3}"/>
              </a:ext>
            </a:extLst>
          </p:cNvPr>
          <p:cNvSpPr/>
          <p:nvPr/>
        </p:nvSpPr>
        <p:spPr>
          <a:xfrm>
            <a:off x="1307948" y="2373757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52899F3D-7DCD-19B2-CC91-594B913644E7}"/>
              </a:ext>
            </a:extLst>
          </p:cNvPr>
          <p:cNvSpPr/>
          <p:nvPr/>
        </p:nvSpPr>
        <p:spPr>
          <a:xfrm>
            <a:off x="1320880" y="3769222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55FB38CD-0CD3-8E83-810F-0D97A413F768}"/>
              </a:ext>
            </a:extLst>
          </p:cNvPr>
          <p:cNvSpPr/>
          <p:nvPr/>
        </p:nvSpPr>
        <p:spPr>
          <a:xfrm>
            <a:off x="1307948" y="5076155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33D2E88-782F-0EEC-5B85-030C6D7C2F12}"/>
              </a:ext>
            </a:extLst>
          </p:cNvPr>
          <p:cNvCxnSpPr>
            <a:cxnSpLocks/>
          </p:cNvCxnSpPr>
          <p:nvPr/>
        </p:nvCxnSpPr>
        <p:spPr>
          <a:xfrm>
            <a:off x="1405795" y="2056639"/>
            <a:ext cx="65752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683C6C-5D1A-ECCD-DDCE-EB499517A89C}"/>
              </a:ext>
            </a:extLst>
          </p:cNvPr>
          <p:cNvSpPr/>
          <p:nvPr/>
        </p:nvSpPr>
        <p:spPr>
          <a:xfrm>
            <a:off x="1358656" y="904313"/>
            <a:ext cx="6715125" cy="595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           </a:t>
            </a:r>
            <a:r>
              <a:rPr lang="ko-KR" altLang="en-US" sz="1400" b="1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푸르미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카드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잔액조회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가맹점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공지사항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</a:t>
            </a:r>
            <a:endParaRPr lang="ko-KR" altLang="en-US" sz="1400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D794E1E-31DB-A9F2-9596-5534D54506C5}"/>
              </a:ext>
            </a:extLst>
          </p:cNvPr>
          <p:cNvSpPr/>
          <p:nvPr/>
        </p:nvSpPr>
        <p:spPr>
          <a:xfrm>
            <a:off x="1423009" y="951834"/>
            <a:ext cx="787639" cy="479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84730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39">
            <a:extLst>
              <a:ext uri="{FF2B5EF4-FFF2-40B4-BE49-F238E27FC236}">
                <a16:creationId xmlns:a16="http://schemas.microsoft.com/office/drawing/2014/main" id="{61FBBCEE-DB3E-41B6-99D8-61E24C31D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894" y="3500928"/>
            <a:ext cx="5368272" cy="2988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1601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가맹점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Franchise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57186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Tahoma" panose="020B0604030504040204" pitchFamily="34" charset="0"/>
                        <a:buAutoNum type="arabicPeriod"/>
                      </a:pPr>
                      <a:r>
                        <a:rPr kumimoji="0" lang="ko-KR" alt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시</a:t>
                      </a:r>
                      <a:r>
                        <a:rPr kumimoji="0" lang="en-US" altLang="ko-KR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/</a:t>
                      </a:r>
                      <a:r>
                        <a:rPr kumimoji="0" lang="ko-KR" alt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구</a:t>
                      </a:r>
                      <a:r>
                        <a:rPr kumimoji="0" lang="en-US" altLang="ko-KR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/</a:t>
                      </a:r>
                      <a:r>
                        <a:rPr kumimoji="0" lang="ko-KR" alt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동 선택</a:t>
                      </a:r>
                      <a:r>
                        <a:rPr kumimoji="0" lang="en-US" altLang="ko-KR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(</a:t>
                      </a:r>
                      <a:r>
                        <a:rPr kumimoji="0" lang="ko-KR" alt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필수 입력요소</a:t>
                      </a:r>
                      <a:r>
                        <a:rPr kumimoji="0" lang="en-US" altLang="ko-KR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)</a:t>
                      </a:r>
                    </a:p>
                    <a:p>
                      <a:pPr eaLnBrk="1" hangingPunct="1">
                        <a:lnSpc>
                          <a:spcPct val="140000"/>
                        </a:lnSpc>
                        <a:buFont typeface="Tahoma" panose="020B0604030504040204" pitchFamily="34" charset="0"/>
                        <a:buAutoNum type="arabicPeriod"/>
                      </a:pPr>
                      <a:r>
                        <a:rPr kumimoji="0" lang="ko-KR" alt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업종 선택</a:t>
                      </a:r>
                      <a:endParaRPr kumimoji="0" lang="en-US" altLang="ko-KR" sz="16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eaLnBrk="1" hangingPunct="1">
                        <a:lnSpc>
                          <a:spcPct val="140000"/>
                        </a:lnSpc>
                        <a:buFont typeface="Tahoma" panose="020B0604030504040204" pitchFamily="34" charset="0"/>
                        <a:buAutoNum type="arabicPeriod"/>
                      </a:pPr>
                      <a:r>
                        <a:rPr kumimoji="0" lang="ko-KR" alt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메뉴검색</a:t>
                      </a:r>
                      <a:r>
                        <a:rPr kumimoji="0" lang="en-US" altLang="ko-KR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-&gt;</a:t>
                      </a:r>
                      <a:r>
                        <a:rPr kumimoji="0" lang="ko-KR" alt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팝업 창</a:t>
                      </a:r>
                      <a:endParaRPr kumimoji="0" lang="en-US" altLang="ko-KR" sz="16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eaLnBrk="1" hangingPunct="1">
                        <a:lnSpc>
                          <a:spcPct val="140000"/>
                        </a:lnSpc>
                        <a:buFont typeface="Tahoma" panose="020B0604030504040204" pitchFamily="34" charset="0"/>
                        <a:buAutoNum type="arabicPeriod"/>
                      </a:pPr>
                      <a:r>
                        <a:rPr kumimoji="0" lang="ko-KR" alt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매장검색</a:t>
                      </a:r>
                      <a:r>
                        <a:rPr kumimoji="0" lang="en-US" altLang="ko-KR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/</a:t>
                      </a:r>
                      <a:r>
                        <a:rPr kumimoji="0" lang="ko-KR" alt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길 찾기</a:t>
                      </a:r>
                      <a:endParaRPr kumimoji="0" lang="en-US" altLang="ko-KR" sz="16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C12F3D26-849E-F040-65C8-48E08DF77080}"/>
              </a:ext>
            </a:extLst>
          </p:cNvPr>
          <p:cNvSpPr/>
          <p:nvPr/>
        </p:nvSpPr>
        <p:spPr>
          <a:xfrm>
            <a:off x="2696784" y="945300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CA1AE-3307-3824-327A-C6A5E56A0C44}"/>
              </a:ext>
            </a:extLst>
          </p:cNvPr>
          <p:cNvSpPr/>
          <p:nvPr/>
        </p:nvSpPr>
        <p:spPr>
          <a:xfrm>
            <a:off x="1405795" y="2145320"/>
            <a:ext cx="6575230" cy="4441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A4182-5E37-4E97-7F61-74C7D1670D31}"/>
              </a:ext>
            </a:extLst>
          </p:cNvPr>
          <p:cNvSpPr txBox="1"/>
          <p:nvPr/>
        </p:nvSpPr>
        <p:spPr>
          <a:xfrm>
            <a:off x="1364733" y="168730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가맹점 조회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C06869-291B-B880-A0CC-568A6217A462}"/>
              </a:ext>
            </a:extLst>
          </p:cNvPr>
          <p:cNvCxnSpPr>
            <a:cxnSpLocks/>
          </p:cNvCxnSpPr>
          <p:nvPr/>
        </p:nvCxnSpPr>
        <p:spPr>
          <a:xfrm>
            <a:off x="1405795" y="2056639"/>
            <a:ext cx="65752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6E4C329-98A7-5504-FF0D-EE69AD7E3AB6}"/>
              </a:ext>
            </a:extLst>
          </p:cNvPr>
          <p:cNvSpPr/>
          <p:nvPr/>
        </p:nvSpPr>
        <p:spPr>
          <a:xfrm>
            <a:off x="1927894" y="2614315"/>
            <a:ext cx="1351722" cy="2915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선택하세요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B42131D-0EA6-F6E7-4B4B-4C3917A11BC0}"/>
              </a:ext>
            </a:extLst>
          </p:cNvPr>
          <p:cNvSpPr/>
          <p:nvPr/>
        </p:nvSpPr>
        <p:spPr>
          <a:xfrm>
            <a:off x="3936169" y="2620941"/>
            <a:ext cx="1351722" cy="2915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선택하세요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E832249-8BD2-C632-E293-5559022FB24D}"/>
              </a:ext>
            </a:extLst>
          </p:cNvPr>
          <p:cNvSpPr/>
          <p:nvPr/>
        </p:nvSpPr>
        <p:spPr>
          <a:xfrm>
            <a:off x="5944444" y="2620941"/>
            <a:ext cx="1351722" cy="2915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선택하세요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1C7290-CFB8-4D13-403C-8D75EA19419E}"/>
              </a:ext>
            </a:extLst>
          </p:cNvPr>
          <p:cNvSpPr txBox="1"/>
          <p:nvPr/>
        </p:nvSpPr>
        <p:spPr>
          <a:xfrm>
            <a:off x="1799614" y="2336159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시 검색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CBA99-2EBC-573D-6E8E-60F238CCD69C}"/>
              </a:ext>
            </a:extLst>
          </p:cNvPr>
          <p:cNvSpPr txBox="1"/>
          <p:nvPr/>
        </p:nvSpPr>
        <p:spPr>
          <a:xfrm>
            <a:off x="3801715" y="2336159"/>
            <a:ext cx="689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관할구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D68797-D6F8-D1AF-25DC-9A627EC4FE48}"/>
              </a:ext>
            </a:extLst>
          </p:cNvPr>
          <p:cNvSpPr txBox="1"/>
          <p:nvPr/>
        </p:nvSpPr>
        <p:spPr>
          <a:xfrm>
            <a:off x="5792096" y="2343942"/>
            <a:ext cx="7008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 err="1"/>
              <a:t>관할동</a:t>
            </a:r>
            <a:endParaRPr lang="ko-KR" altLang="en-US" sz="12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E91CB31-D4A4-F917-DACA-B874C4313AE7}"/>
              </a:ext>
            </a:extLst>
          </p:cNvPr>
          <p:cNvSpPr/>
          <p:nvPr/>
        </p:nvSpPr>
        <p:spPr>
          <a:xfrm>
            <a:off x="1927894" y="3021496"/>
            <a:ext cx="5368272" cy="3666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231C7C-B1D7-EB0F-FCF6-EF95FE1B16E7}"/>
              </a:ext>
            </a:extLst>
          </p:cNvPr>
          <p:cNvSpPr/>
          <p:nvPr/>
        </p:nvSpPr>
        <p:spPr>
          <a:xfrm>
            <a:off x="1927894" y="3489333"/>
            <a:ext cx="5368272" cy="292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업종                  전체</a:t>
            </a:r>
            <a:r>
              <a:rPr lang="en-US" altLang="ko-KR" sz="1050" b="1" dirty="0">
                <a:solidFill>
                  <a:schemeClr val="tx1"/>
                </a:solidFill>
              </a:rPr>
              <a:t>|</a:t>
            </a:r>
            <a:r>
              <a:rPr lang="ko-KR" altLang="en-US" sz="1050" b="1" dirty="0">
                <a:solidFill>
                  <a:schemeClr val="tx1"/>
                </a:solidFill>
              </a:rPr>
              <a:t>한식</a:t>
            </a:r>
            <a:r>
              <a:rPr lang="en-US" altLang="ko-KR" sz="1050" b="1" dirty="0">
                <a:solidFill>
                  <a:schemeClr val="tx1"/>
                </a:solidFill>
              </a:rPr>
              <a:t>|</a:t>
            </a:r>
            <a:r>
              <a:rPr lang="ko-KR" altLang="en-US" sz="1050" b="1" dirty="0">
                <a:solidFill>
                  <a:schemeClr val="tx1"/>
                </a:solidFill>
              </a:rPr>
              <a:t>중식</a:t>
            </a:r>
            <a:r>
              <a:rPr lang="en-US" altLang="ko-KR" sz="1050" b="1" dirty="0">
                <a:solidFill>
                  <a:schemeClr val="tx1"/>
                </a:solidFill>
              </a:rPr>
              <a:t>|</a:t>
            </a:r>
            <a:r>
              <a:rPr lang="ko-KR" altLang="en-US" sz="1050" b="1" dirty="0">
                <a:solidFill>
                  <a:schemeClr val="tx1"/>
                </a:solidFill>
              </a:rPr>
              <a:t>일식</a:t>
            </a:r>
            <a:r>
              <a:rPr lang="en-US" altLang="ko-KR" sz="1050" b="1" dirty="0">
                <a:solidFill>
                  <a:schemeClr val="tx1"/>
                </a:solidFill>
              </a:rPr>
              <a:t>|</a:t>
            </a:r>
            <a:r>
              <a:rPr lang="ko-KR" altLang="en-US" sz="1050" b="1" dirty="0">
                <a:solidFill>
                  <a:schemeClr val="tx1"/>
                </a:solidFill>
              </a:rPr>
              <a:t>양식</a:t>
            </a:r>
            <a:r>
              <a:rPr lang="en-US" altLang="ko-KR" sz="1050" b="1" dirty="0">
                <a:solidFill>
                  <a:schemeClr val="tx1"/>
                </a:solidFill>
              </a:rPr>
              <a:t>|</a:t>
            </a:r>
            <a:r>
              <a:rPr lang="ko-KR" altLang="en-US" sz="1050" b="1" dirty="0">
                <a:solidFill>
                  <a:schemeClr val="tx1"/>
                </a:solidFill>
              </a:rPr>
              <a:t>패스트푸드</a:t>
            </a:r>
            <a:r>
              <a:rPr lang="en-US" altLang="ko-KR" sz="1050" b="1" dirty="0">
                <a:solidFill>
                  <a:schemeClr val="tx1"/>
                </a:solidFill>
              </a:rPr>
              <a:t>|</a:t>
            </a:r>
            <a:r>
              <a:rPr lang="ko-KR" altLang="en-US" sz="1050" b="1" dirty="0">
                <a:solidFill>
                  <a:schemeClr val="tx1"/>
                </a:solidFill>
              </a:rPr>
              <a:t>제과점</a:t>
            </a:r>
            <a:r>
              <a:rPr lang="en-US" altLang="ko-KR" sz="1050" b="1" dirty="0">
                <a:solidFill>
                  <a:schemeClr val="tx1"/>
                </a:solidFill>
              </a:rPr>
              <a:t>|</a:t>
            </a:r>
            <a:r>
              <a:rPr lang="ko-KR" altLang="en-US" sz="1050" b="1" dirty="0">
                <a:solidFill>
                  <a:schemeClr val="tx1"/>
                </a:solidFill>
              </a:rPr>
              <a:t>기타            메뉴검색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E703A47-6A0B-D7CF-D90D-3E19305BE028}"/>
              </a:ext>
            </a:extLst>
          </p:cNvPr>
          <p:cNvSpPr/>
          <p:nvPr/>
        </p:nvSpPr>
        <p:spPr>
          <a:xfrm>
            <a:off x="2105025" y="3941542"/>
            <a:ext cx="1028700" cy="82095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C7052B-8ECA-61C3-E6B5-DA1B48D89E00}"/>
              </a:ext>
            </a:extLst>
          </p:cNvPr>
          <p:cNvSpPr/>
          <p:nvPr/>
        </p:nvSpPr>
        <p:spPr>
          <a:xfrm>
            <a:off x="2105025" y="3895725"/>
            <a:ext cx="1028700" cy="200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매장검색</a:t>
            </a:r>
            <a:r>
              <a:rPr lang="en-US" altLang="ko-KR" sz="800" b="1" dirty="0">
                <a:solidFill>
                  <a:schemeClr val="tx1"/>
                </a:solidFill>
              </a:rPr>
              <a:t>|</a:t>
            </a:r>
            <a:r>
              <a:rPr lang="ko-KR" altLang="en-US" sz="800" b="1" dirty="0" err="1">
                <a:solidFill>
                  <a:schemeClr val="tx1"/>
                </a:solidFill>
              </a:rPr>
              <a:t>길찾기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42EE51-BCEE-4A63-EE6C-DD9223C9D23B}"/>
              </a:ext>
            </a:extLst>
          </p:cNvPr>
          <p:cNvSpPr/>
          <p:nvPr/>
        </p:nvSpPr>
        <p:spPr>
          <a:xfrm>
            <a:off x="2160865" y="4152593"/>
            <a:ext cx="917020" cy="11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388709C-2C37-C295-B96B-8758F9882B81}"/>
              </a:ext>
            </a:extLst>
          </p:cNvPr>
          <p:cNvSpPr/>
          <p:nvPr/>
        </p:nvSpPr>
        <p:spPr>
          <a:xfrm>
            <a:off x="6540063" y="3836767"/>
            <a:ext cx="727021" cy="200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으로 구부러짐 28">
            <a:extLst>
              <a:ext uri="{FF2B5EF4-FFF2-40B4-BE49-F238E27FC236}">
                <a16:creationId xmlns:a16="http://schemas.microsoft.com/office/drawing/2014/main" id="{412819F2-2A4E-96CA-60B4-FFC074D017AC}"/>
              </a:ext>
            </a:extLst>
          </p:cNvPr>
          <p:cNvSpPr/>
          <p:nvPr/>
        </p:nvSpPr>
        <p:spPr>
          <a:xfrm rot="356649">
            <a:off x="6411134" y="3612260"/>
            <a:ext cx="139754" cy="292706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순서도: 병합 32">
            <a:extLst>
              <a:ext uri="{FF2B5EF4-FFF2-40B4-BE49-F238E27FC236}">
                <a16:creationId xmlns:a16="http://schemas.microsoft.com/office/drawing/2014/main" id="{7E03C203-90E5-4E4E-002B-6141D05454F3}"/>
              </a:ext>
            </a:extLst>
          </p:cNvPr>
          <p:cNvSpPr/>
          <p:nvPr/>
        </p:nvSpPr>
        <p:spPr>
          <a:xfrm>
            <a:off x="4490828" y="4812694"/>
            <a:ext cx="128797" cy="292706"/>
          </a:xfrm>
          <a:prstGeom prst="flowChartMerg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병합 33">
            <a:extLst>
              <a:ext uri="{FF2B5EF4-FFF2-40B4-BE49-F238E27FC236}">
                <a16:creationId xmlns:a16="http://schemas.microsoft.com/office/drawing/2014/main" id="{246EF329-50F1-840E-E7EF-F54D8636B9FD}"/>
              </a:ext>
            </a:extLst>
          </p:cNvPr>
          <p:cNvSpPr/>
          <p:nvPr/>
        </p:nvSpPr>
        <p:spPr>
          <a:xfrm>
            <a:off x="5376653" y="4818741"/>
            <a:ext cx="128797" cy="292706"/>
          </a:xfrm>
          <a:prstGeom prst="flowChartMerg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병합 34">
            <a:extLst>
              <a:ext uri="{FF2B5EF4-FFF2-40B4-BE49-F238E27FC236}">
                <a16:creationId xmlns:a16="http://schemas.microsoft.com/office/drawing/2014/main" id="{3D6BE064-A8B2-64CA-83FC-D9B381B31635}"/>
              </a:ext>
            </a:extLst>
          </p:cNvPr>
          <p:cNvSpPr/>
          <p:nvPr/>
        </p:nvSpPr>
        <p:spPr>
          <a:xfrm>
            <a:off x="4723997" y="5327044"/>
            <a:ext cx="128797" cy="292706"/>
          </a:xfrm>
          <a:prstGeom prst="flowChartMerg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83C1ABB3-7549-7207-8FDE-CB7A12854F7E}"/>
              </a:ext>
            </a:extLst>
          </p:cNvPr>
          <p:cNvSpPr/>
          <p:nvPr/>
        </p:nvSpPr>
        <p:spPr>
          <a:xfrm>
            <a:off x="1712614" y="2222544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4FC39376-FC59-2167-27EB-A8085958DECA}"/>
              </a:ext>
            </a:extLst>
          </p:cNvPr>
          <p:cNvSpPr/>
          <p:nvPr/>
        </p:nvSpPr>
        <p:spPr>
          <a:xfrm>
            <a:off x="2972875" y="3408585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B5816DE8-B82A-7BB5-FC29-D7AB825B5A54}"/>
              </a:ext>
            </a:extLst>
          </p:cNvPr>
          <p:cNvSpPr/>
          <p:nvPr/>
        </p:nvSpPr>
        <p:spPr>
          <a:xfrm>
            <a:off x="6493781" y="3402403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D6B691FE-CF4B-97E1-FB6E-24B7969386FA}"/>
              </a:ext>
            </a:extLst>
          </p:cNvPr>
          <p:cNvSpPr/>
          <p:nvPr/>
        </p:nvSpPr>
        <p:spPr>
          <a:xfrm>
            <a:off x="2030791" y="3768075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10A529-DF35-40CE-EF3C-986948484467}"/>
              </a:ext>
            </a:extLst>
          </p:cNvPr>
          <p:cNvSpPr/>
          <p:nvPr/>
        </p:nvSpPr>
        <p:spPr>
          <a:xfrm>
            <a:off x="1358656" y="904313"/>
            <a:ext cx="6715125" cy="595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           </a:t>
            </a:r>
            <a:r>
              <a:rPr lang="ko-KR" altLang="en-US" sz="1400" b="1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푸르미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카드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잔액조회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가맹점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공지사항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</a:t>
            </a:r>
            <a:endParaRPr lang="ko-KR" altLang="en-US" sz="1400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3A9AF14-C9BA-8619-B998-B69B550FE9AF}"/>
              </a:ext>
            </a:extLst>
          </p:cNvPr>
          <p:cNvSpPr/>
          <p:nvPr/>
        </p:nvSpPr>
        <p:spPr>
          <a:xfrm>
            <a:off x="1423009" y="951834"/>
            <a:ext cx="787639" cy="479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52808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58C9527-7128-94B3-8DC4-5E16B6D86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500021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Board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CC82F02-ED52-3E98-5F90-59D295382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54003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1. </a:t>
                      </a:r>
                      <a:r>
                        <a:rPr kumimoji="0" lang="ko-KR" alt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공지사항</a:t>
                      </a:r>
                      <a:r>
                        <a:rPr kumimoji="0" lang="en-US" altLang="ko-KR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-&gt;</a:t>
                      </a:r>
                      <a:r>
                        <a:rPr kumimoji="0" lang="ko-KR" alt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공지 확인 페이지 이동</a:t>
                      </a:r>
                      <a:endParaRPr kumimoji="0" lang="en-US" altLang="ko-KR" sz="16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EE625FF-988D-C86E-0B9D-244200352B09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73222CC-0179-EEC7-3108-665D13CAF3BE}"/>
              </a:ext>
            </a:extLst>
          </p:cNvPr>
          <p:cNvSpPr/>
          <p:nvPr/>
        </p:nvSpPr>
        <p:spPr>
          <a:xfrm>
            <a:off x="2696784" y="945300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0E76AF-226B-0765-FC36-9E3DA592D204}"/>
              </a:ext>
            </a:extLst>
          </p:cNvPr>
          <p:cNvSpPr txBox="1"/>
          <p:nvPr/>
        </p:nvSpPr>
        <p:spPr>
          <a:xfrm>
            <a:off x="1364733" y="16873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공지사항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C204F7-84C3-E566-121E-25FAB9539050}"/>
              </a:ext>
            </a:extLst>
          </p:cNvPr>
          <p:cNvSpPr/>
          <p:nvPr/>
        </p:nvSpPr>
        <p:spPr>
          <a:xfrm>
            <a:off x="1405795" y="2148396"/>
            <a:ext cx="6393499" cy="399494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    </a:t>
            </a:r>
            <a:r>
              <a:rPr lang="ko-KR" altLang="en-US" sz="1400" b="1" dirty="0">
                <a:solidFill>
                  <a:schemeClr val="tx1"/>
                </a:solidFill>
              </a:rPr>
              <a:t>번호 </a:t>
            </a:r>
            <a:r>
              <a:rPr lang="en-US" altLang="ko-KR" sz="1400" b="1" dirty="0">
                <a:solidFill>
                  <a:schemeClr val="tx1"/>
                </a:solidFill>
              </a:rPr>
              <a:t>|                           </a:t>
            </a:r>
            <a:r>
              <a:rPr lang="ko-KR" altLang="en-US" sz="1400" b="1" dirty="0">
                <a:solidFill>
                  <a:schemeClr val="tx1"/>
                </a:solidFill>
              </a:rPr>
              <a:t>제목                           </a:t>
            </a:r>
            <a:r>
              <a:rPr lang="en-US" altLang="ko-KR" sz="1400" b="1" dirty="0">
                <a:solidFill>
                  <a:schemeClr val="tx1"/>
                </a:solidFill>
              </a:rPr>
              <a:t>|   </a:t>
            </a:r>
            <a:r>
              <a:rPr lang="ko-KR" altLang="en-US" sz="1400" b="1" dirty="0">
                <a:solidFill>
                  <a:schemeClr val="tx1"/>
                </a:solidFill>
              </a:rPr>
              <a:t>등록일    </a:t>
            </a:r>
            <a:r>
              <a:rPr lang="en-US" altLang="ko-KR" sz="1400" b="1" dirty="0">
                <a:solidFill>
                  <a:schemeClr val="tx1"/>
                </a:solidFill>
              </a:rPr>
              <a:t>|   </a:t>
            </a:r>
            <a:r>
              <a:rPr lang="ko-KR" altLang="en-US" sz="1400" b="1" dirty="0">
                <a:solidFill>
                  <a:schemeClr val="tx1"/>
                </a:solidFill>
              </a:rPr>
              <a:t>조회수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372B7E-C84E-B1D8-C26A-501C1C8E2345}"/>
              </a:ext>
            </a:extLst>
          </p:cNvPr>
          <p:cNvSpPr txBox="1"/>
          <p:nvPr/>
        </p:nvSpPr>
        <p:spPr>
          <a:xfrm>
            <a:off x="1667588" y="26258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DD4005-EBC1-C97E-704B-49C3C6F186A7}"/>
              </a:ext>
            </a:extLst>
          </p:cNvPr>
          <p:cNvSpPr txBox="1"/>
          <p:nvPr/>
        </p:nvSpPr>
        <p:spPr>
          <a:xfrm>
            <a:off x="1656478" y="30270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347FA04-E446-E7D1-76E4-51216D96BB81}"/>
              </a:ext>
            </a:extLst>
          </p:cNvPr>
          <p:cNvCxnSpPr/>
          <p:nvPr/>
        </p:nvCxnSpPr>
        <p:spPr>
          <a:xfrm>
            <a:off x="1423009" y="2971803"/>
            <a:ext cx="63934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ED1DD14-9CA5-2486-D067-473D603017E1}"/>
              </a:ext>
            </a:extLst>
          </p:cNvPr>
          <p:cNvSpPr txBox="1"/>
          <p:nvPr/>
        </p:nvSpPr>
        <p:spPr>
          <a:xfrm>
            <a:off x="3906175" y="259509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52B99B-6FA7-E5D5-C8E7-A0C092262F06}"/>
              </a:ext>
            </a:extLst>
          </p:cNvPr>
          <p:cNvSpPr txBox="1"/>
          <p:nvPr/>
        </p:nvSpPr>
        <p:spPr>
          <a:xfrm>
            <a:off x="3906175" y="3027006"/>
            <a:ext cx="298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A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BB44CFB-B824-25E8-1D77-2ADA7A8F5D2A}"/>
              </a:ext>
            </a:extLst>
          </p:cNvPr>
          <p:cNvCxnSpPr>
            <a:cxnSpLocks/>
          </p:cNvCxnSpPr>
          <p:nvPr/>
        </p:nvCxnSpPr>
        <p:spPr>
          <a:xfrm>
            <a:off x="1405795" y="2056639"/>
            <a:ext cx="65752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7AD8FE2-328F-DA67-CE00-1A8971A9549D}"/>
              </a:ext>
            </a:extLst>
          </p:cNvPr>
          <p:cNvSpPr txBox="1"/>
          <p:nvPr/>
        </p:nvSpPr>
        <p:spPr>
          <a:xfrm>
            <a:off x="5900691" y="2641260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2022.05.22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D523B1-98D6-A2A5-29B3-224C1E8F5E07}"/>
              </a:ext>
            </a:extLst>
          </p:cNvPr>
          <p:cNvSpPr txBox="1"/>
          <p:nvPr/>
        </p:nvSpPr>
        <p:spPr>
          <a:xfrm>
            <a:off x="5900691" y="3027006"/>
            <a:ext cx="11573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2022.05.22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2B59AE-9542-EAC5-1D29-F3058E1BA46D}"/>
              </a:ext>
            </a:extLst>
          </p:cNvPr>
          <p:cNvSpPr txBox="1"/>
          <p:nvPr/>
        </p:nvSpPr>
        <p:spPr>
          <a:xfrm>
            <a:off x="7237793" y="26391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21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1D29DA-5563-85FB-151C-35A9F0905C18}"/>
              </a:ext>
            </a:extLst>
          </p:cNvPr>
          <p:cNvSpPr txBox="1"/>
          <p:nvPr/>
        </p:nvSpPr>
        <p:spPr>
          <a:xfrm>
            <a:off x="7228145" y="3017592"/>
            <a:ext cx="450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34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DCFFBA4-E4AF-4FB5-B842-7E6AAFBC8187}"/>
              </a:ext>
            </a:extLst>
          </p:cNvPr>
          <p:cNvCxnSpPr/>
          <p:nvPr/>
        </p:nvCxnSpPr>
        <p:spPr>
          <a:xfrm>
            <a:off x="1423009" y="3360143"/>
            <a:ext cx="63934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5FCF5C-2BE2-9F79-9BAE-75CBDD573C31}"/>
              </a:ext>
            </a:extLst>
          </p:cNvPr>
          <p:cNvSpPr/>
          <p:nvPr/>
        </p:nvSpPr>
        <p:spPr bwMode="auto">
          <a:xfrm>
            <a:off x="4409705" y="3605309"/>
            <a:ext cx="215900" cy="2301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58" name="TextBox 21">
            <a:extLst>
              <a:ext uri="{FF2B5EF4-FFF2-40B4-BE49-F238E27FC236}">
                <a16:creationId xmlns:a16="http://schemas.microsoft.com/office/drawing/2014/main" id="{33DEE7C2-F7CB-927A-A127-0C0E710EC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980" y="3605309"/>
            <a:ext cx="66675" cy="2301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A34DF7D3-364E-4851-9014-478CF6A65CD7}"/>
              </a:ext>
            </a:extLst>
          </p:cNvPr>
          <p:cNvSpPr/>
          <p:nvPr/>
        </p:nvSpPr>
        <p:spPr>
          <a:xfrm>
            <a:off x="4546239" y="6023258"/>
            <a:ext cx="338430" cy="56238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FB655EB-EC1B-D16F-1754-79AA5BE103F6}"/>
              </a:ext>
            </a:extLst>
          </p:cNvPr>
          <p:cNvSpPr/>
          <p:nvPr/>
        </p:nvSpPr>
        <p:spPr>
          <a:xfrm>
            <a:off x="1358656" y="904313"/>
            <a:ext cx="6715125" cy="595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           </a:t>
            </a:r>
            <a:r>
              <a:rPr lang="ko-KR" altLang="en-US" sz="1400" b="1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푸르미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카드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잔액조회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가맹점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공지사항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</a:t>
            </a:r>
            <a:endParaRPr lang="ko-KR" altLang="en-US" sz="1400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75FB535-B37A-900A-5D92-5BD871C48A2D}"/>
              </a:ext>
            </a:extLst>
          </p:cNvPr>
          <p:cNvSpPr/>
          <p:nvPr/>
        </p:nvSpPr>
        <p:spPr>
          <a:xfrm>
            <a:off x="1423009" y="951834"/>
            <a:ext cx="787639" cy="479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A3C22D55-2DC5-C1D9-BEA9-301540C593AD}"/>
              </a:ext>
            </a:extLst>
          </p:cNvPr>
          <p:cNvSpPr/>
          <p:nvPr/>
        </p:nvSpPr>
        <p:spPr>
          <a:xfrm>
            <a:off x="1478616" y="2471890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813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58C9527-7128-94B3-8DC4-5E16B6D86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86179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공지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Notice1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CC82F02-ED52-3E98-5F90-59D295382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96318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1. </a:t>
                      </a:r>
                      <a:r>
                        <a:rPr kumimoji="0" lang="ko-KR" alt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작성된 공지사항 확인</a:t>
                      </a:r>
                      <a:endParaRPr kumimoji="0" lang="en-US" altLang="ko-KR" sz="16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EE625FF-988D-C86E-0B9D-244200352B09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73222CC-0179-EEC7-3108-665D13CAF3BE}"/>
              </a:ext>
            </a:extLst>
          </p:cNvPr>
          <p:cNvSpPr/>
          <p:nvPr/>
        </p:nvSpPr>
        <p:spPr>
          <a:xfrm>
            <a:off x="2696784" y="945300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D1445-0C41-CE66-1348-BEDB4EF11F91}"/>
              </a:ext>
            </a:extLst>
          </p:cNvPr>
          <p:cNvSpPr txBox="1"/>
          <p:nvPr/>
        </p:nvSpPr>
        <p:spPr>
          <a:xfrm>
            <a:off x="1364733" y="16873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공지사항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F0A618-67A1-530B-CB6F-C39FFE7F7FA2}"/>
              </a:ext>
            </a:extLst>
          </p:cNvPr>
          <p:cNvCxnSpPr>
            <a:cxnSpLocks/>
          </p:cNvCxnSpPr>
          <p:nvPr/>
        </p:nvCxnSpPr>
        <p:spPr>
          <a:xfrm>
            <a:off x="1405795" y="2056639"/>
            <a:ext cx="65752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776E6A2F-BA2F-AD3A-AE22-04E3948C8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90719"/>
              </p:ext>
            </p:extLst>
          </p:nvPr>
        </p:nvGraphicFramePr>
        <p:xfrm>
          <a:off x="1405795" y="2197328"/>
          <a:ext cx="657523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779">
                  <a:extLst>
                    <a:ext uri="{9D8B030D-6E8A-4147-A177-3AD203B41FA5}">
                      <a16:colId xmlns:a16="http://schemas.microsoft.com/office/drawing/2014/main" val="1708651076"/>
                    </a:ext>
                  </a:extLst>
                </a:gridCol>
                <a:gridCol w="2259836">
                  <a:extLst>
                    <a:ext uri="{9D8B030D-6E8A-4147-A177-3AD203B41FA5}">
                      <a16:colId xmlns:a16="http://schemas.microsoft.com/office/drawing/2014/main" val="311445554"/>
                    </a:ext>
                  </a:extLst>
                </a:gridCol>
                <a:gridCol w="1029375">
                  <a:extLst>
                    <a:ext uri="{9D8B030D-6E8A-4147-A177-3AD203B41FA5}">
                      <a16:colId xmlns:a16="http://schemas.microsoft.com/office/drawing/2014/main" val="1481420552"/>
                    </a:ext>
                  </a:extLst>
                </a:gridCol>
                <a:gridCol w="2258240">
                  <a:extLst>
                    <a:ext uri="{9D8B030D-6E8A-4147-A177-3AD203B41FA5}">
                      <a16:colId xmlns:a16="http://schemas.microsoft.com/office/drawing/2014/main" val="1466168995"/>
                    </a:ext>
                  </a:extLst>
                </a:gridCol>
              </a:tblGrid>
              <a:tr h="339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208138"/>
                  </a:ext>
                </a:extLst>
              </a:tr>
              <a:tr h="339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등록일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조회수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763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1E184B-D3A4-2A60-1841-40A7ADC4032B}"/>
              </a:ext>
            </a:extLst>
          </p:cNvPr>
          <p:cNvSpPr/>
          <p:nvPr/>
        </p:nvSpPr>
        <p:spPr>
          <a:xfrm>
            <a:off x="1405795" y="3045041"/>
            <a:ext cx="6575230" cy="21256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DBED25-A379-899D-9321-47687545337A}"/>
              </a:ext>
            </a:extLst>
          </p:cNvPr>
          <p:cNvSpPr txBox="1"/>
          <p:nvPr/>
        </p:nvSpPr>
        <p:spPr>
          <a:xfrm>
            <a:off x="4225771" y="3894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내용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3351C5-8CEA-44C9-2AD7-1F8F13E1B34A}"/>
              </a:ext>
            </a:extLst>
          </p:cNvPr>
          <p:cNvSpPr/>
          <p:nvPr/>
        </p:nvSpPr>
        <p:spPr>
          <a:xfrm>
            <a:off x="1358656" y="904313"/>
            <a:ext cx="6715125" cy="595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           </a:t>
            </a:r>
            <a:r>
              <a:rPr lang="ko-KR" altLang="en-US" sz="1400" b="1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푸르미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카드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잔액조회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가맹점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공지사항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</a:t>
            </a:r>
            <a:endParaRPr lang="ko-KR" altLang="en-US" sz="1400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2267D8D-BADE-9677-D4B9-26D4D122014B}"/>
              </a:ext>
            </a:extLst>
          </p:cNvPr>
          <p:cNvSpPr/>
          <p:nvPr/>
        </p:nvSpPr>
        <p:spPr>
          <a:xfrm>
            <a:off x="1423009" y="951834"/>
            <a:ext cx="787639" cy="479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2FB31EB3-C2D0-B831-690D-7F6813D30525}"/>
              </a:ext>
            </a:extLst>
          </p:cNvPr>
          <p:cNvSpPr/>
          <p:nvPr/>
        </p:nvSpPr>
        <p:spPr>
          <a:xfrm>
            <a:off x="1334477" y="2080981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2355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58C9527-7128-94B3-8DC4-5E16B6D86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28618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고객센터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Service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CC82F02-ED52-3E98-5F90-59D295382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62502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Tahoma" panose="020B0604030504040204" pitchFamily="34" charset="0"/>
                        <a:buAutoNum type="arabicPeriod"/>
                      </a:pPr>
                      <a:r>
                        <a:rPr kumimoji="0" lang="en-US" altLang="ko-KR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 </a:t>
                      </a:r>
                      <a:r>
                        <a:rPr kumimoji="0" lang="ko-KR" alt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클릭 시 질문에 대한 답변</a:t>
                      </a:r>
                      <a:endParaRPr kumimoji="0" lang="en-US" altLang="ko-KR" sz="16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eaLnBrk="1" hangingPunct="1">
                        <a:lnSpc>
                          <a:spcPct val="140000"/>
                        </a:lnSpc>
                        <a:buFont typeface="Tahoma" panose="020B0604030504040204" pitchFamily="34" charset="0"/>
                        <a:buNone/>
                      </a:pPr>
                      <a:r>
                        <a:rPr kumimoji="0" lang="en-US" altLang="ko-KR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2. </a:t>
                      </a:r>
                      <a:r>
                        <a:rPr kumimoji="0" lang="ko-KR" alt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질문하기 버튼 클릭 시 질문하기 페이지 이동</a:t>
                      </a:r>
                      <a:endParaRPr kumimoji="0" lang="en-US" altLang="ko-KR" sz="16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EE625FF-988D-C86E-0B9D-244200352B09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73222CC-0179-EEC7-3108-665D13CAF3BE}"/>
              </a:ext>
            </a:extLst>
          </p:cNvPr>
          <p:cNvSpPr/>
          <p:nvPr/>
        </p:nvSpPr>
        <p:spPr>
          <a:xfrm>
            <a:off x="2696784" y="945300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358F5C-13C1-BA5D-2589-92FCDDE76843}"/>
              </a:ext>
            </a:extLst>
          </p:cNvPr>
          <p:cNvSpPr txBox="1"/>
          <p:nvPr/>
        </p:nvSpPr>
        <p:spPr>
          <a:xfrm>
            <a:off x="1364733" y="16873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고객센터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BCE9DFF-1AE0-CB2D-96A9-2E3D7A1BAFCB}"/>
              </a:ext>
            </a:extLst>
          </p:cNvPr>
          <p:cNvCxnSpPr>
            <a:cxnSpLocks/>
          </p:cNvCxnSpPr>
          <p:nvPr/>
        </p:nvCxnSpPr>
        <p:spPr>
          <a:xfrm>
            <a:off x="1423009" y="3027125"/>
            <a:ext cx="65752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4E9115-E6A5-EDCD-C1DC-D6409B473970}"/>
              </a:ext>
            </a:extLst>
          </p:cNvPr>
          <p:cNvSpPr txBox="1"/>
          <p:nvPr/>
        </p:nvSpPr>
        <p:spPr>
          <a:xfrm>
            <a:off x="1423009" y="26649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질문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3166627-2586-37C6-1D47-5CB25BADB2FB}"/>
              </a:ext>
            </a:extLst>
          </p:cNvPr>
          <p:cNvCxnSpPr>
            <a:cxnSpLocks/>
          </p:cNvCxnSpPr>
          <p:nvPr/>
        </p:nvCxnSpPr>
        <p:spPr>
          <a:xfrm>
            <a:off x="1423009" y="3412564"/>
            <a:ext cx="6575230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5DE163B-335E-F579-E8DC-CE32E6F9A0B2}"/>
              </a:ext>
            </a:extLst>
          </p:cNvPr>
          <p:cNvCxnSpPr>
            <a:cxnSpLocks/>
          </p:cNvCxnSpPr>
          <p:nvPr/>
        </p:nvCxnSpPr>
        <p:spPr>
          <a:xfrm>
            <a:off x="1423009" y="3800962"/>
            <a:ext cx="6575230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5475391-AF9A-3A2C-B45C-3A160C861A75}"/>
              </a:ext>
            </a:extLst>
          </p:cNvPr>
          <p:cNvCxnSpPr>
            <a:cxnSpLocks/>
          </p:cNvCxnSpPr>
          <p:nvPr/>
        </p:nvCxnSpPr>
        <p:spPr>
          <a:xfrm>
            <a:off x="1423009" y="4218213"/>
            <a:ext cx="6575230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A7678B-8447-1BC7-93FE-339D40B8F456}"/>
              </a:ext>
            </a:extLst>
          </p:cNvPr>
          <p:cNvSpPr txBox="1"/>
          <p:nvPr/>
        </p:nvSpPr>
        <p:spPr>
          <a:xfrm>
            <a:off x="1423009" y="3035748"/>
            <a:ext cx="3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193AD-39C1-84FD-CCAE-4C002BD80D69}"/>
              </a:ext>
            </a:extLst>
          </p:cNvPr>
          <p:cNvSpPr txBox="1"/>
          <p:nvPr/>
        </p:nvSpPr>
        <p:spPr>
          <a:xfrm>
            <a:off x="1423009" y="3452998"/>
            <a:ext cx="3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C573F1-7CCC-CEEA-7D76-15CF9375584B}"/>
              </a:ext>
            </a:extLst>
          </p:cNvPr>
          <p:cNvSpPr txBox="1"/>
          <p:nvPr/>
        </p:nvSpPr>
        <p:spPr>
          <a:xfrm>
            <a:off x="1423009" y="3848881"/>
            <a:ext cx="3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19" name="AutoShape 8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792F13E-3779-A54D-8E67-9BBA4B65134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781834" y="3146885"/>
            <a:ext cx="168275" cy="187325"/>
          </a:xfrm>
          <a:prstGeom prst="actionButtonForwardNex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ko-KR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AutoShape 8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EE7744C-B0F6-AE45-2539-3A74BCC9D3D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781833" y="3534319"/>
            <a:ext cx="168275" cy="187325"/>
          </a:xfrm>
          <a:prstGeom prst="actionButtonForwardNex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ko-KR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AutoShape 8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9F6EC70-5A2F-28F3-DCC0-59789C61096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772164" y="3930202"/>
            <a:ext cx="168275" cy="187325"/>
          </a:xfrm>
          <a:prstGeom prst="actionButtonForwardNex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ko-KR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04835B-A07B-BD0C-3762-07A407806E3F}"/>
              </a:ext>
            </a:extLst>
          </p:cNvPr>
          <p:cNvSpPr/>
          <p:nvPr/>
        </p:nvSpPr>
        <p:spPr>
          <a:xfrm>
            <a:off x="1423009" y="4218213"/>
            <a:ext cx="6575230" cy="855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16E856-76C3-31E0-581C-C0324EAAD98F}"/>
              </a:ext>
            </a:extLst>
          </p:cNvPr>
          <p:cNvSpPr txBox="1"/>
          <p:nvPr/>
        </p:nvSpPr>
        <p:spPr>
          <a:xfrm>
            <a:off x="1460567" y="4445223"/>
            <a:ext cx="356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87AA35-E6D5-F49E-8CD7-99BA96BBCD12}"/>
              </a:ext>
            </a:extLst>
          </p:cNvPr>
          <p:cNvSpPr txBox="1"/>
          <p:nvPr/>
        </p:nvSpPr>
        <p:spPr>
          <a:xfrm>
            <a:off x="4228842" y="44713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답변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53F2D0-117D-6669-0EC0-771E1D457B98}"/>
              </a:ext>
            </a:extLst>
          </p:cNvPr>
          <p:cNvSpPr/>
          <p:nvPr/>
        </p:nvSpPr>
        <p:spPr bwMode="auto">
          <a:xfrm>
            <a:off x="6633992" y="2638728"/>
            <a:ext cx="1150938" cy="25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dirty="0">
                <a:solidFill>
                  <a:srgbClr val="FFFFFF"/>
                </a:solidFill>
              </a:rPr>
              <a:t>질문하기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99F42B-2091-826C-38C3-53942D1BBB42}"/>
              </a:ext>
            </a:extLst>
          </p:cNvPr>
          <p:cNvSpPr txBox="1"/>
          <p:nvPr/>
        </p:nvSpPr>
        <p:spPr>
          <a:xfrm>
            <a:off x="4281301" y="30759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질문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5D1A12-1272-0A2E-9BE4-72EB7243C96B}"/>
              </a:ext>
            </a:extLst>
          </p:cNvPr>
          <p:cNvSpPr txBox="1"/>
          <p:nvPr/>
        </p:nvSpPr>
        <p:spPr>
          <a:xfrm>
            <a:off x="4281301" y="34829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질문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694D90-5F37-CB23-6466-3BD532F5C9B5}"/>
              </a:ext>
            </a:extLst>
          </p:cNvPr>
          <p:cNvSpPr txBox="1"/>
          <p:nvPr/>
        </p:nvSpPr>
        <p:spPr>
          <a:xfrm>
            <a:off x="4281300" y="388533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질문</a:t>
            </a: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C7A520D7-AC4E-803C-5290-D257BA2F1A7F}"/>
              </a:ext>
            </a:extLst>
          </p:cNvPr>
          <p:cNvSpPr/>
          <p:nvPr/>
        </p:nvSpPr>
        <p:spPr>
          <a:xfrm>
            <a:off x="4546239" y="6023258"/>
            <a:ext cx="338430" cy="56238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CB3C7F-D0B9-F02F-1B5D-DA32F954DBCE}"/>
              </a:ext>
            </a:extLst>
          </p:cNvPr>
          <p:cNvSpPr/>
          <p:nvPr/>
        </p:nvSpPr>
        <p:spPr>
          <a:xfrm>
            <a:off x="1358656" y="904313"/>
            <a:ext cx="6715125" cy="595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           </a:t>
            </a:r>
            <a:r>
              <a:rPr lang="ko-KR" altLang="en-US" sz="1400" b="1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푸르미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카드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잔액조회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가맹점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공지사항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</a:t>
            </a:r>
            <a:endParaRPr lang="ko-KR" altLang="en-US" sz="1400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53F518D-E503-A874-F63C-23AEBF85782A}"/>
              </a:ext>
            </a:extLst>
          </p:cNvPr>
          <p:cNvSpPr/>
          <p:nvPr/>
        </p:nvSpPr>
        <p:spPr>
          <a:xfrm>
            <a:off x="1423009" y="951834"/>
            <a:ext cx="787639" cy="479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C17B01C8-DAEA-83B1-05E7-412BCBE8A709}"/>
              </a:ext>
            </a:extLst>
          </p:cNvPr>
          <p:cNvSpPr/>
          <p:nvPr/>
        </p:nvSpPr>
        <p:spPr>
          <a:xfrm>
            <a:off x="7567844" y="3800702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D74CB6AA-6655-CCBF-64F9-FB73D86DA053}"/>
              </a:ext>
            </a:extLst>
          </p:cNvPr>
          <p:cNvSpPr/>
          <p:nvPr/>
        </p:nvSpPr>
        <p:spPr>
          <a:xfrm>
            <a:off x="6406150" y="2445749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015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58C9527-7128-94B3-8DC4-5E16B6D86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23209"/>
              </p:ext>
            </p:extLst>
          </p:nvPr>
        </p:nvGraphicFramePr>
        <p:xfrm>
          <a:off x="1287690" y="75501"/>
          <a:ext cx="104139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01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157688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313640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218454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252874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고객 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2022-05-22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Question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CC82F02-ED52-3E98-5F90-59D295382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69981"/>
              </p:ext>
            </p:extLst>
          </p:nvPr>
        </p:nvGraphicFramePr>
        <p:xfrm>
          <a:off x="8239027" y="829559"/>
          <a:ext cx="3462645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45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취소 시 이전 페이지 이동</a:t>
                      </a:r>
                      <a:endParaRPr kumimoji="0" lang="en-US" altLang="ko-KR" sz="16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</a:rPr>
                        <a:t>보내기 누를 시 질문 보내짐</a:t>
                      </a:r>
                      <a:endParaRPr kumimoji="0" lang="en-US" altLang="ko-KR" sz="1600" b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EE625FF-988D-C86E-0B9D-244200352B09}"/>
              </a:ext>
            </a:extLst>
          </p:cNvPr>
          <p:cNvSpPr/>
          <p:nvPr/>
        </p:nvSpPr>
        <p:spPr>
          <a:xfrm>
            <a:off x="1287690" y="834742"/>
            <a:ext cx="6857069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73222CC-0179-EEC7-3108-665D13CAF3BE}"/>
              </a:ext>
            </a:extLst>
          </p:cNvPr>
          <p:cNvSpPr/>
          <p:nvPr/>
        </p:nvSpPr>
        <p:spPr>
          <a:xfrm>
            <a:off x="2696784" y="945300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2F45E3-707C-39E3-BBBA-FF90AB057659}"/>
              </a:ext>
            </a:extLst>
          </p:cNvPr>
          <p:cNvSpPr txBox="1"/>
          <p:nvPr/>
        </p:nvSpPr>
        <p:spPr>
          <a:xfrm>
            <a:off x="1364733" y="16873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고객센터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D4D8448-0737-4F5D-1D47-DC1205E20181}"/>
              </a:ext>
            </a:extLst>
          </p:cNvPr>
          <p:cNvCxnSpPr>
            <a:cxnSpLocks/>
          </p:cNvCxnSpPr>
          <p:nvPr/>
        </p:nvCxnSpPr>
        <p:spPr>
          <a:xfrm>
            <a:off x="1423009" y="3027125"/>
            <a:ext cx="65752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DDC460-2E95-6A6A-3A11-A7262D1D237D}"/>
              </a:ext>
            </a:extLst>
          </p:cNvPr>
          <p:cNvSpPr txBox="1"/>
          <p:nvPr/>
        </p:nvSpPr>
        <p:spPr>
          <a:xfrm>
            <a:off x="1423009" y="266491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질문하기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BAF46E-B963-BF76-C6FB-0377DFC386D2}"/>
              </a:ext>
            </a:extLst>
          </p:cNvPr>
          <p:cNvCxnSpPr>
            <a:cxnSpLocks/>
          </p:cNvCxnSpPr>
          <p:nvPr/>
        </p:nvCxnSpPr>
        <p:spPr>
          <a:xfrm>
            <a:off x="1423009" y="3766272"/>
            <a:ext cx="657523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5B5B6B-726D-993B-8BEA-9B5CB3C944C5}"/>
              </a:ext>
            </a:extLst>
          </p:cNvPr>
          <p:cNvCxnSpPr>
            <a:cxnSpLocks/>
          </p:cNvCxnSpPr>
          <p:nvPr/>
        </p:nvCxnSpPr>
        <p:spPr>
          <a:xfrm>
            <a:off x="1423009" y="4105485"/>
            <a:ext cx="657523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55A810D-3C35-1B73-F454-E2F66A768FC4}"/>
              </a:ext>
            </a:extLst>
          </p:cNvPr>
          <p:cNvCxnSpPr>
            <a:cxnSpLocks/>
          </p:cNvCxnSpPr>
          <p:nvPr/>
        </p:nvCxnSpPr>
        <p:spPr>
          <a:xfrm>
            <a:off x="1423009" y="4479110"/>
            <a:ext cx="657523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2CB9E16-385F-4B2C-2ECC-DFAD291F18FC}"/>
              </a:ext>
            </a:extLst>
          </p:cNvPr>
          <p:cNvCxnSpPr>
            <a:cxnSpLocks/>
          </p:cNvCxnSpPr>
          <p:nvPr/>
        </p:nvCxnSpPr>
        <p:spPr>
          <a:xfrm>
            <a:off x="1423009" y="4862569"/>
            <a:ext cx="657523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83A2A5-9901-0D4C-A775-DC997A13616D}"/>
              </a:ext>
            </a:extLst>
          </p:cNvPr>
          <p:cNvSpPr txBox="1"/>
          <p:nvPr/>
        </p:nvSpPr>
        <p:spPr>
          <a:xfrm>
            <a:off x="1423009" y="34462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성함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61B92A-33AC-AE63-89C2-6CC5DD1ECC85}"/>
              </a:ext>
            </a:extLst>
          </p:cNvPr>
          <p:cNvSpPr txBox="1"/>
          <p:nvPr/>
        </p:nvSpPr>
        <p:spPr>
          <a:xfrm>
            <a:off x="1423009" y="3804113"/>
            <a:ext cx="924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휴대폰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375745-517A-C3DA-7CF0-3D49AE8467EF}"/>
              </a:ext>
            </a:extLst>
          </p:cNvPr>
          <p:cNvSpPr txBox="1"/>
          <p:nvPr/>
        </p:nvSpPr>
        <p:spPr>
          <a:xfrm>
            <a:off x="1423009" y="4181167"/>
            <a:ext cx="768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이메일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2D3FF-3C86-8740-3F46-3E11D004A5E0}"/>
              </a:ext>
            </a:extLst>
          </p:cNvPr>
          <p:cNvSpPr/>
          <p:nvPr/>
        </p:nvSpPr>
        <p:spPr bwMode="auto">
          <a:xfrm>
            <a:off x="6673321" y="2685373"/>
            <a:ext cx="1150938" cy="25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dirty="0">
                <a:solidFill>
                  <a:srgbClr val="FFFFFF"/>
                </a:solidFill>
              </a:rPr>
              <a:t>보내기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F0C1C7-6511-C2BD-3A71-8DAD0DFF1780}"/>
              </a:ext>
            </a:extLst>
          </p:cNvPr>
          <p:cNvSpPr txBox="1"/>
          <p:nvPr/>
        </p:nvSpPr>
        <p:spPr>
          <a:xfrm>
            <a:off x="1423009" y="4544958"/>
            <a:ext cx="5437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제목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627A7-6079-F5E5-F23F-20174579C3F8}"/>
              </a:ext>
            </a:extLst>
          </p:cNvPr>
          <p:cNvSpPr txBox="1"/>
          <p:nvPr/>
        </p:nvSpPr>
        <p:spPr>
          <a:xfrm>
            <a:off x="1423008" y="49284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내용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4072489-0BA5-6834-BAC5-603A8596A2D2}"/>
              </a:ext>
            </a:extLst>
          </p:cNvPr>
          <p:cNvCxnSpPr>
            <a:cxnSpLocks/>
          </p:cNvCxnSpPr>
          <p:nvPr/>
        </p:nvCxnSpPr>
        <p:spPr>
          <a:xfrm>
            <a:off x="1423009" y="6126014"/>
            <a:ext cx="657523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750C035-8A10-1A7D-18DF-9143D236F6CE}"/>
              </a:ext>
            </a:extLst>
          </p:cNvPr>
          <p:cNvSpPr/>
          <p:nvPr/>
        </p:nvSpPr>
        <p:spPr>
          <a:xfrm>
            <a:off x="2137041" y="3476432"/>
            <a:ext cx="1445342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F58B69-4FC1-C751-898E-75C97ED51B54}"/>
              </a:ext>
            </a:extLst>
          </p:cNvPr>
          <p:cNvSpPr/>
          <p:nvPr/>
        </p:nvSpPr>
        <p:spPr>
          <a:xfrm>
            <a:off x="2129339" y="3804112"/>
            <a:ext cx="1577421" cy="260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E1A7C89-F14F-E337-CD10-E3D38698E3C2}"/>
              </a:ext>
            </a:extLst>
          </p:cNvPr>
          <p:cNvSpPr/>
          <p:nvPr/>
        </p:nvSpPr>
        <p:spPr>
          <a:xfrm>
            <a:off x="2129339" y="4209055"/>
            <a:ext cx="1125138" cy="242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52CA21-16FF-91AA-85B3-5DEA1A717E0C}"/>
              </a:ext>
            </a:extLst>
          </p:cNvPr>
          <p:cNvSpPr txBox="1"/>
          <p:nvPr/>
        </p:nvSpPr>
        <p:spPr>
          <a:xfrm>
            <a:off x="3254477" y="4177756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@</a:t>
            </a:r>
            <a:endParaRPr lang="ko-KR" altLang="en-US" sz="16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EB6109-B7B7-D3A9-4501-C7A839771A68}"/>
              </a:ext>
            </a:extLst>
          </p:cNvPr>
          <p:cNvSpPr/>
          <p:nvPr/>
        </p:nvSpPr>
        <p:spPr>
          <a:xfrm>
            <a:off x="3596094" y="4204407"/>
            <a:ext cx="1125138" cy="242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F621F3-E773-A741-E192-9DA064F5019A}"/>
              </a:ext>
            </a:extLst>
          </p:cNvPr>
          <p:cNvSpPr/>
          <p:nvPr/>
        </p:nvSpPr>
        <p:spPr>
          <a:xfrm>
            <a:off x="2129338" y="4548263"/>
            <a:ext cx="4635256" cy="276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0BFA84-634E-35A4-3CF3-E5AEAA3FBB1E}"/>
              </a:ext>
            </a:extLst>
          </p:cNvPr>
          <p:cNvSpPr/>
          <p:nvPr/>
        </p:nvSpPr>
        <p:spPr>
          <a:xfrm>
            <a:off x="2129337" y="4912114"/>
            <a:ext cx="5868901" cy="1176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FDEFF2-6623-658E-6D77-DF432752DE39}"/>
              </a:ext>
            </a:extLst>
          </p:cNvPr>
          <p:cNvSpPr/>
          <p:nvPr/>
        </p:nvSpPr>
        <p:spPr bwMode="auto">
          <a:xfrm>
            <a:off x="5722751" y="2688865"/>
            <a:ext cx="746497" cy="2539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>
                <a:solidFill>
                  <a:srgbClr val="FFFFFF"/>
                </a:solidFill>
              </a:rPr>
              <a:t>취소</a:t>
            </a:r>
            <a:endParaRPr lang="ko-KR" altLang="en-US" sz="1050" dirty="0">
              <a:solidFill>
                <a:srgbClr val="FFFFFF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FC69BA-C816-8B8B-0423-15C1AEA22B26}"/>
              </a:ext>
            </a:extLst>
          </p:cNvPr>
          <p:cNvSpPr/>
          <p:nvPr/>
        </p:nvSpPr>
        <p:spPr>
          <a:xfrm>
            <a:off x="1358656" y="904313"/>
            <a:ext cx="6715125" cy="595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           </a:t>
            </a:r>
            <a:r>
              <a:rPr lang="ko-KR" altLang="en-US" sz="1400" b="1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푸르미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카드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잔액조회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가맹점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공지사항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</a:t>
            </a:r>
            <a:r>
              <a:rPr lang="en-US" altLang="ko-KR" sz="14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</a:t>
            </a:r>
            <a:endParaRPr lang="ko-KR" altLang="en-US" sz="1400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2E234F6-4CD6-CB06-6462-084811001E18}"/>
              </a:ext>
            </a:extLst>
          </p:cNvPr>
          <p:cNvSpPr/>
          <p:nvPr/>
        </p:nvSpPr>
        <p:spPr>
          <a:xfrm>
            <a:off x="1423009" y="951834"/>
            <a:ext cx="787639" cy="479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947A2636-4855-B5B4-08ED-0F6F6F4F4D2E}"/>
              </a:ext>
            </a:extLst>
          </p:cNvPr>
          <p:cNvSpPr/>
          <p:nvPr/>
        </p:nvSpPr>
        <p:spPr>
          <a:xfrm>
            <a:off x="6584789" y="2463969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3467CE2F-9AB1-017A-B721-2634A3216B87}"/>
              </a:ext>
            </a:extLst>
          </p:cNvPr>
          <p:cNvSpPr/>
          <p:nvPr/>
        </p:nvSpPr>
        <p:spPr>
          <a:xfrm>
            <a:off x="5518680" y="2480489"/>
            <a:ext cx="177063" cy="17706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69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382</Words>
  <Application>Microsoft Office PowerPoint</Application>
  <PresentationFormat>와이드스크린</PresentationFormat>
  <Paragraphs>187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Adobe 고딕 Std B</vt:lpstr>
      <vt:lpstr>HY헤드라인M</vt:lpstr>
      <vt:lpstr>맑은 고딕</vt:lpstr>
      <vt:lpstr>Arial</vt:lpstr>
      <vt:lpstr>Calibri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김찬호</dc:creator>
  <cp:lastModifiedBy>김 찬호</cp:lastModifiedBy>
  <cp:revision>15</cp:revision>
  <dcterms:created xsi:type="dcterms:W3CDTF">2022-05-24T01:38:36Z</dcterms:created>
  <dcterms:modified xsi:type="dcterms:W3CDTF">2022-05-24T12:15:26Z</dcterms:modified>
</cp:coreProperties>
</file>