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2" r:id="rId2"/>
    <p:sldId id="258" r:id="rId3"/>
    <p:sldId id="275" r:id="rId4"/>
    <p:sldId id="277" r:id="rId5"/>
    <p:sldId id="278" r:id="rId6"/>
    <p:sldId id="259" r:id="rId7"/>
    <p:sldId id="260" r:id="rId8"/>
    <p:sldId id="261" r:id="rId9"/>
    <p:sldId id="262" r:id="rId10"/>
    <p:sldId id="263" r:id="rId11"/>
    <p:sldId id="274" r:id="rId12"/>
    <p:sldId id="273" r:id="rId13"/>
    <p:sldId id="264" r:id="rId14"/>
    <p:sldId id="265" r:id="rId15"/>
    <p:sldId id="266" r:id="rId16"/>
    <p:sldId id="270" r:id="rId17"/>
    <p:sldId id="271" r:id="rId18"/>
    <p:sldId id="269" r:id="rId19"/>
    <p:sldId id="279" r:id="rId20"/>
    <p:sldId id="276" r:id="rId21"/>
    <p:sldId id="268" r:id="rId22"/>
    <p:sldId id="267" r:id="rId23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47"/>
    <p:restoredTop sz="94669"/>
  </p:normalViewPr>
  <p:slideViewPr>
    <p:cSldViewPr snapToGrid="0">
      <p:cViewPr varScale="1">
        <p:scale>
          <a:sx n="108" d="100"/>
          <a:sy n="108" d="100"/>
        </p:scale>
        <p:origin x="10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37A70B-7720-4E1A-8663-7E71984D174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B731230-EFA6-4F76-8CA4-962A1C07FD15}">
      <dgm:prSet/>
      <dgm:spPr/>
      <dgm:t>
        <a:bodyPr/>
        <a:lstStyle/>
        <a:p>
          <a:r>
            <a:rPr lang="el-GR"/>
            <a:t>Το </a:t>
          </a:r>
          <a:r>
            <a:rPr lang="en-US"/>
            <a:t>Apache Spark </a:t>
          </a:r>
          <a:r>
            <a:rPr lang="el-GR"/>
            <a:t>είναι ένα </a:t>
          </a:r>
          <a:r>
            <a:rPr lang="en-US"/>
            <a:t>framework </a:t>
          </a:r>
          <a:r>
            <a:rPr lang="el-GR"/>
            <a:t>γενικού σκοπού που επιτρέπει κατανεμημένη</a:t>
          </a:r>
          <a:r>
            <a:rPr lang="en-US"/>
            <a:t> </a:t>
          </a:r>
          <a:r>
            <a:rPr lang="el-GR"/>
            <a:t>επεξεργασία σε ομάδες υπολογιστών</a:t>
          </a:r>
          <a:endParaRPr lang="en-US"/>
        </a:p>
      </dgm:t>
    </dgm:pt>
    <dgm:pt modelId="{FAF0F7E2-3868-464C-882F-779EF66B82DB}" type="parTrans" cxnId="{F17016B3-7624-4EB2-9324-3F29F2E5889B}">
      <dgm:prSet/>
      <dgm:spPr/>
      <dgm:t>
        <a:bodyPr/>
        <a:lstStyle/>
        <a:p>
          <a:endParaRPr lang="en-US"/>
        </a:p>
      </dgm:t>
    </dgm:pt>
    <dgm:pt modelId="{15D10394-9523-45AD-806B-0F1E085F3707}" type="sibTrans" cxnId="{F17016B3-7624-4EB2-9324-3F29F2E5889B}">
      <dgm:prSet/>
      <dgm:spPr/>
      <dgm:t>
        <a:bodyPr/>
        <a:lstStyle/>
        <a:p>
          <a:endParaRPr lang="en-US"/>
        </a:p>
      </dgm:t>
    </dgm:pt>
    <dgm:pt modelId="{BC4A6DC5-6726-41E9-9246-0031FD35A47A}">
      <dgm:prSet/>
      <dgm:spPr/>
      <dgm:t>
        <a:bodyPr/>
        <a:lstStyle/>
        <a:p>
          <a:r>
            <a:rPr lang="el-GR" dirty="0"/>
            <a:t>Μπορεί να θεωρηθεί ως μηχανή επεξεργασίας (</a:t>
          </a:r>
          <a:r>
            <a:rPr lang="en-US" dirty="0"/>
            <a:t>processing engine</a:t>
          </a:r>
          <a:r>
            <a:rPr lang="el-GR" dirty="0"/>
            <a:t>)</a:t>
          </a:r>
          <a:r>
            <a:rPr lang="en-US" dirty="0"/>
            <a:t> </a:t>
          </a:r>
          <a:r>
            <a:rPr lang="el-GR" dirty="0"/>
            <a:t>που δίνει έμφαση σε</a:t>
          </a:r>
          <a:r>
            <a:rPr lang="en-US" dirty="0"/>
            <a:t> </a:t>
          </a:r>
          <a:r>
            <a:rPr lang="el-GR" dirty="0"/>
            <a:t>ταχύτητα</a:t>
          </a:r>
          <a:r>
            <a:rPr lang="en-US" dirty="0"/>
            <a:t> </a:t>
          </a:r>
          <a:r>
            <a:rPr lang="el-GR" dirty="0"/>
            <a:t>και ευκολία χρήσης ενώ παράλληλα παρέχει δυνατότητες προχωρημένης ανάλυσης δεδομένων </a:t>
          </a:r>
          <a:endParaRPr lang="en-US" dirty="0"/>
        </a:p>
      </dgm:t>
    </dgm:pt>
    <dgm:pt modelId="{F87867E2-FAA4-4DB9-AB7D-AA979F6EA990}" type="parTrans" cxnId="{4CEDC64E-D369-41F5-8365-FDE606266421}">
      <dgm:prSet/>
      <dgm:spPr/>
      <dgm:t>
        <a:bodyPr/>
        <a:lstStyle/>
        <a:p>
          <a:endParaRPr lang="en-US"/>
        </a:p>
      </dgm:t>
    </dgm:pt>
    <dgm:pt modelId="{20879A4D-EEC8-426D-8618-599FF2A11A6C}" type="sibTrans" cxnId="{4CEDC64E-D369-41F5-8365-FDE606266421}">
      <dgm:prSet/>
      <dgm:spPr/>
      <dgm:t>
        <a:bodyPr/>
        <a:lstStyle/>
        <a:p>
          <a:endParaRPr lang="en-US"/>
        </a:p>
      </dgm:t>
    </dgm:pt>
    <dgm:pt modelId="{138AF52F-AC2B-4AE5-9A39-3B14AE9F8A15}">
      <dgm:prSet/>
      <dgm:spPr/>
      <dgm:t>
        <a:bodyPr/>
        <a:lstStyle/>
        <a:p>
          <a:r>
            <a:rPr lang="el-GR" dirty="0"/>
            <a:t>Δίνει έμφαση στη διατήρηση δεδομένων στη μνήμη (100</a:t>
          </a:r>
          <a:r>
            <a:rPr lang="en-US" dirty="0"/>
            <a:t>x</a:t>
          </a:r>
          <a:r>
            <a:rPr lang="el-GR" dirty="0"/>
            <a:t> ταχύτερο από το </a:t>
          </a:r>
          <a:r>
            <a:rPr lang="en-US" dirty="0"/>
            <a:t>Hadoop MapReduce </a:t>
          </a:r>
          <a:r>
            <a:rPr lang="el-GR" dirty="0"/>
            <a:t>για συγκεκριμένες εργασίες)</a:t>
          </a:r>
          <a:endParaRPr lang="en-US" dirty="0"/>
        </a:p>
      </dgm:t>
    </dgm:pt>
    <dgm:pt modelId="{5D970BA1-5301-4CDD-9AC2-F9B5DFE989A1}" type="parTrans" cxnId="{9885F543-A7D5-45D1-A594-CC4F453857B5}">
      <dgm:prSet/>
      <dgm:spPr/>
      <dgm:t>
        <a:bodyPr/>
        <a:lstStyle/>
        <a:p>
          <a:endParaRPr lang="en-US"/>
        </a:p>
      </dgm:t>
    </dgm:pt>
    <dgm:pt modelId="{7F8424C4-CC79-48EE-A18C-325F3596821A}" type="sibTrans" cxnId="{9885F543-A7D5-45D1-A594-CC4F453857B5}">
      <dgm:prSet/>
      <dgm:spPr/>
      <dgm:t>
        <a:bodyPr/>
        <a:lstStyle/>
        <a:p>
          <a:endParaRPr lang="en-US"/>
        </a:p>
      </dgm:t>
    </dgm:pt>
    <dgm:pt modelId="{62707C1A-B076-463F-BB0E-6A72107A7171}" type="pres">
      <dgm:prSet presAssocID="{C337A70B-7720-4E1A-8663-7E71984D174D}" presName="linear" presStyleCnt="0">
        <dgm:presLayoutVars>
          <dgm:animLvl val="lvl"/>
          <dgm:resizeHandles val="exact"/>
        </dgm:presLayoutVars>
      </dgm:prSet>
      <dgm:spPr/>
    </dgm:pt>
    <dgm:pt modelId="{68AA8234-9BEB-4A03-89C6-0B1E35A43FED}" type="pres">
      <dgm:prSet presAssocID="{8B731230-EFA6-4F76-8CA4-962A1C07FD1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F429240-089F-4BAA-81E3-0EC030251471}" type="pres">
      <dgm:prSet presAssocID="{15D10394-9523-45AD-806B-0F1E085F3707}" presName="spacer" presStyleCnt="0"/>
      <dgm:spPr/>
    </dgm:pt>
    <dgm:pt modelId="{DE9D0AD1-5A98-46C6-8312-0F1FDAB512F7}" type="pres">
      <dgm:prSet presAssocID="{BC4A6DC5-6726-41E9-9246-0031FD35A47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C0BE1F5-D6C6-4F70-B2F6-58F63DD1D4E3}" type="pres">
      <dgm:prSet presAssocID="{20879A4D-EEC8-426D-8618-599FF2A11A6C}" presName="spacer" presStyleCnt="0"/>
      <dgm:spPr/>
    </dgm:pt>
    <dgm:pt modelId="{106B9A47-956E-4D9B-A6C1-3BE81A1025D3}" type="pres">
      <dgm:prSet presAssocID="{138AF52F-AC2B-4AE5-9A39-3B14AE9F8A1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F426E07-F290-4037-9BF2-655176DE44A0}" type="presOf" srcId="{BC4A6DC5-6726-41E9-9246-0031FD35A47A}" destId="{DE9D0AD1-5A98-46C6-8312-0F1FDAB512F7}" srcOrd="0" destOrd="0" presId="urn:microsoft.com/office/officeart/2005/8/layout/vList2"/>
    <dgm:cxn modelId="{586CE124-9FFF-4284-8716-D97CFDEA37D7}" type="presOf" srcId="{C337A70B-7720-4E1A-8663-7E71984D174D}" destId="{62707C1A-B076-463F-BB0E-6A72107A7171}" srcOrd="0" destOrd="0" presId="urn:microsoft.com/office/officeart/2005/8/layout/vList2"/>
    <dgm:cxn modelId="{0B1E803E-A79D-4A61-80F0-72CEE9B2DC0F}" type="presOf" srcId="{8B731230-EFA6-4F76-8CA4-962A1C07FD15}" destId="{68AA8234-9BEB-4A03-89C6-0B1E35A43FED}" srcOrd="0" destOrd="0" presId="urn:microsoft.com/office/officeart/2005/8/layout/vList2"/>
    <dgm:cxn modelId="{9885F543-A7D5-45D1-A594-CC4F453857B5}" srcId="{C337A70B-7720-4E1A-8663-7E71984D174D}" destId="{138AF52F-AC2B-4AE5-9A39-3B14AE9F8A15}" srcOrd="2" destOrd="0" parTransId="{5D970BA1-5301-4CDD-9AC2-F9B5DFE989A1}" sibTransId="{7F8424C4-CC79-48EE-A18C-325F3596821A}"/>
    <dgm:cxn modelId="{4CEDC64E-D369-41F5-8365-FDE606266421}" srcId="{C337A70B-7720-4E1A-8663-7E71984D174D}" destId="{BC4A6DC5-6726-41E9-9246-0031FD35A47A}" srcOrd="1" destOrd="0" parTransId="{F87867E2-FAA4-4DB9-AB7D-AA979F6EA990}" sibTransId="{20879A4D-EEC8-426D-8618-599FF2A11A6C}"/>
    <dgm:cxn modelId="{F17016B3-7624-4EB2-9324-3F29F2E5889B}" srcId="{C337A70B-7720-4E1A-8663-7E71984D174D}" destId="{8B731230-EFA6-4F76-8CA4-962A1C07FD15}" srcOrd="0" destOrd="0" parTransId="{FAF0F7E2-3868-464C-882F-779EF66B82DB}" sibTransId="{15D10394-9523-45AD-806B-0F1E085F3707}"/>
    <dgm:cxn modelId="{36D4D6F8-0C5B-4B53-BDD6-B3255CA2B0A8}" type="presOf" srcId="{138AF52F-AC2B-4AE5-9A39-3B14AE9F8A15}" destId="{106B9A47-956E-4D9B-A6C1-3BE81A1025D3}" srcOrd="0" destOrd="0" presId="urn:microsoft.com/office/officeart/2005/8/layout/vList2"/>
    <dgm:cxn modelId="{303B1D93-0E69-4956-A1E0-13E099CF6578}" type="presParOf" srcId="{62707C1A-B076-463F-BB0E-6A72107A7171}" destId="{68AA8234-9BEB-4A03-89C6-0B1E35A43FED}" srcOrd="0" destOrd="0" presId="urn:microsoft.com/office/officeart/2005/8/layout/vList2"/>
    <dgm:cxn modelId="{EC5E62A9-B3CA-4F86-A746-DD35FE0CEBF2}" type="presParOf" srcId="{62707C1A-B076-463F-BB0E-6A72107A7171}" destId="{FF429240-089F-4BAA-81E3-0EC030251471}" srcOrd="1" destOrd="0" presId="urn:microsoft.com/office/officeart/2005/8/layout/vList2"/>
    <dgm:cxn modelId="{A9D2FE05-C76E-407B-A66A-F96718700742}" type="presParOf" srcId="{62707C1A-B076-463F-BB0E-6A72107A7171}" destId="{DE9D0AD1-5A98-46C6-8312-0F1FDAB512F7}" srcOrd="2" destOrd="0" presId="urn:microsoft.com/office/officeart/2005/8/layout/vList2"/>
    <dgm:cxn modelId="{465E205C-BD13-4FB0-8EE9-29D40A0F6F87}" type="presParOf" srcId="{62707C1A-B076-463F-BB0E-6A72107A7171}" destId="{4C0BE1F5-D6C6-4F70-B2F6-58F63DD1D4E3}" srcOrd="3" destOrd="0" presId="urn:microsoft.com/office/officeart/2005/8/layout/vList2"/>
    <dgm:cxn modelId="{39EE19F9-6EC6-46B5-9423-57B3C25B1BBA}" type="presParOf" srcId="{62707C1A-B076-463F-BB0E-6A72107A7171}" destId="{106B9A47-956E-4D9B-A6C1-3BE81A1025D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D39235-59DC-4496-AC6B-C23120AB77B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95545E03-A2D8-4CF3-9915-2E1B875EF6A7}">
      <dgm:prSet phldrT="[Κείμενο]"/>
      <dgm:spPr/>
      <dgm:t>
        <a:bodyPr/>
        <a:lstStyle/>
        <a:p>
          <a:r>
            <a:rPr lang="el-GR" dirty="0"/>
            <a:t>Διαθέσιμα </a:t>
          </a:r>
          <a:r>
            <a:rPr lang="en-US" dirty="0"/>
            <a:t>APIs</a:t>
          </a:r>
          <a:endParaRPr lang="el-GR" dirty="0"/>
        </a:p>
      </dgm:t>
    </dgm:pt>
    <dgm:pt modelId="{D2DFC27B-B878-4331-8F64-897F6C5B7CF8}" type="parTrans" cxnId="{B0A2D4CB-833D-4ABE-AB33-4E309CB653C4}">
      <dgm:prSet/>
      <dgm:spPr/>
      <dgm:t>
        <a:bodyPr/>
        <a:lstStyle/>
        <a:p>
          <a:endParaRPr lang="el-GR"/>
        </a:p>
      </dgm:t>
    </dgm:pt>
    <dgm:pt modelId="{02D4F349-CCF4-4F25-B755-9B831CF7EF6C}" type="sibTrans" cxnId="{B0A2D4CB-833D-4ABE-AB33-4E309CB653C4}">
      <dgm:prSet/>
      <dgm:spPr/>
      <dgm:t>
        <a:bodyPr/>
        <a:lstStyle/>
        <a:p>
          <a:endParaRPr lang="el-GR"/>
        </a:p>
      </dgm:t>
    </dgm:pt>
    <dgm:pt modelId="{F47F1B28-5665-4156-927B-3DA95109F416}">
      <dgm:prSet phldrT="[Κείμενο]"/>
      <dgm:spPr/>
      <dgm:t>
        <a:bodyPr/>
        <a:lstStyle/>
        <a:p>
          <a:r>
            <a:rPr lang="el-GR" dirty="0"/>
            <a:t>Χαμηλού επιπέδου</a:t>
          </a:r>
          <a:endParaRPr lang="en-US" dirty="0"/>
        </a:p>
      </dgm:t>
    </dgm:pt>
    <dgm:pt modelId="{BDA5FA99-6710-41CC-8C73-5FE13D2FAA85}" type="parTrans" cxnId="{45099A1B-DC71-41CF-83C0-795112220B76}">
      <dgm:prSet/>
      <dgm:spPr/>
      <dgm:t>
        <a:bodyPr/>
        <a:lstStyle/>
        <a:p>
          <a:endParaRPr lang="el-GR"/>
        </a:p>
      </dgm:t>
    </dgm:pt>
    <dgm:pt modelId="{3CC06136-B2A8-4D06-AFC5-3D2C850C5EFF}" type="sibTrans" cxnId="{45099A1B-DC71-41CF-83C0-795112220B76}">
      <dgm:prSet/>
      <dgm:spPr/>
      <dgm:t>
        <a:bodyPr/>
        <a:lstStyle/>
        <a:p>
          <a:endParaRPr lang="el-GR"/>
        </a:p>
      </dgm:t>
    </dgm:pt>
    <dgm:pt modelId="{E67E1245-B117-4CF9-A866-39CB6ADE58AD}">
      <dgm:prSet phldrT="[Κείμενο]"/>
      <dgm:spPr/>
      <dgm:t>
        <a:bodyPr/>
        <a:lstStyle/>
        <a:p>
          <a:r>
            <a:rPr lang="el-GR" dirty="0"/>
            <a:t>Υψηλού επιπέδου</a:t>
          </a:r>
          <a:endParaRPr lang="en-US" dirty="0"/>
        </a:p>
        <a:p>
          <a:r>
            <a:rPr lang="en-US" dirty="0"/>
            <a:t>	</a:t>
          </a:r>
          <a:endParaRPr lang="el-GR" dirty="0"/>
        </a:p>
      </dgm:t>
    </dgm:pt>
    <dgm:pt modelId="{540C4DCC-0290-459D-9C81-D33B5600F415}" type="parTrans" cxnId="{595C8285-1788-42CC-A78D-7F28019CE6F8}">
      <dgm:prSet/>
      <dgm:spPr/>
      <dgm:t>
        <a:bodyPr/>
        <a:lstStyle/>
        <a:p>
          <a:endParaRPr lang="el-GR"/>
        </a:p>
      </dgm:t>
    </dgm:pt>
    <dgm:pt modelId="{B683686E-9BE5-4672-BFB4-F2E69F8471E1}" type="sibTrans" cxnId="{595C8285-1788-42CC-A78D-7F28019CE6F8}">
      <dgm:prSet/>
      <dgm:spPr/>
      <dgm:t>
        <a:bodyPr/>
        <a:lstStyle/>
        <a:p>
          <a:endParaRPr lang="el-GR"/>
        </a:p>
      </dgm:t>
    </dgm:pt>
    <dgm:pt modelId="{1F8BAD0F-DAAF-45AF-BE44-E6A20867BC3D}" type="pres">
      <dgm:prSet presAssocID="{D3D39235-59DC-4496-AC6B-C23120AB77B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D9FF9CA-1F65-4EFE-A5DF-07D8BF87A1EB}" type="pres">
      <dgm:prSet presAssocID="{95545E03-A2D8-4CF3-9915-2E1B875EF6A7}" presName="hierRoot1" presStyleCnt="0">
        <dgm:presLayoutVars>
          <dgm:hierBranch val="init"/>
        </dgm:presLayoutVars>
      </dgm:prSet>
      <dgm:spPr/>
    </dgm:pt>
    <dgm:pt modelId="{DC90CDF7-1870-46FC-9563-FDDF8DAAA1AF}" type="pres">
      <dgm:prSet presAssocID="{95545E03-A2D8-4CF3-9915-2E1B875EF6A7}" presName="rootComposite1" presStyleCnt="0"/>
      <dgm:spPr/>
    </dgm:pt>
    <dgm:pt modelId="{45AECB02-0310-4C43-B7F2-815CCB4341C3}" type="pres">
      <dgm:prSet presAssocID="{95545E03-A2D8-4CF3-9915-2E1B875EF6A7}" presName="rootText1" presStyleLbl="node0" presStyleIdx="0" presStyleCnt="1">
        <dgm:presLayoutVars>
          <dgm:chPref val="3"/>
        </dgm:presLayoutVars>
      </dgm:prSet>
      <dgm:spPr/>
    </dgm:pt>
    <dgm:pt modelId="{A141FB49-1E82-4CF8-88A4-9199B5A90FD6}" type="pres">
      <dgm:prSet presAssocID="{95545E03-A2D8-4CF3-9915-2E1B875EF6A7}" presName="rootConnector1" presStyleLbl="node1" presStyleIdx="0" presStyleCnt="0"/>
      <dgm:spPr/>
    </dgm:pt>
    <dgm:pt modelId="{6617985B-7F18-40D4-B222-4098AED8207E}" type="pres">
      <dgm:prSet presAssocID="{95545E03-A2D8-4CF3-9915-2E1B875EF6A7}" presName="hierChild2" presStyleCnt="0"/>
      <dgm:spPr/>
    </dgm:pt>
    <dgm:pt modelId="{2F306DC7-42AC-427A-9AD2-7BA8409DD164}" type="pres">
      <dgm:prSet presAssocID="{BDA5FA99-6710-41CC-8C73-5FE13D2FAA85}" presName="Name37" presStyleLbl="parChTrans1D2" presStyleIdx="0" presStyleCnt="2"/>
      <dgm:spPr/>
    </dgm:pt>
    <dgm:pt modelId="{4AFD7B28-9C1C-44AC-A36D-6EF6360681D6}" type="pres">
      <dgm:prSet presAssocID="{F47F1B28-5665-4156-927B-3DA95109F416}" presName="hierRoot2" presStyleCnt="0">
        <dgm:presLayoutVars>
          <dgm:hierBranch val="init"/>
        </dgm:presLayoutVars>
      </dgm:prSet>
      <dgm:spPr/>
    </dgm:pt>
    <dgm:pt modelId="{DABCABCD-EA42-4BC7-AF8E-E1D1FFAAAD5B}" type="pres">
      <dgm:prSet presAssocID="{F47F1B28-5665-4156-927B-3DA95109F416}" presName="rootComposite" presStyleCnt="0"/>
      <dgm:spPr/>
    </dgm:pt>
    <dgm:pt modelId="{3C93C9CD-C57F-4FDC-A8B0-01DF461EA04E}" type="pres">
      <dgm:prSet presAssocID="{F47F1B28-5665-4156-927B-3DA95109F416}" presName="rootText" presStyleLbl="node2" presStyleIdx="0" presStyleCnt="2">
        <dgm:presLayoutVars>
          <dgm:chPref val="3"/>
        </dgm:presLayoutVars>
      </dgm:prSet>
      <dgm:spPr/>
    </dgm:pt>
    <dgm:pt modelId="{CAE717DF-088E-4817-8265-6070F322BC76}" type="pres">
      <dgm:prSet presAssocID="{F47F1B28-5665-4156-927B-3DA95109F416}" presName="rootConnector" presStyleLbl="node2" presStyleIdx="0" presStyleCnt="2"/>
      <dgm:spPr/>
    </dgm:pt>
    <dgm:pt modelId="{6B4439E5-C8EE-4B32-ADBB-7C497410AC41}" type="pres">
      <dgm:prSet presAssocID="{F47F1B28-5665-4156-927B-3DA95109F416}" presName="hierChild4" presStyleCnt="0"/>
      <dgm:spPr/>
    </dgm:pt>
    <dgm:pt modelId="{257B750C-4DA6-418F-B606-8E6CB5B5CCA5}" type="pres">
      <dgm:prSet presAssocID="{F47F1B28-5665-4156-927B-3DA95109F416}" presName="hierChild5" presStyleCnt="0"/>
      <dgm:spPr/>
    </dgm:pt>
    <dgm:pt modelId="{0AA918FC-ED84-441A-902E-2A548AE46E7D}" type="pres">
      <dgm:prSet presAssocID="{540C4DCC-0290-459D-9C81-D33B5600F415}" presName="Name37" presStyleLbl="parChTrans1D2" presStyleIdx="1" presStyleCnt="2"/>
      <dgm:spPr/>
    </dgm:pt>
    <dgm:pt modelId="{EA853DC0-195A-4212-B25D-0313D2E4371B}" type="pres">
      <dgm:prSet presAssocID="{E67E1245-B117-4CF9-A866-39CB6ADE58AD}" presName="hierRoot2" presStyleCnt="0">
        <dgm:presLayoutVars>
          <dgm:hierBranch val="init"/>
        </dgm:presLayoutVars>
      </dgm:prSet>
      <dgm:spPr/>
    </dgm:pt>
    <dgm:pt modelId="{AED0C7C8-B815-4CD8-BFBF-C030B08C57AA}" type="pres">
      <dgm:prSet presAssocID="{E67E1245-B117-4CF9-A866-39CB6ADE58AD}" presName="rootComposite" presStyleCnt="0"/>
      <dgm:spPr/>
    </dgm:pt>
    <dgm:pt modelId="{E5A8F928-5979-45B9-8516-E7AD3549656C}" type="pres">
      <dgm:prSet presAssocID="{E67E1245-B117-4CF9-A866-39CB6ADE58AD}" presName="rootText" presStyleLbl="node2" presStyleIdx="1" presStyleCnt="2">
        <dgm:presLayoutVars>
          <dgm:chPref val="3"/>
        </dgm:presLayoutVars>
      </dgm:prSet>
      <dgm:spPr/>
    </dgm:pt>
    <dgm:pt modelId="{CEE8AFDB-D28D-49FF-90FD-0160DC5C28C3}" type="pres">
      <dgm:prSet presAssocID="{E67E1245-B117-4CF9-A866-39CB6ADE58AD}" presName="rootConnector" presStyleLbl="node2" presStyleIdx="1" presStyleCnt="2"/>
      <dgm:spPr/>
    </dgm:pt>
    <dgm:pt modelId="{2189233D-20D8-480A-9968-8396DFBBD5AE}" type="pres">
      <dgm:prSet presAssocID="{E67E1245-B117-4CF9-A866-39CB6ADE58AD}" presName="hierChild4" presStyleCnt="0"/>
      <dgm:spPr/>
    </dgm:pt>
    <dgm:pt modelId="{596281C2-F4A8-4E22-926C-16546AE79C35}" type="pres">
      <dgm:prSet presAssocID="{E67E1245-B117-4CF9-A866-39CB6ADE58AD}" presName="hierChild5" presStyleCnt="0"/>
      <dgm:spPr/>
    </dgm:pt>
    <dgm:pt modelId="{615ED63C-B93A-4B5F-9933-881FC0BCB631}" type="pres">
      <dgm:prSet presAssocID="{95545E03-A2D8-4CF3-9915-2E1B875EF6A7}" presName="hierChild3" presStyleCnt="0"/>
      <dgm:spPr/>
    </dgm:pt>
  </dgm:ptLst>
  <dgm:cxnLst>
    <dgm:cxn modelId="{18847902-9C47-43DC-85ED-08C619278F96}" type="presOf" srcId="{95545E03-A2D8-4CF3-9915-2E1B875EF6A7}" destId="{A141FB49-1E82-4CF8-88A4-9199B5A90FD6}" srcOrd="1" destOrd="0" presId="urn:microsoft.com/office/officeart/2005/8/layout/orgChart1"/>
    <dgm:cxn modelId="{45099A1B-DC71-41CF-83C0-795112220B76}" srcId="{95545E03-A2D8-4CF3-9915-2E1B875EF6A7}" destId="{F47F1B28-5665-4156-927B-3DA95109F416}" srcOrd="0" destOrd="0" parTransId="{BDA5FA99-6710-41CC-8C73-5FE13D2FAA85}" sibTransId="{3CC06136-B2A8-4D06-AFC5-3D2C850C5EFF}"/>
    <dgm:cxn modelId="{30ED3B26-9923-473E-AF66-378A815131E3}" type="presOf" srcId="{540C4DCC-0290-459D-9C81-D33B5600F415}" destId="{0AA918FC-ED84-441A-902E-2A548AE46E7D}" srcOrd="0" destOrd="0" presId="urn:microsoft.com/office/officeart/2005/8/layout/orgChart1"/>
    <dgm:cxn modelId="{3664FE35-7756-4CA1-9B42-59A39DAC4A8A}" type="presOf" srcId="{95545E03-A2D8-4CF3-9915-2E1B875EF6A7}" destId="{45AECB02-0310-4C43-B7F2-815CCB4341C3}" srcOrd="0" destOrd="0" presId="urn:microsoft.com/office/officeart/2005/8/layout/orgChart1"/>
    <dgm:cxn modelId="{595C8285-1788-42CC-A78D-7F28019CE6F8}" srcId="{95545E03-A2D8-4CF3-9915-2E1B875EF6A7}" destId="{E67E1245-B117-4CF9-A866-39CB6ADE58AD}" srcOrd="1" destOrd="0" parTransId="{540C4DCC-0290-459D-9C81-D33B5600F415}" sibTransId="{B683686E-9BE5-4672-BFB4-F2E69F8471E1}"/>
    <dgm:cxn modelId="{03932A87-3A6C-4CF8-8EE4-45A82125D197}" type="presOf" srcId="{F47F1B28-5665-4156-927B-3DA95109F416}" destId="{3C93C9CD-C57F-4FDC-A8B0-01DF461EA04E}" srcOrd="0" destOrd="0" presId="urn:microsoft.com/office/officeart/2005/8/layout/orgChart1"/>
    <dgm:cxn modelId="{84729D87-18F8-41B3-957D-8443F95E56BA}" type="presOf" srcId="{F47F1B28-5665-4156-927B-3DA95109F416}" destId="{CAE717DF-088E-4817-8265-6070F322BC76}" srcOrd="1" destOrd="0" presId="urn:microsoft.com/office/officeart/2005/8/layout/orgChart1"/>
    <dgm:cxn modelId="{3ED17BBA-0019-4C1B-AFE3-0A360108D97A}" type="presOf" srcId="{E67E1245-B117-4CF9-A866-39CB6ADE58AD}" destId="{E5A8F928-5979-45B9-8516-E7AD3549656C}" srcOrd="0" destOrd="0" presId="urn:microsoft.com/office/officeart/2005/8/layout/orgChart1"/>
    <dgm:cxn modelId="{039390C1-2796-4269-8C27-91F13A3B1FCB}" type="presOf" srcId="{E67E1245-B117-4CF9-A866-39CB6ADE58AD}" destId="{CEE8AFDB-D28D-49FF-90FD-0160DC5C28C3}" srcOrd="1" destOrd="0" presId="urn:microsoft.com/office/officeart/2005/8/layout/orgChart1"/>
    <dgm:cxn modelId="{B0A2D4CB-833D-4ABE-AB33-4E309CB653C4}" srcId="{D3D39235-59DC-4496-AC6B-C23120AB77B1}" destId="{95545E03-A2D8-4CF3-9915-2E1B875EF6A7}" srcOrd="0" destOrd="0" parTransId="{D2DFC27B-B878-4331-8F64-897F6C5B7CF8}" sibTransId="{02D4F349-CCF4-4F25-B755-9B831CF7EF6C}"/>
    <dgm:cxn modelId="{C21242DB-791B-4187-B5FE-F182E32C023A}" type="presOf" srcId="{D3D39235-59DC-4496-AC6B-C23120AB77B1}" destId="{1F8BAD0F-DAAF-45AF-BE44-E6A20867BC3D}" srcOrd="0" destOrd="0" presId="urn:microsoft.com/office/officeart/2005/8/layout/orgChart1"/>
    <dgm:cxn modelId="{9884D1DD-8FE0-4128-A12E-2D5D34F25828}" type="presOf" srcId="{BDA5FA99-6710-41CC-8C73-5FE13D2FAA85}" destId="{2F306DC7-42AC-427A-9AD2-7BA8409DD164}" srcOrd="0" destOrd="0" presId="urn:microsoft.com/office/officeart/2005/8/layout/orgChart1"/>
    <dgm:cxn modelId="{0BB05E32-5E91-44CD-B71A-3C076190D41D}" type="presParOf" srcId="{1F8BAD0F-DAAF-45AF-BE44-E6A20867BC3D}" destId="{3D9FF9CA-1F65-4EFE-A5DF-07D8BF87A1EB}" srcOrd="0" destOrd="0" presId="urn:microsoft.com/office/officeart/2005/8/layout/orgChart1"/>
    <dgm:cxn modelId="{77B0E3D6-FF71-40D6-8CF4-2B87162F0B98}" type="presParOf" srcId="{3D9FF9CA-1F65-4EFE-A5DF-07D8BF87A1EB}" destId="{DC90CDF7-1870-46FC-9563-FDDF8DAAA1AF}" srcOrd="0" destOrd="0" presId="urn:microsoft.com/office/officeart/2005/8/layout/orgChart1"/>
    <dgm:cxn modelId="{52432837-1ADE-477E-A60C-4D4E1747DA93}" type="presParOf" srcId="{DC90CDF7-1870-46FC-9563-FDDF8DAAA1AF}" destId="{45AECB02-0310-4C43-B7F2-815CCB4341C3}" srcOrd="0" destOrd="0" presId="urn:microsoft.com/office/officeart/2005/8/layout/orgChart1"/>
    <dgm:cxn modelId="{19AC96D6-E833-45CC-8C9B-D224D6107328}" type="presParOf" srcId="{DC90CDF7-1870-46FC-9563-FDDF8DAAA1AF}" destId="{A141FB49-1E82-4CF8-88A4-9199B5A90FD6}" srcOrd="1" destOrd="0" presId="urn:microsoft.com/office/officeart/2005/8/layout/orgChart1"/>
    <dgm:cxn modelId="{E6D9EA00-43F3-4AD4-961A-9D04C24B26C3}" type="presParOf" srcId="{3D9FF9CA-1F65-4EFE-A5DF-07D8BF87A1EB}" destId="{6617985B-7F18-40D4-B222-4098AED8207E}" srcOrd="1" destOrd="0" presId="urn:microsoft.com/office/officeart/2005/8/layout/orgChart1"/>
    <dgm:cxn modelId="{299CE4E1-D90E-40CE-9F1C-B8E557C487B5}" type="presParOf" srcId="{6617985B-7F18-40D4-B222-4098AED8207E}" destId="{2F306DC7-42AC-427A-9AD2-7BA8409DD164}" srcOrd="0" destOrd="0" presId="urn:microsoft.com/office/officeart/2005/8/layout/orgChart1"/>
    <dgm:cxn modelId="{DBB262DE-8C04-467E-9409-03C87680BE03}" type="presParOf" srcId="{6617985B-7F18-40D4-B222-4098AED8207E}" destId="{4AFD7B28-9C1C-44AC-A36D-6EF6360681D6}" srcOrd="1" destOrd="0" presId="urn:microsoft.com/office/officeart/2005/8/layout/orgChart1"/>
    <dgm:cxn modelId="{251CBF50-6676-40D8-B09D-7D22FD6ACA73}" type="presParOf" srcId="{4AFD7B28-9C1C-44AC-A36D-6EF6360681D6}" destId="{DABCABCD-EA42-4BC7-AF8E-E1D1FFAAAD5B}" srcOrd="0" destOrd="0" presId="urn:microsoft.com/office/officeart/2005/8/layout/orgChart1"/>
    <dgm:cxn modelId="{A5829EE2-3A46-491B-8815-1AE78CB5C3FC}" type="presParOf" srcId="{DABCABCD-EA42-4BC7-AF8E-E1D1FFAAAD5B}" destId="{3C93C9CD-C57F-4FDC-A8B0-01DF461EA04E}" srcOrd="0" destOrd="0" presId="urn:microsoft.com/office/officeart/2005/8/layout/orgChart1"/>
    <dgm:cxn modelId="{862A9746-4642-46C2-90F8-F78B03800F55}" type="presParOf" srcId="{DABCABCD-EA42-4BC7-AF8E-E1D1FFAAAD5B}" destId="{CAE717DF-088E-4817-8265-6070F322BC76}" srcOrd="1" destOrd="0" presId="urn:microsoft.com/office/officeart/2005/8/layout/orgChart1"/>
    <dgm:cxn modelId="{336C429E-4552-4296-920C-1648B847163E}" type="presParOf" srcId="{4AFD7B28-9C1C-44AC-A36D-6EF6360681D6}" destId="{6B4439E5-C8EE-4B32-ADBB-7C497410AC41}" srcOrd="1" destOrd="0" presId="urn:microsoft.com/office/officeart/2005/8/layout/orgChart1"/>
    <dgm:cxn modelId="{63DACEC1-A4EA-47FE-8B62-BB71C19E31D7}" type="presParOf" srcId="{4AFD7B28-9C1C-44AC-A36D-6EF6360681D6}" destId="{257B750C-4DA6-418F-B606-8E6CB5B5CCA5}" srcOrd="2" destOrd="0" presId="urn:microsoft.com/office/officeart/2005/8/layout/orgChart1"/>
    <dgm:cxn modelId="{CAD46C3D-368B-4D74-9274-D4D8E2DD1C4F}" type="presParOf" srcId="{6617985B-7F18-40D4-B222-4098AED8207E}" destId="{0AA918FC-ED84-441A-902E-2A548AE46E7D}" srcOrd="2" destOrd="0" presId="urn:microsoft.com/office/officeart/2005/8/layout/orgChart1"/>
    <dgm:cxn modelId="{0C4FEFDA-5959-4512-90C7-A64EA822B5C0}" type="presParOf" srcId="{6617985B-7F18-40D4-B222-4098AED8207E}" destId="{EA853DC0-195A-4212-B25D-0313D2E4371B}" srcOrd="3" destOrd="0" presId="urn:microsoft.com/office/officeart/2005/8/layout/orgChart1"/>
    <dgm:cxn modelId="{45D9BD52-886B-4442-8776-A9B7E1DB860A}" type="presParOf" srcId="{EA853DC0-195A-4212-B25D-0313D2E4371B}" destId="{AED0C7C8-B815-4CD8-BFBF-C030B08C57AA}" srcOrd="0" destOrd="0" presId="urn:microsoft.com/office/officeart/2005/8/layout/orgChart1"/>
    <dgm:cxn modelId="{01CAEB64-DDF5-4C83-A865-5C76978B158C}" type="presParOf" srcId="{AED0C7C8-B815-4CD8-BFBF-C030B08C57AA}" destId="{E5A8F928-5979-45B9-8516-E7AD3549656C}" srcOrd="0" destOrd="0" presId="urn:microsoft.com/office/officeart/2005/8/layout/orgChart1"/>
    <dgm:cxn modelId="{A9622618-C6CC-4EF2-B0CC-666EF999E3AE}" type="presParOf" srcId="{AED0C7C8-B815-4CD8-BFBF-C030B08C57AA}" destId="{CEE8AFDB-D28D-49FF-90FD-0160DC5C28C3}" srcOrd="1" destOrd="0" presId="urn:microsoft.com/office/officeart/2005/8/layout/orgChart1"/>
    <dgm:cxn modelId="{DE84F96B-7DEA-4590-BB4E-9DEA8CC0754F}" type="presParOf" srcId="{EA853DC0-195A-4212-B25D-0313D2E4371B}" destId="{2189233D-20D8-480A-9968-8396DFBBD5AE}" srcOrd="1" destOrd="0" presId="urn:microsoft.com/office/officeart/2005/8/layout/orgChart1"/>
    <dgm:cxn modelId="{7656333A-2F61-4014-AE3F-C9120D1E0097}" type="presParOf" srcId="{EA853DC0-195A-4212-B25D-0313D2E4371B}" destId="{596281C2-F4A8-4E22-926C-16546AE79C35}" srcOrd="2" destOrd="0" presId="urn:microsoft.com/office/officeart/2005/8/layout/orgChart1"/>
    <dgm:cxn modelId="{1BDA2DEA-D48E-4232-84E6-B65D6CDC2D54}" type="presParOf" srcId="{3D9FF9CA-1F65-4EFE-A5DF-07D8BF87A1EB}" destId="{615ED63C-B93A-4B5F-9933-881FC0BCB63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A8234-9BEB-4A03-89C6-0B1E35A43FED}">
      <dsp:nvSpPr>
        <dsp:cNvPr id="0" name=""/>
        <dsp:cNvSpPr/>
      </dsp:nvSpPr>
      <dsp:spPr>
        <a:xfrm>
          <a:off x="0" y="519758"/>
          <a:ext cx="5115491" cy="126820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800" kern="1200"/>
            <a:t>Το </a:t>
          </a:r>
          <a:r>
            <a:rPr lang="en-US" sz="1800" kern="1200"/>
            <a:t>Apache Spark </a:t>
          </a:r>
          <a:r>
            <a:rPr lang="el-GR" sz="1800" kern="1200"/>
            <a:t>είναι ένα </a:t>
          </a:r>
          <a:r>
            <a:rPr lang="en-US" sz="1800" kern="1200"/>
            <a:t>framework </a:t>
          </a:r>
          <a:r>
            <a:rPr lang="el-GR" sz="1800" kern="1200"/>
            <a:t>γενικού σκοπού που επιτρέπει κατανεμημένη</a:t>
          </a:r>
          <a:r>
            <a:rPr lang="en-US" sz="1800" kern="1200"/>
            <a:t> </a:t>
          </a:r>
          <a:r>
            <a:rPr lang="el-GR" sz="1800" kern="1200"/>
            <a:t>επεξεργασία σε ομάδες υπολογιστών</a:t>
          </a:r>
          <a:endParaRPr lang="en-US" sz="1800" kern="1200"/>
        </a:p>
      </dsp:txBody>
      <dsp:txXfrm>
        <a:off x="61909" y="581667"/>
        <a:ext cx="4991673" cy="1144388"/>
      </dsp:txXfrm>
    </dsp:sp>
    <dsp:sp modelId="{DE9D0AD1-5A98-46C6-8312-0F1FDAB512F7}">
      <dsp:nvSpPr>
        <dsp:cNvPr id="0" name=""/>
        <dsp:cNvSpPr/>
      </dsp:nvSpPr>
      <dsp:spPr>
        <a:xfrm>
          <a:off x="0" y="1839805"/>
          <a:ext cx="5115491" cy="1268206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800" kern="1200" dirty="0"/>
            <a:t>Μπορεί να θεωρηθεί ως μηχανή επεξεργασίας (</a:t>
          </a:r>
          <a:r>
            <a:rPr lang="en-US" sz="1800" kern="1200" dirty="0"/>
            <a:t>processing engine</a:t>
          </a:r>
          <a:r>
            <a:rPr lang="el-GR" sz="1800" kern="1200" dirty="0"/>
            <a:t>)</a:t>
          </a:r>
          <a:r>
            <a:rPr lang="en-US" sz="1800" kern="1200" dirty="0"/>
            <a:t> </a:t>
          </a:r>
          <a:r>
            <a:rPr lang="el-GR" sz="1800" kern="1200" dirty="0"/>
            <a:t>που δίνει έμφαση σε</a:t>
          </a:r>
          <a:r>
            <a:rPr lang="en-US" sz="1800" kern="1200" dirty="0"/>
            <a:t> </a:t>
          </a:r>
          <a:r>
            <a:rPr lang="el-GR" sz="1800" kern="1200" dirty="0"/>
            <a:t>ταχύτητα</a:t>
          </a:r>
          <a:r>
            <a:rPr lang="en-US" sz="1800" kern="1200" dirty="0"/>
            <a:t> </a:t>
          </a:r>
          <a:r>
            <a:rPr lang="el-GR" sz="1800" kern="1200" dirty="0"/>
            <a:t>και ευκολία χρήσης ενώ παράλληλα παρέχει δυνατότητες προχωρημένης ανάλυσης δεδομένων </a:t>
          </a:r>
          <a:endParaRPr lang="en-US" sz="1800" kern="1200" dirty="0"/>
        </a:p>
      </dsp:txBody>
      <dsp:txXfrm>
        <a:off x="61909" y="1901714"/>
        <a:ext cx="4991673" cy="1144388"/>
      </dsp:txXfrm>
    </dsp:sp>
    <dsp:sp modelId="{106B9A47-956E-4D9B-A6C1-3BE81A1025D3}">
      <dsp:nvSpPr>
        <dsp:cNvPr id="0" name=""/>
        <dsp:cNvSpPr/>
      </dsp:nvSpPr>
      <dsp:spPr>
        <a:xfrm>
          <a:off x="0" y="3159852"/>
          <a:ext cx="5115491" cy="1268206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800" kern="1200" dirty="0"/>
            <a:t>Δίνει έμφαση στη διατήρηση δεδομένων στη μνήμη (100</a:t>
          </a:r>
          <a:r>
            <a:rPr lang="en-US" sz="1800" kern="1200" dirty="0"/>
            <a:t>x</a:t>
          </a:r>
          <a:r>
            <a:rPr lang="el-GR" sz="1800" kern="1200" dirty="0"/>
            <a:t> ταχύτερο από το </a:t>
          </a:r>
          <a:r>
            <a:rPr lang="en-US" sz="1800" kern="1200" dirty="0"/>
            <a:t>Hadoop MapReduce </a:t>
          </a:r>
          <a:r>
            <a:rPr lang="el-GR" sz="1800" kern="1200" dirty="0"/>
            <a:t>για συγκεκριμένες εργασίες)</a:t>
          </a:r>
          <a:endParaRPr lang="en-US" sz="1800" kern="1200" dirty="0"/>
        </a:p>
      </dsp:txBody>
      <dsp:txXfrm>
        <a:off x="61909" y="3221761"/>
        <a:ext cx="4991673" cy="11443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918FC-ED84-441A-902E-2A548AE46E7D}">
      <dsp:nvSpPr>
        <dsp:cNvPr id="0" name=""/>
        <dsp:cNvSpPr/>
      </dsp:nvSpPr>
      <dsp:spPr>
        <a:xfrm>
          <a:off x="5257800" y="1798278"/>
          <a:ext cx="2174490" cy="754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390"/>
              </a:lnTo>
              <a:lnTo>
                <a:pt x="2174490" y="377390"/>
              </a:lnTo>
              <a:lnTo>
                <a:pt x="2174490" y="7547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306DC7-42AC-427A-9AD2-7BA8409DD164}">
      <dsp:nvSpPr>
        <dsp:cNvPr id="0" name=""/>
        <dsp:cNvSpPr/>
      </dsp:nvSpPr>
      <dsp:spPr>
        <a:xfrm>
          <a:off x="3083309" y="1798278"/>
          <a:ext cx="2174490" cy="754781"/>
        </a:xfrm>
        <a:custGeom>
          <a:avLst/>
          <a:gdLst/>
          <a:ahLst/>
          <a:cxnLst/>
          <a:rect l="0" t="0" r="0" b="0"/>
          <a:pathLst>
            <a:path>
              <a:moveTo>
                <a:pt x="2174490" y="0"/>
              </a:moveTo>
              <a:lnTo>
                <a:pt x="2174490" y="377390"/>
              </a:lnTo>
              <a:lnTo>
                <a:pt x="0" y="377390"/>
              </a:lnTo>
              <a:lnTo>
                <a:pt x="0" y="7547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AECB02-0310-4C43-B7F2-815CCB4341C3}">
      <dsp:nvSpPr>
        <dsp:cNvPr id="0" name=""/>
        <dsp:cNvSpPr/>
      </dsp:nvSpPr>
      <dsp:spPr>
        <a:xfrm>
          <a:off x="3460700" y="1178"/>
          <a:ext cx="3594199" cy="17970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3700" kern="1200" dirty="0"/>
            <a:t>Διαθέσιμα </a:t>
          </a:r>
          <a:r>
            <a:rPr lang="en-US" sz="3700" kern="1200" dirty="0"/>
            <a:t>APIs</a:t>
          </a:r>
          <a:endParaRPr lang="el-GR" sz="3700" kern="1200" dirty="0"/>
        </a:p>
      </dsp:txBody>
      <dsp:txXfrm>
        <a:off x="3460700" y="1178"/>
        <a:ext cx="3594199" cy="1797099"/>
      </dsp:txXfrm>
    </dsp:sp>
    <dsp:sp modelId="{3C93C9CD-C57F-4FDC-A8B0-01DF461EA04E}">
      <dsp:nvSpPr>
        <dsp:cNvPr id="0" name=""/>
        <dsp:cNvSpPr/>
      </dsp:nvSpPr>
      <dsp:spPr>
        <a:xfrm>
          <a:off x="1286209" y="2553059"/>
          <a:ext cx="3594199" cy="17970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3700" kern="1200" dirty="0"/>
            <a:t>Χαμηλού επιπέδου</a:t>
          </a:r>
          <a:endParaRPr lang="en-US" sz="3700" kern="1200" dirty="0"/>
        </a:p>
      </dsp:txBody>
      <dsp:txXfrm>
        <a:off x="1286209" y="2553059"/>
        <a:ext cx="3594199" cy="1797099"/>
      </dsp:txXfrm>
    </dsp:sp>
    <dsp:sp modelId="{E5A8F928-5979-45B9-8516-E7AD3549656C}">
      <dsp:nvSpPr>
        <dsp:cNvPr id="0" name=""/>
        <dsp:cNvSpPr/>
      </dsp:nvSpPr>
      <dsp:spPr>
        <a:xfrm>
          <a:off x="5635190" y="2553059"/>
          <a:ext cx="3594199" cy="17970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3700" kern="1200" dirty="0"/>
            <a:t>Υψηλού επιπέδου</a:t>
          </a:r>
          <a:endParaRPr lang="en-US" sz="3700" kern="1200" dirty="0"/>
        </a:p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	</a:t>
          </a:r>
          <a:endParaRPr lang="el-GR" sz="3700" kern="1200" dirty="0"/>
        </a:p>
      </dsp:txBody>
      <dsp:txXfrm>
        <a:off x="5635190" y="2553059"/>
        <a:ext cx="3594199" cy="1797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FF9B1-BC6A-488D-9803-65420610ECB9}" type="datetimeFigureOut">
              <a:rPr lang="el-GR" smtClean="0"/>
              <a:t>23/11/2020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C95F2-2AB4-44CC-909A-30EA08F0882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75068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081D7-AACE-45E5-853E-100835B0B6C9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61599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amp</a:t>
            </a:r>
            <a:r>
              <a:rPr lang="en-US" dirty="0" err="1"/>
              <a:t>lab</a:t>
            </a:r>
            <a:r>
              <a:rPr lang="en-US" dirty="0"/>
              <a:t> = algorithms machines people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Spark is a “Top level” Apache project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dirty="0"/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86068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C95F2-2AB4-44CC-909A-30EA08F0882A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3689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0A1E2-1EEA-4342-A128-5F40CC54FD76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33855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apache</a:t>
            </a:r>
            <a:r>
              <a:rPr lang="en-US" baseline="0" dirty="0"/>
              <a:t> spark standalone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320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</a:t>
            </a:r>
            <a:r>
              <a:rPr lang="en-US" baseline="0" dirty="0"/>
              <a:t> = Read </a:t>
            </a:r>
            <a:r>
              <a:rPr lang="en-US" baseline="0" dirty="0" err="1"/>
              <a:t>Eval</a:t>
            </a:r>
            <a:r>
              <a:rPr lang="en-US" baseline="0" dirty="0"/>
              <a:t> Print Loop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0BDD6-31CB-4377-8AFD-B96789C2112A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88232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77172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n-US" b="0" dirty="0" err="1">
                <a:effectLst/>
              </a:rPr>
              <a:t>GraySort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Sort rate (TBs / minute) achieved while sorting a very large amount of data (currently 100 TB minimum).</a:t>
            </a:r>
          </a:p>
          <a:p>
            <a:pPr fontAlgn="t"/>
            <a:r>
              <a:rPr lang="en-US" b="0" dirty="0" err="1">
                <a:effectLst/>
              </a:rPr>
              <a:t>CloudSort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Minimum cost for sorting a very large amount of data on a public cloud. (currently 100 TB). </a:t>
            </a:r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21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74542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22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12403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23/11/2020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1750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23/11/2020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2215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23/11/2020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8972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23/11/2020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8475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23/11/2020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54733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23/11/2020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7196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23/11/2020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9099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23/11/2020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1470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23/11/2020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6727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23/11/2020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59269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23/11/2020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7451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9E151-0877-461B-8BE5-DA5BD7170C9D}" type="datetimeFigureOut">
              <a:rPr lang="el-GR" smtClean="0"/>
              <a:t>23/11/2020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3351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hyperlink" Target="https://github.com/chgogos/big_data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atabricks.com/blog/2016/11/14/setting-new-world-record-apache-spark.html" TargetMode="External"/><Relationship Id="rId5" Type="http://schemas.openxmlformats.org/officeDocument/2006/relationships/hyperlink" Target="https://databricks.com/blog/2014/11/05/spark-officially-sets-a-new-record-in-large-scale-sorting.html" TargetMode="Externa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magazin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atabricks.com/blog/2016/06/22/apache-spark-key-terms-explained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atabricks.com/blog/2016/01/05/apache-spark-2015-year-in-review.html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b="1" dirty="0">
                <a:solidFill>
                  <a:srgbClr val="FFFFFF"/>
                </a:solidFill>
              </a:rPr>
              <a:t>Apache Spark</a:t>
            </a:r>
            <a:endParaRPr lang="en-US" sz="4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Υπότιτλος 2">
            <a:extLst>
              <a:ext uri="{FF2B5EF4-FFF2-40B4-BE49-F238E27FC236}">
                <a16:creationId xmlns:a16="http://schemas.microsoft.com/office/drawing/2014/main" id="{023ADA42-4A3C-4500-B868-CAAAA7E7B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l-GR" dirty="0">
                <a:solidFill>
                  <a:srgbClr val="000000"/>
                </a:solidFill>
              </a:rPr>
              <a:t>Χρήστος Γκόγκος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</a:rPr>
              <a:t>24/11/2020</a:t>
            </a:r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hlinkClick r:id="rId4"/>
              </a:rPr>
              <a:t>https://github.com/chgogos/big_data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2AC90008-9577-420E-9629-A6540C9919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91" y="16775"/>
            <a:ext cx="2529608" cy="88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07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Γλώσσες που υποστηρίζει το </a:t>
            </a:r>
            <a:r>
              <a:rPr lang="en-US" dirty="0"/>
              <a:t>Spark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Scala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R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838330" y="1825625"/>
            <a:ext cx="6515470" cy="4351338"/>
          </a:xfrm>
        </p:spPr>
        <p:txBody>
          <a:bodyPr/>
          <a:lstStyle/>
          <a:p>
            <a:r>
              <a:rPr lang="el-GR" dirty="0"/>
              <a:t>Διαθέτει </a:t>
            </a:r>
            <a:r>
              <a:rPr lang="en-US" dirty="0"/>
              <a:t>REPL</a:t>
            </a:r>
            <a:r>
              <a:rPr lang="el-GR" dirty="0"/>
              <a:t> (</a:t>
            </a:r>
            <a:r>
              <a:rPr lang="en-US" dirty="0"/>
              <a:t>Read Evaluate Print Loop</a:t>
            </a:r>
            <a:r>
              <a:rPr lang="el-GR" dirty="0"/>
              <a:t>)</a:t>
            </a:r>
            <a:r>
              <a:rPr lang="en-US" dirty="0"/>
              <a:t> </a:t>
            </a:r>
            <a:r>
              <a:rPr lang="el-GR" dirty="0"/>
              <a:t>για: </a:t>
            </a:r>
            <a:r>
              <a:rPr lang="en-US" dirty="0"/>
              <a:t>Scala</a:t>
            </a:r>
            <a:r>
              <a:rPr lang="el-GR" dirty="0"/>
              <a:t>, </a:t>
            </a:r>
            <a:r>
              <a:rPr lang="en-US" dirty="0"/>
              <a:t>Python</a:t>
            </a:r>
            <a:r>
              <a:rPr lang="el-GR" dirty="0"/>
              <a:t>, </a:t>
            </a:r>
            <a:r>
              <a:rPr lang="en-US" dirty="0"/>
              <a:t>R</a:t>
            </a:r>
          </a:p>
          <a:p>
            <a:r>
              <a:rPr lang="en-US" dirty="0"/>
              <a:t>Python notebooks</a:t>
            </a:r>
          </a:p>
          <a:p>
            <a:r>
              <a:rPr lang="en-US" dirty="0"/>
              <a:t>R notebooks</a:t>
            </a:r>
            <a:endParaRPr lang="el-GR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10</a:t>
            </a:fld>
            <a:endParaRPr lang="el-GR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6A12D967-B3EA-4769-86FE-2B4414DAE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78" y="3917992"/>
            <a:ext cx="5985043" cy="2279805"/>
          </a:xfrm>
          <a:prstGeom prst="rect">
            <a:avLst/>
          </a:prstGeom>
        </p:spPr>
      </p:pic>
      <p:pic>
        <p:nvPicPr>
          <p:cNvPr id="9" name="Picture 2" descr="Get Started with PySpark and Jupyter Notebook in 3 Minutes">
            <a:extLst>
              <a:ext uri="{FF2B5EF4-FFF2-40B4-BE49-F238E27FC236}">
                <a16:creationId xmlns:a16="http://schemas.microsoft.com/office/drawing/2014/main" id="{EBFFE88E-8134-4A29-A484-3CF9C9A3B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683" y="3759441"/>
            <a:ext cx="4975694" cy="259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952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643752E-6740-4DE8-BC78-C55B9490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REPL</a:t>
            </a:r>
            <a:endParaRPr lang="el-GR" dirty="0"/>
          </a:p>
        </p:txBody>
      </p:sp>
      <p:pic>
        <p:nvPicPr>
          <p:cNvPr id="6" name="Θέση περιεχομένου 5">
            <a:extLst>
              <a:ext uri="{FF2B5EF4-FFF2-40B4-BE49-F238E27FC236}">
                <a16:creationId xmlns:a16="http://schemas.microsoft.com/office/drawing/2014/main" id="{0FFC187A-4D85-4999-BE27-7B5EC52858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170247"/>
            <a:ext cx="5181600" cy="1662094"/>
          </a:xfrm>
          <a:prstGeom prst="rect">
            <a:avLst/>
          </a:prstGeom>
        </p:spPr>
      </p:pic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816E81BF-0978-4FA0-9696-FBF2E846FF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3156971"/>
            <a:ext cx="5181600" cy="168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20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EFEC80A-9FA2-453B-8C07-746AB638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REPL</a:t>
            </a:r>
            <a:endParaRPr lang="el-GR" dirty="0"/>
          </a:p>
        </p:txBody>
      </p:sp>
      <p:pic>
        <p:nvPicPr>
          <p:cNvPr id="6" name="Θέση περιεχομένου 5">
            <a:extLst>
              <a:ext uri="{FF2B5EF4-FFF2-40B4-BE49-F238E27FC236}">
                <a16:creationId xmlns:a16="http://schemas.microsoft.com/office/drawing/2014/main" id="{CA30DB56-9FE4-4033-AEE7-46B21C830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9458" y="1825625"/>
            <a:ext cx="65930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95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Resilient Distributed Datasets (RDDs)</a:t>
            </a:r>
            <a:endParaRPr lang="el-GR" sz="4000">
              <a:solidFill>
                <a:srgbClr val="FFFFFF"/>
              </a:solidFill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l-GR" sz="2000"/>
              <a:t>Τα </a:t>
            </a:r>
            <a:r>
              <a:rPr lang="en-US" sz="2000"/>
              <a:t>RDDs </a:t>
            </a:r>
            <a:r>
              <a:rPr lang="el-GR" sz="2000"/>
              <a:t>μοιάζουν με τους πίνακες των Βάσεων Δεδομένων</a:t>
            </a:r>
          </a:p>
          <a:p>
            <a:r>
              <a:rPr lang="el-GR" sz="2000"/>
              <a:t>Τα </a:t>
            </a:r>
            <a:r>
              <a:rPr lang="en-US" sz="2000"/>
              <a:t>RDDs </a:t>
            </a:r>
            <a:r>
              <a:rPr lang="el-GR" sz="2000"/>
              <a:t>είναι </a:t>
            </a:r>
            <a:r>
              <a:rPr lang="en-US" sz="2000"/>
              <a:t>immutable (</a:t>
            </a:r>
            <a:r>
              <a:rPr lang="el-GR" sz="2000"/>
              <a:t>ένα </a:t>
            </a:r>
            <a:r>
              <a:rPr lang="en-US" sz="2000"/>
              <a:t>RDD </a:t>
            </a:r>
            <a:r>
              <a:rPr lang="el-GR" sz="2000"/>
              <a:t>μπορεί να τροποποιηθεί μέσω ενός μετασχηματισμού αλλά σε αυτή την περίπτωση επιστρέφεται ένα νέο </a:t>
            </a:r>
            <a:r>
              <a:rPr lang="en-US" sz="2000"/>
              <a:t>RDD </a:t>
            </a:r>
            <a:r>
              <a:rPr lang="el-GR" sz="2000"/>
              <a:t>και το αρχικό </a:t>
            </a:r>
            <a:r>
              <a:rPr lang="en-US" sz="2000"/>
              <a:t>RDD </a:t>
            </a:r>
            <a:r>
              <a:rPr lang="el-GR" sz="2000"/>
              <a:t>παραμένει το ίδιο</a:t>
            </a:r>
            <a:r>
              <a:rPr lang="en-US" sz="2000"/>
              <a:t>)</a:t>
            </a:r>
          </a:p>
          <a:p>
            <a:pPr marL="457200" lvl="1" indent="0">
              <a:buNone/>
            </a:pPr>
            <a:endParaRPr lang="el-GR" sz="20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l-GR" sz="1900"/>
              <a:t>Τα </a:t>
            </a:r>
            <a:r>
              <a:rPr lang="en-US" sz="1900"/>
              <a:t>RDDs </a:t>
            </a:r>
            <a:r>
              <a:rPr lang="el-GR" sz="1900"/>
              <a:t>υποστηρίζουν κατανεμημένη αποθήκευση δεδομένων στις μνήμες των μηχανημάτων ενός </a:t>
            </a:r>
            <a:r>
              <a:rPr lang="en-US" sz="1900"/>
              <a:t>cluster </a:t>
            </a:r>
            <a:r>
              <a:rPr lang="el-GR" sz="1900"/>
              <a:t>έτσι ώστε να επιτυγχάνεται </a:t>
            </a:r>
          </a:p>
          <a:p>
            <a:pPr lvl="1"/>
            <a:r>
              <a:rPr lang="el-GR" sz="1900" b="1"/>
              <a:t>ανοχή σε σφάλματα: </a:t>
            </a:r>
            <a:r>
              <a:rPr lang="el-GR" sz="1900"/>
              <a:t>καταγράφοντας το ιστορικό των μετασχηματισμών που εφαρμόζονται στα δεδομένα </a:t>
            </a:r>
          </a:p>
          <a:p>
            <a:pPr lvl="1"/>
            <a:r>
              <a:rPr lang="el-GR" sz="1900" b="1"/>
              <a:t>υψηλή απόδοση: </a:t>
            </a:r>
            <a:r>
              <a:rPr lang="el-GR" sz="1900"/>
              <a:t>Παραλληλισμός επεξεργασίας στους κόμβους του </a:t>
            </a:r>
            <a:r>
              <a:rPr lang="en-US" sz="1900"/>
              <a:t>cluster</a:t>
            </a:r>
            <a:endParaRPr lang="el-GR" sz="1900"/>
          </a:p>
          <a:p>
            <a:endParaRPr lang="el-GR" sz="190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>
          <a:xfrm>
            <a:off x="9202366" y="6356350"/>
            <a:ext cx="215143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34CA47B-BB17-47C7-9E60-64B1219A2C73}" type="slidenum">
              <a:rPr lang="el-GR" smtClean="0"/>
              <a:pPr>
                <a:spcAft>
                  <a:spcPts val="600"/>
                </a:spcAft>
              </a:pPr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13356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8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8" name="Group 10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3700" b="1">
                <a:solidFill>
                  <a:srgbClr val="FFFFFF"/>
                </a:solidFill>
              </a:rPr>
              <a:t>RDDs: Transformations - Actions</a:t>
            </a:r>
            <a:endParaRPr lang="el-GR" sz="3700">
              <a:solidFill>
                <a:srgbClr val="FFFFFF"/>
              </a:solidFill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34CA47B-BB17-47C7-9E60-64B1219A2C73}" type="slidenum">
              <a:rPr lang="el-GR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l-G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l-GR" sz="2000"/>
              <a:t>Από τη στιγμή που έχει δημιουργηθεί ένα </a:t>
            </a:r>
            <a:r>
              <a:rPr lang="en-US" sz="2000"/>
              <a:t>RDD </a:t>
            </a:r>
            <a:r>
              <a:rPr lang="el-GR" sz="2000"/>
              <a:t>δύο βασικοί τύποι λειτουργιών μπορούν να γίνουν:</a:t>
            </a:r>
          </a:p>
          <a:p>
            <a:pPr lvl="1"/>
            <a:r>
              <a:rPr lang="el-GR" sz="2000" b="1"/>
              <a:t>Μετασχηματισμοί (</a:t>
            </a:r>
            <a:r>
              <a:rPr lang="en-US" sz="2000" b="1"/>
              <a:t>tranformations</a:t>
            </a:r>
            <a:r>
              <a:rPr lang="el-GR" sz="2000" b="1"/>
              <a:t>)</a:t>
            </a:r>
            <a:endParaRPr lang="en-US" sz="2000"/>
          </a:p>
          <a:p>
            <a:pPr lvl="2"/>
            <a:r>
              <a:rPr lang="el-GR"/>
              <a:t>δημιουργούν ένα νέο </a:t>
            </a:r>
            <a:r>
              <a:rPr lang="en-US"/>
              <a:t>RDD </a:t>
            </a:r>
            <a:r>
              <a:rPr lang="el-GR"/>
              <a:t>αλλάζοντας το αρχικό (π.χ. </a:t>
            </a:r>
            <a:r>
              <a:rPr lang="en-US"/>
              <a:t>map, filter, flatMap, groupByKey, reduceByKey, aggregateByKey, pipe, coalesce</a:t>
            </a:r>
            <a:r>
              <a:rPr lang="el-GR"/>
              <a:t>)</a:t>
            </a:r>
            <a:endParaRPr lang="en-US"/>
          </a:p>
          <a:p>
            <a:pPr lvl="2"/>
            <a:r>
              <a:rPr lang="el-GR"/>
              <a:t>οι μετασχηματισμοί δεν επιστρέφουν μια απλή τιμή αλλά ένα νέο </a:t>
            </a:r>
            <a:r>
              <a:rPr lang="en-US"/>
              <a:t>RDD</a:t>
            </a:r>
            <a:r>
              <a:rPr lang="el-GR"/>
              <a:t> (</a:t>
            </a:r>
            <a:r>
              <a:rPr lang="en-US"/>
              <a:t>lazy evaluation</a:t>
            </a:r>
            <a:r>
              <a:rPr lang="el-GR"/>
              <a:t>) </a:t>
            </a:r>
            <a:r>
              <a:rPr lang="en-US"/>
              <a:t> </a:t>
            </a:r>
          </a:p>
          <a:p>
            <a:pPr lvl="1"/>
            <a:r>
              <a:rPr lang="el-GR" sz="2000" b="1"/>
              <a:t>Ενέργειες</a:t>
            </a:r>
            <a:r>
              <a:rPr lang="en-US" sz="2000" b="1"/>
              <a:t> (actions)</a:t>
            </a:r>
            <a:endParaRPr lang="en-US" sz="2000"/>
          </a:p>
          <a:p>
            <a:pPr lvl="2"/>
            <a:r>
              <a:rPr lang="el-GR"/>
              <a:t>υπολογίζουν μια ποσότητα αλλά δεν αλλάζουν τα δεδομένα (π.χ. </a:t>
            </a:r>
            <a:r>
              <a:rPr lang="en-US"/>
              <a:t>reduce, collect, count, first, take, countByKey, foreach</a:t>
            </a:r>
            <a:r>
              <a:rPr lang="el-GR"/>
              <a:t>) </a:t>
            </a:r>
          </a:p>
          <a:p>
            <a:pPr lvl="2"/>
            <a:r>
              <a:rPr lang="el-GR"/>
              <a:t>όταν καλείται μια ενέργεια σε ένα </a:t>
            </a:r>
            <a:r>
              <a:rPr lang="en-US"/>
              <a:t>RDD, </a:t>
            </a:r>
            <a:r>
              <a:rPr lang="el-GR"/>
              <a:t>τότε εκτελούνται όλοι οι μετασχηματισμοί και επιστρέφεται το αποτέλεσμα</a:t>
            </a:r>
            <a:endParaRPr lang="en-US"/>
          </a:p>
          <a:p>
            <a:endParaRPr lang="el-GR" sz="2000"/>
          </a:p>
          <a:p>
            <a:endParaRPr lang="el-GR" sz="2000"/>
          </a:p>
        </p:txBody>
      </p:sp>
    </p:spTree>
    <p:extLst>
      <p:ext uri="{BB962C8B-B14F-4D97-AF65-F5344CB8AC3E}">
        <p14:creationId xmlns:p14="http://schemas.microsoft.com/office/powerpoint/2010/main" val="1850933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Directed Acyclic Graphs (DAGs)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To Spark επιτρέπει την ανάπτυξη σύνθετων εργασιών, που αποτελούνται από πολλά επιμέρους βήματα χρησιμοποιώντας το DAG pattern</a:t>
            </a:r>
          </a:p>
          <a:p>
            <a:r>
              <a:rPr lang="en-US" sz="1700">
                <a:solidFill>
                  <a:schemeClr val="bg1"/>
                </a:solidFill>
              </a:rPr>
              <a:t>Το Spark διατηρεί τα ενδιάμεσα αποτελέσματα στη μνήμη αντί να τα εγγράφει στο δίσκο (ιδιαίτερα χρήσιμο όταν χρειάζεται να πραγματοποιηθούν εργασίες στα ίδια δεδομένα πολλές φορές)</a:t>
            </a:r>
          </a:p>
        </p:txBody>
      </p:sp>
      <p:pic>
        <p:nvPicPr>
          <p:cNvPr id="6" name="Picture 2" descr="http://image.slidesharecdn.com/sparkstreamingcodefriday-151016181228-lva1-app6891/95/apache-spark-streaming-and-hbase-14-638.jpg?cb=1445019226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297763" y="1582724"/>
            <a:ext cx="6250769" cy="353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>
          <a:xfrm>
            <a:off x="10289512" y="6356350"/>
            <a:ext cx="10642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34CA47B-BB17-47C7-9E60-64B1219A2C73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27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23A0A-AB08-B24D-A687-10699B2D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Mlib</a:t>
            </a:r>
            <a:r>
              <a:rPr lang="el-GR" sz="4000">
                <a:solidFill>
                  <a:srgbClr val="FFFFFF"/>
                </a:solidFill>
              </a:rPr>
              <a:t> (</a:t>
            </a:r>
            <a:r>
              <a:rPr lang="en-US" sz="4000">
                <a:solidFill>
                  <a:srgbClr val="FFFFFF"/>
                </a:solidFill>
              </a:rPr>
              <a:t>scalable machine learning library</a:t>
            </a:r>
            <a:r>
              <a:rPr lang="el-GR" sz="4000">
                <a:solidFill>
                  <a:srgbClr val="FFFFFF"/>
                </a:solidFill>
              </a:rPr>
              <a:t>)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BEEAF-753D-C247-8661-4A275D102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l-GR" sz="2000" dirty="0"/>
              <a:t>Το </a:t>
            </a:r>
            <a:r>
              <a:rPr lang="en-US" sz="2000" dirty="0"/>
              <a:t>API </a:t>
            </a:r>
            <a:r>
              <a:rPr lang="el-GR" sz="2000" dirty="0"/>
              <a:t>του </a:t>
            </a:r>
            <a:r>
              <a:rPr lang="en-US" sz="2000" dirty="0" err="1"/>
              <a:t>MLib</a:t>
            </a:r>
            <a:r>
              <a:rPr lang="en-US" sz="2000" dirty="0"/>
              <a:t> </a:t>
            </a:r>
            <a:r>
              <a:rPr lang="el-GR" sz="2000" dirty="0"/>
              <a:t>βασίζεται στα </a:t>
            </a:r>
            <a:r>
              <a:rPr lang="en-US" sz="2000" dirty="0" err="1"/>
              <a:t>DataFrames</a:t>
            </a:r>
            <a:endParaRPr lang="en-US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CDF97-F1FC-BE40-A9A6-3A617367E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l-GR" sz="2000" dirty="0"/>
              <a:t>Αλγόριθμοι μηχανικής μάθησης </a:t>
            </a:r>
          </a:p>
          <a:p>
            <a:pPr lvl="1"/>
            <a:r>
              <a:rPr lang="el-GR" sz="2000" dirty="0"/>
              <a:t>Κατηγοριοποίηση</a:t>
            </a:r>
            <a:endParaRPr lang="en-US" sz="2000" dirty="0"/>
          </a:p>
          <a:p>
            <a:pPr lvl="1"/>
            <a:r>
              <a:rPr lang="el-GR" sz="2000" dirty="0"/>
              <a:t>Παλινδρόμηση</a:t>
            </a:r>
          </a:p>
          <a:p>
            <a:pPr lvl="1"/>
            <a:r>
              <a:rPr lang="el-GR" sz="2000" dirty="0"/>
              <a:t>Δένδρα απόφασης</a:t>
            </a:r>
          </a:p>
          <a:p>
            <a:pPr lvl="1"/>
            <a:r>
              <a:rPr lang="el-GR" sz="2000" dirty="0"/>
              <a:t>Αλγόριθμοι συστάσεων</a:t>
            </a:r>
            <a:endParaRPr lang="en-US" sz="2000" dirty="0"/>
          </a:p>
          <a:p>
            <a:pPr lvl="1"/>
            <a:r>
              <a:rPr lang="el-GR" sz="2000" dirty="0" err="1"/>
              <a:t>Συσταδοποίηση</a:t>
            </a:r>
            <a:endParaRPr lang="el-GR" sz="2000" dirty="0"/>
          </a:p>
          <a:p>
            <a:pPr lvl="1"/>
            <a:r>
              <a:rPr lang="el-GR" sz="2000" dirty="0"/>
              <a:t>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759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DF4BCD-E336-C947-9936-9F0025DD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7E355-BD35-1E49-9D90-7577EA39B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l-GR" sz="2000"/>
              <a:t>Τα </a:t>
            </a:r>
            <a:r>
              <a:rPr lang="en-US" sz="2000"/>
              <a:t>streaming </a:t>
            </a:r>
            <a:r>
              <a:rPr lang="el-GR" sz="2000"/>
              <a:t>δεδομένα φθάνουν συνεχώς από διάφορες πηγές με μικρά μηνύματα</a:t>
            </a:r>
          </a:p>
          <a:p>
            <a:r>
              <a:rPr lang="el-GR" sz="2000"/>
              <a:t>Υπάρχουν πολλές εφαρμογές της </a:t>
            </a:r>
            <a:r>
              <a:rPr lang="en-US" sz="2000"/>
              <a:t>streaming </a:t>
            </a:r>
            <a:r>
              <a:rPr lang="el-GR" sz="2000"/>
              <a:t>τεχνολογίας (παρακολούθηση αισθητήρων, έλεγχος </a:t>
            </a:r>
            <a:r>
              <a:rPr lang="en-US" sz="2000"/>
              <a:t>logs, </a:t>
            </a:r>
            <a:r>
              <a:rPr lang="el-GR" sz="2000"/>
              <a:t>παρακολούθηση χρηματοοικονομικών αγορών κ.α.)</a:t>
            </a:r>
            <a:endParaRPr lang="en-US" sz="2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80AFA-DEF2-E34E-A66C-041532F03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l-GR" sz="2000"/>
              <a:t>Λογισμικά ανάλυσης </a:t>
            </a:r>
            <a:r>
              <a:rPr lang="en-US" sz="2000"/>
              <a:t>streams</a:t>
            </a:r>
            <a:endParaRPr lang="el-GR" sz="2000"/>
          </a:p>
          <a:p>
            <a:pPr lvl="1"/>
            <a:r>
              <a:rPr lang="en-US" sz="2000"/>
              <a:t>Flink</a:t>
            </a:r>
          </a:p>
          <a:p>
            <a:pPr lvl="1"/>
            <a:r>
              <a:rPr lang="en-US" sz="2000"/>
              <a:t>Storm</a:t>
            </a:r>
          </a:p>
          <a:p>
            <a:pPr lvl="1"/>
            <a:r>
              <a:rPr lang="en-US" sz="2000"/>
              <a:t>Kafka</a:t>
            </a:r>
          </a:p>
          <a:p>
            <a:pPr lvl="1"/>
            <a:r>
              <a:rPr lang="en-US" sz="2000"/>
              <a:t>Spark </a:t>
            </a:r>
          </a:p>
          <a:p>
            <a:pPr lvl="1"/>
            <a:r>
              <a:rPr lang="en-US" sz="2000"/>
              <a:t>Samza</a:t>
            </a:r>
          </a:p>
          <a:p>
            <a:pPr lvl="1"/>
            <a:r>
              <a:rPr lang="en-US" sz="2000"/>
              <a:t>Kinesis</a:t>
            </a:r>
          </a:p>
          <a:p>
            <a:pPr lvl="1"/>
            <a:r>
              <a:rPr lang="en-US" sz="2000"/>
              <a:t>…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31729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l-GR" sz="3400">
                <a:solidFill>
                  <a:srgbClr val="FFFFFF"/>
                </a:solidFill>
              </a:rPr>
              <a:t>Εξέλιξη του</a:t>
            </a:r>
            <a:r>
              <a:rPr lang="en-US" sz="3400">
                <a:solidFill>
                  <a:srgbClr val="FFFFFF"/>
                </a:solidFill>
              </a:rPr>
              <a:t> </a:t>
            </a:r>
            <a:r>
              <a:rPr lang="el-GR" sz="3400">
                <a:solidFill>
                  <a:srgbClr val="FFFFFF"/>
                </a:solidFill>
              </a:rPr>
              <a:t>μοντέλου επεξεργασίας στο </a:t>
            </a:r>
            <a:r>
              <a:rPr lang="en-US" sz="3400">
                <a:solidFill>
                  <a:srgbClr val="FFFFFF"/>
                </a:solidFill>
              </a:rPr>
              <a:t>Apache Spark</a:t>
            </a:r>
            <a:endParaRPr lang="el-GR" sz="3400">
              <a:solidFill>
                <a:srgbClr val="FFFFFF"/>
              </a:solidFill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RDD (Resilient Distributed Datasets)</a:t>
            </a:r>
          </a:p>
          <a:p>
            <a:r>
              <a:rPr lang="en-US" sz="2000" dirty="0"/>
              <a:t>Spark 1.3 </a:t>
            </a:r>
            <a:r>
              <a:rPr lang="en-US" sz="2000" dirty="0">
                <a:sym typeface="Wingdings" panose="05000000000000000000" pitchFamily="2" charset="2"/>
              </a:rPr>
              <a:t></a:t>
            </a:r>
            <a:r>
              <a:rPr lang="en-US" sz="2000" dirty="0"/>
              <a:t> </a:t>
            </a:r>
            <a:r>
              <a:rPr lang="en-US" sz="2000" dirty="0" err="1"/>
              <a:t>DataFrame</a:t>
            </a:r>
            <a:r>
              <a:rPr lang="en-US" sz="2000" dirty="0"/>
              <a:t> API (</a:t>
            </a:r>
            <a:r>
              <a:rPr lang="el-GR" sz="2000" dirty="0"/>
              <a:t>χρησιμοποιεί γλώσσα ερωτημάτων </a:t>
            </a:r>
            <a:r>
              <a:rPr lang="en-US" sz="2000" dirty="0"/>
              <a:t>– query language – </a:t>
            </a:r>
            <a:r>
              <a:rPr lang="el-GR" sz="2000" dirty="0"/>
              <a:t>για να χειρίζεται τα δεδομένα ταχύτερα σε σχέση με τα </a:t>
            </a:r>
            <a:r>
              <a:rPr lang="en-US" sz="2000" dirty="0"/>
              <a:t>RDD)</a:t>
            </a:r>
          </a:p>
          <a:p>
            <a:r>
              <a:rPr lang="en-US" sz="2000" dirty="0"/>
              <a:t>Spark 1.6 </a:t>
            </a:r>
            <a:r>
              <a:rPr lang="en-US" sz="2000" dirty="0">
                <a:sym typeface="Wingdings" panose="05000000000000000000" pitchFamily="2" charset="2"/>
              </a:rPr>
              <a:t> </a:t>
            </a:r>
            <a:r>
              <a:rPr lang="en-US" sz="2000" dirty="0" err="1"/>
              <a:t>DataSet</a:t>
            </a:r>
            <a:r>
              <a:rPr lang="en-US" sz="2000" dirty="0"/>
              <a:t> API (</a:t>
            </a:r>
            <a:r>
              <a:rPr lang="el-GR" sz="2000" dirty="0"/>
              <a:t>δημιουργεί </a:t>
            </a:r>
            <a:r>
              <a:rPr lang="en-US" sz="2000" dirty="0"/>
              <a:t>query plans </a:t>
            </a:r>
            <a:r>
              <a:rPr lang="el-GR" sz="2000" dirty="0"/>
              <a:t>για την εκτέλεση των ερωτημάτων, ταχύτερο σε σχέση με τα </a:t>
            </a:r>
            <a:r>
              <a:rPr lang="en-US" sz="2000" dirty="0"/>
              <a:t>RDDs)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2676902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E6A387E-7BF2-4A78-913E-E5D9A861C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Spark’s APIs</a:t>
            </a:r>
            <a:endParaRPr lang="el-GR" dirty="0"/>
          </a:p>
        </p:txBody>
      </p:sp>
      <p:graphicFrame>
        <p:nvGraphicFramePr>
          <p:cNvPr id="4" name="Θέση περιεχομένου 3">
            <a:extLst>
              <a:ext uri="{FF2B5EF4-FFF2-40B4-BE49-F238E27FC236}">
                <a16:creationId xmlns:a16="http://schemas.microsoft.com/office/drawing/2014/main" id="{E08E23AC-5111-47D1-87DD-8DCCB0ECF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39423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4239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Τίτλος 3"/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l-GR" sz="4000" dirty="0">
                <a:solidFill>
                  <a:srgbClr val="FFFFFF"/>
                </a:solidFill>
              </a:rPr>
              <a:t>Τι είναι το </a:t>
            </a:r>
            <a:r>
              <a:rPr lang="en-US" sz="4000" dirty="0">
                <a:solidFill>
                  <a:srgbClr val="FFFFFF"/>
                </a:solidFill>
              </a:rPr>
              <a:t>Apache Spark</a:t>
            </a:r>
            <a:r>
              <a:rPr lang="el-GR" sz="4000" dirty="0">
                <a:solidFill>
                  <a:srgbClr val="FFFFFF"/>
                </a:solidFill>
              </a:rPr>
              <a:t>;</a:t>
            </a: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34CA47B-BB17-47C7-9E60-64B1219A2C73}" type="slidenum">
              <a:rPr lang="el-GR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l-GR" sz="1000">
              <a:solidFill>
                <a:srgbClr val="898989"/>
              </a:solidFill>
            </a:endParaRPr>
          </a:p>
        </p:txBody>
      </p:sp>
      <p:graphicFrame>
        <p:nvGraphicFramePr>
          <p:cNvPr id="7" name="Θέση περιεχομένου 4">
            <a:extLst>
              <a:ext uri="{FF2B5EF4-FFF2-40B4-BE49-F238E27FC236}">
                <a16:creationId xmlns:a16="http://schemas.microsoft.com/office/drawing/2014/main" id="{9100E79B-B62A-45F0-B8DC-1C45EB8048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096896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07030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F7B8475-E872-41E8-82BA-7D326A776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2.0 – Structured APIs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74840B3-82D1-44E8-B185-0DF1D3430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60623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Απόδοση του </a:t>
            </a:r>
            <a:r>
              <a:rPr lang="en-US" dirty="0"/>
              <a:t>Apache Spark (</a:t>
            </a:r>
            <a:r>
              <a:rPr lang="en-US" dirty="0" err="1"/>
              <a:t>GraySortMetric</a:t>
            </a:r>
            <a:r>
              <a:rPr lang="en-US" dirty="0"/>
              <a:t>, </a:t>
            </a:r>
            <a:r>
              <a:rPr lang="en-US" dirty="0" err="1"/>
              <a:t>CloudSortMetric</a:t>
            </a:r>
            <a:r>
              <a:rPr lang="en-US" dirty="0"/>
              <a:t>)</a:t>
            </a:r>
            <a:endParaRPr lang="el-GR" dirty="0"/>
          </a:p>
        </p:txBody>
      </p:sp>
      <p:pic>
        <p:nvPicPr>
          <p:cNvPr id="5" name="Θέση περιεχομένου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25569" y="1690688"/>
            <a:ext cx="3406861" cy="4351338"/>
          </a:xfrm>
          <a:prstGeom prst="rect">
            <a:avLst/>
          </a:prstGeom>
        </p:spPr>
      </p:pic>
      <p:pic>
        <p:nvPicPr>
          <p:cNvPr id="7" name="Θέση περιεχομένου 6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2397899"/>
            <a:ext cx="5181600" cy="2558240"/>
          </a:xfrm>
          <a:prstGeom prst="rect">
            <a:avLst/>
          </a:prstGeom>
        </p:spPr>
      </p:pic>
      <p:sp>
        <p:nvSpPr>
          <p:cNvPr id="6" name="Ορθογώνιο 5"/>
          <p:cNvSpPr/>
          <p:nvPr/>
        </p:nvSpPr>
        <p:spPr>
          <a:xfrm>
            <a:off x="380999" y="6181095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l-GR" sz="1100" dirty="0">
                <a:hlinkClick r:id="rId5"/>
              </a:rPr>
              <a:t>https://databricks.com/blog/2014/11/05/spark-officially-sets-a-new-record-in-large-scale-sorting.html</a:t>
            </a:r>
            <a:r>
              <a:rPr lang="en-US" sz="1100" dirty="0"/>
              <a:t> </a:t>
            </a:r>
            <a:endParaRPr lang="el-GR" sz="1100" dirty="0"/>
          </a:p>
        </p:txBody>
      </p:sp>
      <p:sp>
        <p:nvSpPr>
          <p:cNvPr id="8" name="Ορθογώνιο 7"/>
          <p:cNvSpPr/>
          <p:nvPr/>
        </p:nvSpPr>
        <p:spPr>
          <a:xfrm>
            <a:off x="5969296" y="5330543"/>
            <a:ext cx="55874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1200" dirty="0">
                <a:hlinkClick r:id="rId6"/>
              </a:rPr>
              <a:t>https://databricks.com/blog/2016/11/14/setting-new-world-record-apache-spark.html</a:t>
            </a:r>
            <a:r>
              <a:rPr lang="en-US" sz="1200" dirty="0"/>
              <a:t> </a:t>
            </a:r>
            <a:endParaRPr lang="el-GR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725569" y="1829757"/>
            <a:ext cx="1180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GraySort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2014</a:t>
            </a:r>
            <a:endParaRPr lang="el-G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Θέση αριθμού διαφάνειας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21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63638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l-GR" dirty="0"/>
              <a:t>παράδειγμα επεξεργασίας με το </a:t>
            </a:r>
            <a:r>
              <a:rPr lang="en-US" dirty="0"/>
              <a:t>Apache Spark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l-GR" dirty="0"/>
              <a:t>Υπολογισμός πλήθους μοναδικών επισκεπτών ιστοσελίδας </a:t>
            </a:r>
          </a:p>
          <a:p>
            <a:r>
              <a:rPr lang="el-GR" dirty="0"/>
              <a:t>Εύρεση </a:t>
            </a:r>
            <a:r>
              <a:rPr lang="en-US" dirty="0"/>
              <a:t>IP </a:t>
            </a:r>
            <a:r>
              <a:rPr lang="el-GR" dirty="0"/>
              <a:t>διευθύνσεων από τις οποίες συνδέθηκε ο κάθε μοναδικός χρήστης</a:t>
            </a:r>
          </a:p>
          <a:p>
            <a:r>
              <a:rPr lang="el-GR" dirty="0"/>
              <a:t>Χρήση αρχείων καταγραφής - </a:t>
            </a:r>
            <a:r>
              <a:rPr lang="en-US" dirty="0"/>
              <a:t>weblogs</a:t>
            </a:r>
            <a:r>
              <a:rPr lang="el-GR" dirty="0"/>
              <a:t> (82.9ΜΒ)</a:t>
            </a:r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6631172" y="3087804"/>
            <a:ext cx="5092995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Java magazine May/June 2016</a:t>
            </a:r>
          </a:p>
          <a:p>
            <a:r>
              <a:rPr lang="en-US" dirty="0"/>
              <a:t>Apache Spark 101: Getting up to speed on the popular big data engine</a:t>
            </a:r>
            <a:endParaRPr lang="el-GR" dirty="0"/>
          </a:p>
        </p:txBody>
      </p:sp>
      <p:sp>
        <p:nvSpPr>
          <p:cNvPr id="6" name="Ορθογώνιο 5"/>
          <p:cNvSpPr/>
          <p:nvPr/>
        </p:nvSpPr>
        <p:spPr>
          <a:xfrm>
            <a:off x="6826101" y="4084656"/>
            <a:ext cx="45276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1400" dirty="0">
                <a:hlinkClick r:id="rId3"/>
              </a:rPr>
              <a:t>http://www.oracle.com/technetwork/java/javamagazine</a:t>
            </a:r>
            <a:r>
              <a:rPr lang="en-US" sz="1400" dirty="0"/>
              <a:t> </a:t>
            </a:r>
            <a:endParaRPr lang="el-GR" sz="1400" dirty="0"/>
          </a:p>
        </p:txBody>
      </p:sp>
      <p:pic>
        <p:nvPicPr>
          <p:cNvPr id="7" name="Εικόνα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800" y="4993094"/>
            <a:ext cx="4591050" cy="933450"/>
          </a:xfrm>
          <a:prstGeom prst="rect">
            <a:avLst/>
          </a:prstGeom>
        </p:spPr>
      </p:pic>
      <p:sp>
        <p:nvSpPr>
          <p:cNvPr id="8" name="Οβάλ 7"/>
          <p:cNvSpPr/>
          <p:nvPr/>
        </p:nvSpPr>
        <p:spPr>
          <a:xfrm>
            <a:off x="6096000" y="4993093"/>
            <a:ext cx="1070344" cy="25939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Οβάλ 8"/>
          <p:cNvSpPr/>
          <p:nvPr/>
        </p:nvSpPr>
        <p:spPr>
          <a:xfrm>
            <a:off x="7339344" y="4993092"/>
            <a:ext cx="592544" cy="25939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TextBox 9"/>
          <p:cNvSpPr txBox="1"/>
          <p:nvPr/>
        </p:nvSpPr>
        <p:spPr>
          <a:xfrm>
            <a:off x="4040372" y="5730949"/>
            <a:ext cx="1437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 </a:t>
            </a:r>
            <a:r>
              <a:rPr lang="el-GR" dirty="0"/>
              <a:t>Διεύθυνση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11879" y="4427486"/>
            <a:ext cx="109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 </a:t>
            </a:r>
            <a:r>
              <a:rPr lang="el-GR" dirty="0"/>
              <a:t>πελάτη</a:t>
            </a:r>
          </a:p>
        </p:txBody>
      </p:sp>
      <p:cxnSp>
        <p:nvCxnSpPr>
          <p:cNvPr id="13" name="Ευθύγραμμο βέλος σύνδεσης 12"/>
          <p:cNvCxnSpPr>
            <a:stCxn id="10" idx="0"/>
            <a:endCxn id="8" idx="2"/>
          </p:cNvCxnSpPr>
          <p:nvPr/>
        </p:nvCxnSpPr>
        <p:spPr>
          <a:xfrm flipV="1">
            <a:off x="4758902" y="5122789"/>
            <a:ext cx="1337098" cy="6081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Ευθύγραμμο βέλος σύνδεσης 13"/>
          <p:cNvCxnSpPr>
            <a:stCxn id="11" idx="1"/>
            <a:endCxn id="9" idx="0"/>
          </p:cNvCxnSpPr>
          <p:nvPr/>
        </p:nvCxnSpPr>
        <p:spPr>
          <a:xfrm flipH="1">
            <a:off x="7635616" y="4612152"/>
            <a:ext cx="576263" cy="380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22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8928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F30095F-AA82-4F27-A622-FCD2652A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6604E55-53C6-49BB-9E3E-4E34477A3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accent6"/>
                </a:solidFill>
              </a:rPr>
              <a:t>unified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computing engine</a:t>
            </a:r>
            <a:r>
              <a:rPr lang="en-US" dirty="0"/>
              <a:t> and a set of </a:t>
            </a:r>
            <a:r>
              <a:rPr lang="en-US" dirty="0">
                <a:solidFill>
                  <a:srgbClr val="7030A0"/>
                </a:solidFill>
              </a:rPr>
              <a:t>libraries</a:t>
            </a:r>
            <a:r>
              <a:rPr lang="en-US" dirty="0"/>
              <a:t> for big data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Unified</a:t>
            </a:r>
            <a:r>
              <a:rPr lang="en-US" dirty="0"/>
              <a:t>: </a:t>
            </a:r>
            <a:r>
              <a:rPr lang="el-GR" dirty="0"/>
              <a:t>Επιτρέπει τη φόρτωση και επεξεργασία δεδομένων με ενοποιημένο </a:t>
            </a:r>
            <a:r>
              <a:rPr lang="en-US" dirty="0"/>
              <a:t>API</a:t>
            </a:r>
            <a:r>
              <a:rPr lang="el-GR" dirty="0"/>
              <a:t>, εύκολο στην κατανόηση</a:t>
            </a:r>
          </a:p>
          <a:p>
            <a:pPr lvl="2"/>
            <a:r>
              <a:rPr lang="el-GR" dirty="0"/>
              <a:t>Φόρτωση δεδομένων χρησιμοποιώντας ένα </a:t>
            </a:r>
            <a:r>
              <a:rPr lang="en-US" dirty="0"/>
              <a:t>SQL </a:t>
            </a:r>
            <a:r>
              <a:rPr lang="el-GR" dirty="0"/>
              <a:t>ερώτημα</a:t>
            </a:r>
            <a:r>
              <a:rPr lang="en-US" dirty="0"/>
              <a:t> </a:t>
            </a:r>
            <a:r>
              <a:rPr lang="el-GR" dirty="0">
                <a:sym typeface="Wingdings" panose="05000000000000000000" pitchFamily="2" charset="2"/>
              </a:rPr>
              <a:t></a:t>
            </a:r>
            <a:r>
              <a:rPr lang="el-GR" dirty="0"/>
              <a:t> είσοδος δεδομένων σε μοντέλο μηχανικής μάθησης </a:t>
            </a:r>
            <a:r>
              <a:rPr lang="el-GR" dirty="0">
                <a:sym typeface="Wingdings" panose="05000000000000000000" pitchFamily="2" charset="2"/>
              </a:rPr>
              <a:t> λήψη αποτελεσμάτων 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Computing Engine</a:t>
            </a:r>
            <a:r>
              <a:rPr lang="en-US" dirty="0">
                <a:sym typeface="Wingdings" panose="05000000000000000000" pitchFamily="2" charset="2"/>
              </a:rPr>
              <a:t>: To Apache Spark </a:t>
            </a:r>
            <a:r>
              <a:rPr lang="el-GR" dirty="0">
                <a:sym typeface="Wingdings" panose="05000000000000000000" pitchFamily="2" charset="2"/>
              </a:rPr>
              <a:t>εστιάζει στη φόρτωση δεδομένων από συστήματα αποθήκευσης και στην εκτέλεση υπολογισμών σε αυτά όπου αυτά βρίσκονται</a:t>
            </a:r>
          </a:p>
          <a:p>
            <a:pPr lvl="1"/>
            <a:r>
              <a:rPr lang="en-US" b="1" dirty="0">
                <a:solidFill>
                  <a:srgbClr val="7030A0"/>
                </a:solidFill>
                <a:sym typeface="Wingdings" panose="05000000000000000000" pitchFamily="2" charset="2"/>
              </a:rPr>
              <a:t>Libraries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l-GR" dirty="0">
                <a:sym typeface="Wingdings" panose="05000000000000000000" pitchFamily="2" charset="2"/>
              </a:rPr>
              <a:t>Παρέχει ένα ενοποιημένο </a:t>
            </a:r>
            <a:r>
              <a:rPr lang="en-US" dirty="0">
                <a:sym typeface="Wingdings" panose="05000000000000000000" pitchFamily="2" charset="2"/>
              </a:rPr>
              <a:t>API </a:t>
            </a:r>
            <a:r>
              <a:rPr lang="el-GR" dirty="0">
                <a:sym typeface="Wingdings" panose="05000000000000000000" pitchFamily="2" charset="2"/>
              </a:rPr>
              <a:t>που εξυπηρετεί κοινές εργασίες ανάλυσης δεδομένων (</a:t>
            </a:r>
            <a:r>
              <a:rPr lang="en-US" dirty="0">
                <a:sym typeface="Wingdings" panose="05000000000000000000" pitchFamily="2" charset="2"/>
              </a:rPr>
              <a:t>standard libraries + 3</a:t>
            </a:r>
            <a:r>
              <a:rPr lang="en-US" baseline="30000" dirty="0"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party libraries</a:t>
            </a:r>
            <a:r>
              <a:rPr lang="el-GR" dirty="0">
                <a:sym typeface="Wingdings" panose="05000000000000000000" pitchFamily="2" charset="2"/>
              </a:rPr>
              <a:t>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36433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36E4F75-6944-451C-B820-09CC649EC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Ιστορία του </a:t>
            </a:r>
            <a:r>
              <a:rPr lang="en-US" dirty="0"/>
              <a:t>Apache Spark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AC96BA5-C06C-41A7-8718-B5F5F541A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2009: UC Berkeley </a:t>
            </a:r>
            <a:r>
              <a:rPr lang="en-US" dirty="0" err="1"/>
              <a:t>AMPlab</a:t>
            </a:r>
            <a:endParaRPr lang="en-US" dirty="0"/>
          </a:p>
          <a:p>
            <a:r>
              <a:rPr lang="en-US" dirty="0"/>
              <a:t>2010: Research Paper (</a:t>
            </a:r>
            <a:r>
              <a:rPr lang="en-US" dirty="0" err="1"/>
              <a:t>Matei</a:t>
            </a:r>
            <a:r>
              <a:rPr lang="en-US" dirty="0"/>
              <a:t> </a:t>
            </a:r>
            <a:r>
              <a:rPr lang="en-US" dirty="0" err="1"/>
              <a:t>Zaharia</a:t>
            </a:r>
            <a:r>
              <a:rPr lang="en-US" dirty="0"/>
              <a:t>, …)</a:t>
            </a:r>
          </a:p>
          <a:p>
            <a:r>
              <a:rPr lang="en-US" dirty="0"/>
              <a:t>2011: First release </a:t>
            </a:r>
          </a:p>
          <a:p>
            <a:r>
              <a:rPr lang="en-US" dirty="0"/>
              <a:t>2013: </a:t>
            </a:r>
            <a:r>
              <a:rPr lang="en-US" dirty="0" err="1"/>
              <a:t>AMPlab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Databricks</a:t>
            </a:r>
          </a:p>
          <a:p>
            <a:r>
              <a:rPr lang="en-US" dirty="0"/>
              <a:t>2014: Spark 1.0</a:t>
            </a:r>
          </a:p>
          <a:p>
            <a:r>
              <a:rPr lang="en-US" dirty="0"/>
              <a:t>2016: Spark 2.0</a:t>
            </a:r>
          </a:p>
          <a:p>
            <a:r>
              <a:rPr lang="en-US" dirty="0"/>
              <a:t>2020: Spark 3.0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8135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87CD36C-0906-4283-BFB1-66C568AB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</a:t>
            </a:r>
            <a:r>
              <a:rPr lang="el-GR" dirty="0"/>
              <a:t> εφαρμογή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7BA39FF7-965D-4810-93AA-E1FF24E78F91}"/>
              </a:ext>
            </a:extLst>
          </p:cNvPr>
          <p:cNvSpPr/>
          <p:nvPr/>
        </p:nvSpPr>
        <p:spPr>
          <a:xfrm>
            <a:off x="1367161" y="3071674"/>
            <a:ext cx="2299317" cy="1189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Program</a:t>
            </a:r>
            <a:endParaRPr lang="el-GR" dirty="0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CDF368C2-CF7A-4981-965F-DE4D8310FEBE}"/>
              </a:ext>
            </a:extLst>
          </p:cNvPr>
          <p:cNvSpPr/>
          <p:nvPr/>
        </p:nvSpPr>
        <p:spPr>
          <a:xfrm>
            <a:off x="4573480" y="3071674"/>
            <a:ext cx="2299317" cy="1189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Manager</a:t>
            </a:r>
          </a:p>
          <a:p>
            <a:pPr algn="ctr"/>
            <a:r>
              <a:rPr lang="en-US" dirty="0"/>
              <a:t>(Spark’s standalone cluster manager, YARN, Mesos)</a:t>
            </a:r>
            <a:endParaRPr lang="el-GR" dirty="0"/>
          </a:p>
        </p:txBody>
      </p:sp>
      <p:cxnSp>
        <p:nvCxnSpPr>
          <p:cNvPr id="7" name="Ευθύγραμμο βέλος σύνδεσης 6">
            <a:extLst>
              <a:ext uri="{FF2B5EF4-FFF2-40B4-BE49-F238E27FC236}">
                <a16:creationId xmlns:a16="http://schemas.microsoft.com/office/drawing/2014/main" id="{F0C0E94C-C14D-4095-82E9-55D018D5208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666478" y="3666478"/>
            <a:ext cx="9070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48BE867C-96CA-4513-91CD-BD89586B3899}"/>
              </a:ext>
            </a:extLst>
          </p:cNvPr>
          <p:cNvSpPr/>
          <p:nvPr/>
        </p:nvSpPr>
        <p:spPr>
          <a:xfrm>
            <a:off x="8427869" y="1288742"/>
            <a:ext cx="2299317" cy="1189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</a:t>
            </a:r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3132D618-ED7C-47D4-81B0-8CE948B13A0A}"/>
              </a:ext>
            </a:extLst>
          </p:cNvPr>
          <p:cNvSpPr/>
          <p:nvPr/>
        </p:nvSpPr>
        <p:spPr>
          <a:xfrm>
            <a:off x="8427868" y="3071674"/>
            <a:ext cx="2299317" cy="1189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</a:t>
            </a:r>
          </a:p>
        </p:txBody>
      </p:sp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49BDDDB3-9150-43B0-A318-516FF3D3285B}"/>
              </a:ext>
            </a:extLst>
          </p:cNvPr>
          <p:cNvSpPr/>
          <p:nvPr/>
        </p:nvSpPr>
        <p:spPr>
          <a:xfrm>
            <a:off x="8427868" y="4665216"/>
            <a:ext cx="2299317" cy="1189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</a:t>
            </a:r>
          </a:p>
        </p:txBody>
      </p:sp>
      <p:cxnSp>
        <p:nvCxnSpPr>
          <p:cNvPr id="11" name="Ευθύγραμμο βέλος σύνδεσης 10">
            <a:extLst>
              <a:ext uri="{FF2B5EF4-FFF2-40B4-BE49-F238E27FC236}">
                <a16:creationId xmlns:a16="http://schemas.microsoft.com/office/drawing/2014/main" id="{892D3254-C3EE-455A-806E-1C1F7A6C8C87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6872797" y="1883546"/>
            <a:ext cx="1555072" cy="17829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Ευθύγραμμο βέλος σύνδεσης 13">
            <a:extLst>
              <a:ext uri="{FF2B5EF4-FFF2-40B4-BE49-F238E27FC236}">
                <a16:creationId xmlns:a16="http://schemas.microsoft.com/office/drawing/2014/main" id="{CFB28BF8-B377-4FFD-AD19-CBEF9E830894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6872797" y="3666478"/>
            <a:ext cx="15550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Ευθύγραμμο βέλος σύνδεσης 16">
            <a:extLst>
              <a:ext uri="{FF2B5EF4-FFF2-40B4-BE49-F238E27FC236}">
                <a16:creationId xmlns:a16="http://schemas.microsoft.com/office/drawing/2014/main" id="{B091C89F-7AD4-47F6-B3E9-0B421210AF7C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6872797" y="3666478"/>
            <a:ext cx="1555071" cy="15935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B29BDAA-1757-47A0-A6D8-7F62724CE4D6}"/>
              </a:ext>
            </a:extLst>
          </p:cNvPr>
          <p:cNvSpPr txBox="1"/>
          <p:nvPr/>
        </p:nvSpPr>
        <p:spPr>
          <a:xfrm>
            <a:off x="1553592" y="5770485"/>
            <a:ext cx="5082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Κάθε </a:t>
            </a:r>
            <a:r>
              <a:rPr lang="en-US" dirty="0"/>
              <a:t>Spark </a:t>
            </a:r>
            <a:r>
              <a:rPr lang="el-GR" dirty="0"/>
              <a:t>εφαρμογή έχει το δικό της </a:t>
            </a:r>
            <a:r>
              <a:rPr lang="en-US" dirty="0" err="1"/>
              <a:t>SparkSession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72976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Stack </a:t>
            </a:r>
            <a:r>
              <a:rPr lang="el-GR" dirty="0"/>
              <a:t>του </a:t>
            </a:r>
            <a:r>
              <a:rPr lang="en-US" dirty="0"/>
              <a:t>Apache Spark</a:t>
            </a:r>
            <a:endParaRPr lang="el-GR" dirty="0"/>
          </a:p>
        </p:txBody>
      </p:sp>
      <p:sp>
        <p:nvSpPr>
          <p:cNvPr id="5" name="Θέση περιεχομένου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Spark SQL</a:t>
            </a:r>
            <a:r>
              <a:rPr lang="en-US" dirty="0"/>
              <a:t>: </a:t>
            </a:r>
            <a:r>
              <a:rPr lang="el-GR" dirty="0"/>
              <a:t>πρόσβαση σε δομημένα δεδομένα – συμβατότητα με </a:t>
            </a:r>
            <a:r>
              <a:rPr lang="en-US" dirty="0" err="1"/>
              <a:t>HiveQL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b="1" dirty="0"/>
              <a:t>Spark Streaming</a:t>
            </a:r>
            <a:r>
              <a:rPr lang="en-US" dirty="0"/>
              <a:t>: fault tolerant </a:t>
            </a:r>
            <a:r>
              <a:rPr lang="el-GR" dirty="0"/>
              <a:t>χειρισμός </a:t>
            </a:r>
            <a:r>
              <a:rPr lang="en-US" dirty="0"/>
              <a:t>data</a:t>
            </a:r>
            <a:r>
              <a:rPr lang="el-GR" dirty="0"/>
              <a:t> </a:t>
            </a:r>
            <a:r>
              <a:rPr lang="en-US" dirty="0"/>
              <a:t>streams (Flume, Kafka,…)</a:t>
            </a:r>
          </a:p>
          <a:p>
            <a:pPr>
              <a:lnSpc>
                <a:spcPct val="120000"/>
              </a:lnSpc>
            </a:pPr>
            <a:r>
              <a:rPr lang="en-US" b="1" dirty="0" err="1"/>
              <a:t>MLlib</a:t>
            </a:r>
            <a:r>
              <a:rPr lang="en-US" dirty="0"/>
              <a:t>:</a:t>
            </a:r>
            <a:r>
              <a:rPr lang="el-GR" dirty="0"/>
              <a:t> έλεγχος υποθέσεων</a:t>
            </a:r>
            <a:r>
              <a:rPr lang="en-US" dirty="0"/>
              <a:t>, </a:t>
            </a:r>
            <a:r>
              <a:rPr lang="el-GR" dirty="0"/>
              <a:t>κατηγοριοποίηση, παλινδρόμηση</a:t>
            </a:r>
            <a:r>
              <a:rPr lang="en-US" dirty="0"/>
              <a:t>, </a:t>
            </a:r>
            <a:r>
              <a:rPr lang="el-GR" dirty="0" err="1"/>
              <a:t>συσταδοποίηση</a:t>
            </a:r>
            <a:r>
              <a:rPr lang="en-US" dirty="0"/>
              <a:t>, </a:t>
            </a:r>
            <a:r>
              <a:rPr lang="el-GR" dirty="0"/>
              <a:t>ανάλυση κύριων συνιστωσών</a:t>
            </a:r>
            <a:r>
              <a:rPr lang="en-US" dirty="0"/>
              <a:t> </a:t>
            </a:r>
            <a:r>
              <a:rPr lang="el-GR" dirty="0"/>
              <a:t>κ.α.</a:t>
            </a:r>
          </a:p>
          <a:p>
            <a:pPr>
              <a:lnSpc>
                <a:spcPct val="120000"/>
              </a:lnSpc>
            </a:pPr>
            <a:r>
              <a:rPr lang="en-US" b="1" dirty="0" err="1"/>
              <a:t>GraphX</a:t>
            </a:r>
            <a:r>
              <a:rPr lang="en-US" dirty="0"/>
              <a:t>: </a:t>
            </a:r>
            <a:r>
              <a:rPr lang="el-GR" dirty="0"/>
              <a:t>ανάλυση γραφημάτων (π.χ. </a:t>
            </a:r>
            <a:r>
              <a:rPr lang="en-US" dirty="0" err="1"/>
              <a:t>pagerank</a:t>
            </a:r>
            <a:r>
              <a:rPr lang="el-GR" dirty="0"/>
              <a:t>), μέσω του </a:t>
            </a:r>
            <a:r>
              <a:rPr lang="en-US" dirty="0" err="1"/>
              <a:t>Pregel</a:t>
            </a:r>
            <a:r>
              <a:rPr lang="en-US" dirty="0"/>
              <a:t> API</a:t>
            </a:r>
            <a:endParaRPr lang="el-GR" dirty="0"/>
          </a:p>
        </p:txBody>
      </p:sp>
      <p:pic>
        <p:nvPicPr>
          <p:cNvPr id="7" name="Picture 2" descr="http://spark.apache.org/images/spark-stack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5207" y="2558374"/>
            <a:ext cx="4994218" cy="235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6</a:t>
            </a:fld>
            <a:endParaRPr lang="el-GR" dirty="0"/>
          </a:p>
        </p:txBody>
      </p:sp>
      <p:pic>
        <p:nvPicPr>
          <p:cNvPr id="6" name="Picture 2" descr="http://spark.apache.org/images/spark-logo-trademark.png">
            <a:extLst>
              <a:ext uri="{FF2B5EF4-FFF2-40B4-BE49-F238E27FC236}">
                <a16:creationId xmlns:a16="http://schemas.microsoft.com/office/drawing/2014/main" id="{32E5C28F-6AB3-46C3-A075-1BF8E1F37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325" y="530035"/>
            <a:ext cx="257175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391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Για ποιες εφαρμογές είναι κατάλληλο το Apache Spark;</a:t>
            </a:r>
          </a:p>
        </p:txBody>
      </p:sp>
      <p:sp>
        <p:nvSpPr>
          <p:cNvPr id="5" name="Θέση περιεχομένου 4"/>
          <p:cNvSpPr>
            <a:spLocks noGrp="1"/>
          </p:cNvSpPr>
          <p:nvPr>
            <p:ph sz="half"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Το</a:t>
            </a:r>
            <a:r>
              <a:rPr lang="en-US" sz="2000" dirty="0">
                <a:solidFill>
                  <a:schemeClr val="bg1"/>
                </a:solidFill>
              </a:rPr>
              <a:t> Spark </a:t>
            </a:r>
            <a:r>
              <a:rPr lang="en-US" sz="2000" dirty="0" err="1">
                <a:solidFill>
                  <a:schemeClr val="bg1"/>
                </a:solidFill>
              </a:rPr>
              <a:t>είν</a:t>
            </a:r>
            <a:r>
              <a:rPr lang="en-US" sz="2000" dirty="0">
                <a:solidFill>
                  <a:schemeClr val="bg1"/>
                </a:solidFill>
              </a:rPr>
              <a:t>αι κατάλληλο για: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Δι</a:t>
            </a:r>
            <a:r>
              <a:rPr lang="en-US" sz="2000" dirty="0">
                <a:solidFill>
                  <a:schemeClr val="bg1"/>
                </a:solidFill>
              </a:rPr>
              <a:t>αδραστικά ερωτήματα σε μεγάλα δεδομένα </a:t>
            </a:r>
          </a:p>
          <a:p>
            <a:r>
              <a:rPr lang="en-US" sz="2000" dirty="0">
                <a:solidFill>
                  <a:schemeClr val="bg1"/>
                </a:solidFill>
              </a:rPr>
              <a:t>Επ</a:t>
            </a:r>
            <a:r>
              <a:rPr lang="en-US" sz="2000" dirty="0" err="1">
                <a:solidFill>
                  <a:schemeClr val="bg1"/>
                </a:solidFill>
              </a:rPr>
              <a:t>εξεργ</a:t>
            </a:r>
            <a:r>
              <a:rPr lang="en-US" sz="2000" dirty="0">
                <a:solidFill>
                  <a:schemeClr val="bg1"/>
                </a:solidFill>
              </a:rPr>
              <a:t>ασία streaming μεγάλων δεδομένων από αισθητήρες ή από άλλες πηγές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Εκτέλεση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εργ</a:t>
            </a:r>
            <a:r>
              <a:rPr lang="en-US" sz="2000" dirty="0">
                <a:solidFill>
                  <a:schemeClr val="bg1"/>
                </a:solidFill>
              </a:rPr>
              <a:t>ασιών μηχανικής μάθησης σε μεγάλα δεδομένα </a:t>
            </a:r>
          </a:p>
        </p:txBody>
      </p:sp>
      <p:pic>
        <p:nvPicPr>
          <p:cNvPr id="1026" name="Picture 2" descr="Αποτέλεσμα εικόνας για apache spark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134" y="1127109"/>
            <a:ext cx="7144023" cy="401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>
          <a:xfrm>
            <a:off x="10289512" y="6356350"/>
            <a:ext cx="10642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34CA47B-BB17-47C7-9E60-64B1219A2C73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981DE7D2-969A-4E2A-AAF5-B4B85628F5A4}"/>
              </a:ext>
            </a:extLst>
          </p:cNvPr>
          <p:cNvSpPr/>
          <p:nvPr/>
        </p:nvSpPr>
        <p:spPr>
          <a:xfrm>
            <a:off x="5693135" y="5267462"/>
            <a:ext cx="54600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1200" dirty="0">
                <a:hlinkClick r:id="rId4"/>
              </a:rPr>
              <a:t>https://databricks.com/blog/2016/06/22/apache-spark-key-terms-explained.html</a:t>
            </a:r>
            <a:r>
              <a:rPr lang="en-US" sz="1200" dirty="0"/>
              <a:t> 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2144823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l-GR" sz="3100">
                <a:solidFill>
                  <a:srgbClr val="FFFFFF"/>
                </a:solidFill>
              </a:rPr>
              <a:t>Χαρακτηριστικά του </a:t>
            </a:r>
            <a:r>
              <a:rPr lang="en-US" sz="3100">
                <a:solidFill>
                  <a:srgbClr val="FFFFFF"/>
                </a:solidFill>
              </a:rPr>
              <a:t>Spark</a:t>
            </a:r>
            <a:endParaRPr lang="el-GR" sz="3100">
              <a:solidFill>
                <a:srgbClr val="FFFFFF"/>
              </a:solidFill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380855" y="1251751"/>
            <a:ext cx="3749016" cy="4524582"/>
          </a:xfrm>
        </p:spPr>
        <p:txBody>
          <a:bodyPr>
            <a:normAutofit/>
          </a:bodyPr>
          <a:lstStyle/>
          <a:p>
            <a:r>
              <a:rPr lang="el-GR" sz="1800" dirty="0"/>
              <a:t>Διατηρεί τα δεδομένα και τα ενδιάμεσα αποτελέσματα στη μνήμη, αντί να τα γράφει στο δίσκο</a:t>
            </a:r>
          </a:p>
          <a:p>
            <a:r>
              <a:rPr lang="el-GR" sz="1800" dirty="0"/>
              <a:t>Παρέχει επεξεργασία «σχεδόν» πραγματικού χρόνου</a:t>
            </a:r>
            <a:endParaRPr lang="en-US" sz="1800" dirty="0"/>
          </a:p>
          <a:p>
            <a:r>
              <a:rPr lang="el-GR" sz="1800" dirty="0"/>
              <a:t>Σε σχέση με το </a:t>
            </a:r>
            <a:r>
              <a:rPr lang="en-US" sz="1800" dirty="0"/>
              <a:t>Hadoop MapReduce </a:t>
            </a:r>
            <a:r>
              <a:rPr lang="el-GR" sz="1800" dirty="0"/>
              <a:t>το </a:t>
            </a:r>
            <a:r>
              <a:rPr lang="en-US" sz="1800" dirty="0"/>
              <a:t>Spark:</a:t>
            </a:r>
            <a:endParaRPr lang="el-GR" sz="1800" dirty="0"/>
          </a:p>
          <a:p>
            <a:pPr lvl="1"/>
            <a:r>
              <a:rPr lang="el-GR" sz="1800" dirty="0"/>
              <a:t>πραγματοποιεί λιγότερο ακριβά ανακατέματα (</a:t>
            </a:r>
            <a:r>
              <a:rPr lang="en-US" sz="1800" dirty="0"/>
              <a:t>shuffles</a:t>
            </a:r>
            <a:r>
              <a:rPr lang="el-GR" sz="1800" dirty="0"/>
              <a:t>)</a:t>
            </a:r>
            <a:r>
              <a:rPr lang="en-US" sz="1800" dirty="0"/>
              <a:t> </a:t>
            </a:r>
            <a:r>
              <a:rPr lang="el-GR" sz="1800" dirty="0"/>
              <a:t>κατά την επεξεργασία των δεδομένων</a:t>
            </a:r>
            <a:r>
              <a:rPr lang="en-US" sz="1800" dirty="0"/>
              <a:t> </a:t>
            </a:r>
          </a:p>
          <a:p>
            <a:pPr lvl="1"/>
            <a:r>
              <a:rPr lang="el-GR" sz="1800" dirty="0"/>
              <a:t>Παρέχει υψηλότερου επιπέδου </a:t>
            </a:r>
            <a:r>
              <a:rPr lang="en-US" sz="1800" dirty="0"/>
              <a:t>API </a:t>
            </a:r>
            <a:r>
              <a:rPr lang="el-GR" sz="1800" dirty="0"/>
              <a:t>που διευκολύνει τους προγραμματιστές</a:t>
            </a:r>
            <a:endParaRPr lang="en-US" sz="1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l-GR" sz="2000" dirty="0"/>
              <a:t>Έχει σχεδιαστεί ως </a:t>
            </a:r>
            <a:r>
              <a:rPr lang="el-GR" sz="2000" b="1" dirty="0"/>
              <a:t>μηχανισμός εκτέλεσης εφαρμογών τόσο στη μνήμη όσο και στο δίσκο</a:t>
            </a:r>
            <a:r>
              <a:rPr lang="el-GR" sz="2000" dirty="0"/>
              <a:t> (όταν η μνήμη δεν επαρκεί</a:t>
            </a:r>
            <a:r>
              <a:rPr lang="en-US" sz="2000" dirty="0"/>
              <a:t>,</a:t>
            </a:r>
            <a:r>
              <a:rPr lang="el-GR" sz="2000" dirty="0"/>
              <a:t> οι λειτουργίες του </a:t>
            </a:r>
            <a:r>
              <a:rPr lang="en-US" sz="2000" dirty="0"/>
              <a:t>Spark </a:t>
            </a:r>
            <a:r>
              <a:rPr lang="el-GR" sz="2000" dirty="0"/>
              <a:t>χρησιμοποιούν διαθέσιμες δευτερεύουσες μονάδες αποθήκευσης)</a:t>
            </a:r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>
          <a:xfrm>
            <a:off x="9202366" y="6356350"/>
            <a:ext cx="215143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34CA47B-BB17-47C7-9E60-64B1219A2C73}" type="slidenum">
              <a:rPr lang="el-GR" smtClean="0"/>
              <a:pPr>
                <a:spcAft>
                  <a:spcPts val="600"/>
                </a:spcAft>
              </a:pPr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06950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Δεδομένα που χειρίζεται το </a:t>
            </a:r>
            <a:r>
              <a:rPr lang="en-US" dirty="0"/>
              <a:t>Spark</a:t>
            </a:r>
            <a:endParaRPr lang="el-GR" dirty="0"/>
          </a:p>
        </p:txBody>
      </p:sp>
      <p:sp>
        <p:nvSpPr>
          <p:cNvPr id="5" name="Θέση περιεχομένου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l-GR" dirty="0"/>
              <a:t>Συχνά χρησιμοποιείται πάνω από το </a:t>
            </a:r>
            <a:r>
              <a:rPr lang="en-US" dirty="0"/>
              <a:t>Hadoop </a:t>
            </a:r>
            <a:r>
              <a:rPr lang="el-GR" dirty="0"/>
              <a:t>που του παρέχει πρόσβαση σε δεδομένα τα οποία βρίσκονται στο </a:t>
            </a:r>
            <a:r>
              <a:rPr lang="en-US" dirty="0"/>
              <a:t>HDFS </a:t>
            </a:r>
            <a:r>
              <a:rPr lang="el-GR" dirty="0"/>
              <a:t>ή στην </a:t>
            </a:r>
            <a:r>
              <a:rPr lang="en-US" dirty="0" err="1"/>
              <a:t>HBase</a:t>
            </a:r>
            <a:endParaRPr lang="en-US" dirty="0"/>
          </a:p>
        </p:txBody>
      </p:sp>
      <p:sp>
        <p:nvSpPr>
          <p:cNvPr id="7" name="Θέση περιεχομένου 6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l-GR" dirty="0"/>
              <a:t>Επιπλέον:</a:t>
            </a:r>
          </a:p>
          <a:p>
            <a:pPr lvl="1">
              <a:lnSpc>
                <a:spcPct val="110000"/>
              </a:lnSpc>
            </a:pPr>
            <a:r>
              <a:rPr lang="el-GR" dirty="0"/>
              <a:t>Μπορεί να διαβάσει δεδομένα και από άλλα συστήματα αποθήκευσης δεδομένων όπως</a:t>
            </a:r>
            <a:r>
              <a:rPr lang="en-US" dirty="0"/>
              <a:t> Cassandra, MongoDB, </a:t>
            </a:r>
            <a:r>
              <a:rPr lang="en-US" dirty="0" err="1"/>
              <a:t>CouchDB</a:t>
            </a:r>
            <a:r>
              <a:rPr lang="en-US" dirty="0"/>
              <a:t> </a:t>
            </a:r>
            <a:r>
              <a:rPr lang="el-GR" dirty="0"/>
              <a:t>κ.α.</a:t>
            </a:r>
          </a:p>
          <a:p>
            <a:pPr lvl="1">
              <a:lnSpc>
                <a:spcPct val="110000"/>
              </a:lnSpc>
            </a:pPr>
            <a:r>
              <a:rPr lang="el-GR" dirty="0"/>
              <a:t>Μέσω</a:t>
            </a:r>
            <a:r>
              <a:rPr lang="en-US" dirty="0"/>
              <a:t> </a:t>
            </a:r>
            <a:r>
              <a:rPr lang="el-GR" dirty="0"/>
              <a:t>του υποσυστήματος </a:t>
            </a:r>
            <a:r>
              <a:rPr lang="en-US" dirty="0"/>
              <a:t>Apache Spark SQL </a:t>
            </a:r>
            <a:r>
              <a:rPr lang="el-GR" dirty="0"/>
              <a:t>μπορεί να έχει πρόσβαση μέσω </a:t>
            </a:r>
            <a:r>
              <a:rPr lang="en-US" dirty="0"/>
              <a:t>SQL</a:t>
            </a:r>
            <a:r>
              <a:rPr lang="el-GR" dirty="0"/>
              <a:t> σε σχεσιακές βάσεις δεδομένων 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l-GR" dirty="0"/>
              <a:t>Μπορεί να χρησιμοποιεί το </a:t>
            </a:r>
            <a:r>
              <a:rPr lang="en-US" dirty="0"/>
              <a:t>Apache </a:t>
            </a:r>
            <a:r>
              <a:rPr lang="en-US" dirty="0" err="1"/>
              <a:t>Mesos</a:t>
            </a:r>
            <a:r>
              <a:rPr lang="en-US" dirty="0"/>
              <a:t> </a:t>
            </a:r>
            <a:r>
              <a:rPr lang="el-GR" dirty="0"/>
              <a:t>ως </a:t>
            </a:r>
            <a:r>
              <a:rPr lang="en-US" dirty="0"/>
              <a:t>cluster manager </a:t>
            </a:r>
            <a:r>
              <a:rPr lang="el-GR" dirty="0"/>
              <a:t>και να εκτελείται εκτός </a:t>
            </a:r>
            <a:r>
              <a:rPr lang="en-US" dirty="0"/>
              <a:t>Hadoop </a:t>
            </a:r>
            <a:r>
              <a:rPr lang="el-GR" dirty="0"/>
              <a:t>σε ομάδες υπολογιστών που τη διαχείρισή τους αναλαμβάνει το </a:t>
            </a:r>
            <a:r>
              <a:rPr lang="en-US" dirty="0" err="1"/>
              <a:t>Mesos</a:t>
            </a:r>
            <a:endParaRPr lang="el-GR" dirty="0"/>
          </a:p>
        </p:txBody>
      </p:sp>
      <p:pic>
        <p:nvPicPr>
          <p:cNvPr id="4098" name="Picture 2" descr="https://raw.githubusercontent.com/ServiceStack/Assets/master/img/livedemos/techstacks/apache-mesos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727" y="4903498"/>
            <a:ext cx="1150145" cy="35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9</a:t>
            </a:fld>
            <a:endParaRPr lang="el-GR"/>
          </a:p>
        </p:txBody>
      </p:sp>
      <p:pic>
        <p:nvPicPr>
          <p:cNvPr id="1026" name="Picture 2" descr="open-source-ecosyste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754" y="3464841"/>
            <a:ext cx="4824046" cy="271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Ορθογώνιο 2"/>
          <p:cNvSpPr/>
          <p:nvPr/>
        </p:nvSpPr>
        <p:spPr>
          <a:xfrm>
            <a:off x="458664" y="6311900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l-GR" sz="1400" dirty="0">
                <a:hlinkClick r:id="rId5"/>
              </a:rPr>
              <a:t>https://databricks.com/blog/2016/01/05/apache-spark-2015-year-in-review.html</a:t>
            </a:r>
            <a:r>
              <a:rPr lang="el-G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7879554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1151</Words>
  <Application>Microsoft Office PowerPoint</Application>
  <PresentationFormat>Ευρεία οθόνη</PresentationFormat>
  <Paragraphs>153</Paragraphs>
  <Slides>22</Slides>
  <Notes>9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Θέμα του Office</vt:lpstr>
      <vt:lpstr>Apache Spark</vt:lpstr>
      <vt:lpstr>Τι είναι το Apache Spark;</vt:lpstr>
      <vt:lpstr>Apache Spark</vt:lpstr>
      <vt:lpstr>Ιστορία του Apache Spark</vt:lpstr>
      <vt:lpstr>Spark εφαρμογή</vt:lpstr>
      <vt:lpstr>To Stack του Apache Spark</vt:lpstr>
      <vt:lpstr>Για ποιες εφαρμογές είναι κατάλληλο το Apache Spark;</vt:lpstr>
      <vt:lpstr>Χαρακτηριστικά του Spark</vt:lpstr>
      <vt:lpstr>Δεδομένα που χειρίζεται το Spark</vt:lpstr>
      <vt:lpstr>Γλώσσες που υποστηρίζει το Spark</vt:lpstr>
      <vt:lpstr>Python REPL</vt:lpstr>
      <vt:lpstr>R REPL</vt:lpstr>
      <vt:lpstr>Resilient Distributed Datasets (RDDs)</vt:lpstr>
      <vt:lpstr>RDDs: Transformations - Actions</vt:lpstr>
      <vt:lpstr>Directed Acyclic Graphs (DAGs)</vt:lpstr>
      <vt:lpstr>Mlib (scalable machine learning library)</vt:lpstr>
      <vt:lpstr>Streaming</vt:lpstr>
      <vt:lpstr>Εξέλιξη του μοντέλου επεξεργασίας στο Apache Spark</vt:lpstr>
      <vt:lpstr>Spark’s APIs</vt:lpstr>
      <vt:lpstr>Spark 2.0 – Structured APIs</vt:lpstr>
      <vt:lpstr>Απόδοση του Apache Spark (GraySortMetric, CloudSortMetric)</vt:lpstr>
      <vt:lpstr>Demo: παράδειγμα επεξεργασίας με το Apache Spark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</dc:title>
  <dc:creator>Christos Gogos</dc:creator>
  <cp:lastModifiedBy>ΧΡΗΣΤΟΣ ΓΚΟΓΚΟΣ</cp:lastModifiedBy>
  <cp:revision>16</cp:revision>
  <dcterms:created xsi:type="dcterms:W3CDTF">2019-02-17T23:57:22Z</dcterms:created>
  <dcterms:modified xsi:type="dcterms:W3CDTF">2020-11-23T23:21:03Z</dcterms:modified>
</cp:coreProperties>
</file>