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3" r:id="rId10"/>
    <p:sldId id="264" r:id="rId11"/>
    <p:sldId id="265" r:id="rId12"/>
    <p:sldId id="266" r:id="rId13"/>
    <p:sldId id="270" r:id="rId14"/>
    <p:sldId id="271" r:id="rId15"/>
    <p:sldId id="269" r:id="rId16"/>
    <p:sldId id="268" r:id="rId17"/>
    <p:sldId id="267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94669"/>
  </p:normalViewPr>
  <p:slideViewPr>
    <p:cSldViewPr snapToGrid="0">
      <p:cViewPr varScale="1">
        <p:scale>
          <a:sx n="156" d="100"/>
          <a:sy n="156" d="100"/>
        </p:scale>
        <p:origin x="9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70B-7720-4E1A-8663-7E71984D17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731230-EFA6-4F76-8CA4-962A1C07FD15}">
      <dgm:prSet/>
      <dgm:spPr/>
      <dgm:t>
        <a:bodyPr/>
        <a:lstStyle/>
        <a:p>
          <a:r>
            <a:rPr lang="el-GR"/>
            <a:t>Το </a:t>
          </a:r>
          <a:r>
            <a:rPr lang="en-US"/>
            <a:t>Apache Spark </a:t>
          </a:r>
          <a:r>
            <a:rPr lang="el-GR"/>
            <a:t>είναι ένα </a:t>
          </a:r>
          <a:r>
            <a:rPr lang="en-US"/>
            <a:t>framework </a:t>
          </a:r>
          <a:r>
            <a:rPr lang="el-GR"/>
            <a:t>γενικού σκοπού που επιτρέπει κατανεμημένη</a:t>
          </a:r>
          <a:r>
            <a:rPr lang="en-US"/>
            <a:t> </a:t>
          </a:r>
          <a:r>
            <a:rPr lang="el-GR"/>
            <a:t>επεξεργασία σε ομάδες υπολογιστών</a:t>
          </a:r>
          <a:endParaRPr lang="en-US"/>
        </a:p>
      </dgm:t>
    </dgm:pt>
    <dgm:pt modelId="{FAF0F7E2-3868-464C-882F-779EF66B82DB}" type="parTrans" cxnId="{F17016B3-7624-4EB2-9324-3F29F2E5889B}">
      <dgm:prSet/>
      <dgm:spPr/>
      <dgm:t>
        <a:bodyPr/>
        <a:lstStyle/>
        <a:p>
          <a:endParaRPr lang="en-US"/>
        </a:p>
      </dgm:t>
    </dgm:pt>
    <dgm:pt modelId="{15D10394-9523-45AD-806B-0F1E085F3707}" type="sibTrans" cxnId="{F17016B3-7624-4EB2-9324-3F29F2E5889B}">
      <dgm:prSet/>
      <dgm:spPr/>
      <dgm:t>
        <a:bodyPr/>
        <a:lstStyle/>
        <a:p>
          <a:endParaRPr lang="en-US"/>
        </a:p>
      </dgm:t>
    </dgm:pt>
    <dgm:pt modelId="{BC4A6DC5-6726-41E9-9246-0031FD35A47A}">
      <dgm:prSet/>
      <dgm:spPr/>
      <dgm:t>
        <a:bodyPr/>
        <a:lstStyle/>
        <a:p>
          <a:r>
            <a:rPr lang="el-GR" dirty="0"/>
            <a:t>Μπορεί να θεωρηθεί ως μηχανή επεξεργασίας (</a:t>
          </a:r>
          <a:r>
            <a:rPr lang="en-US" dirty="0"/>
            <a:t>processing engine</a:t>
          </a:r>
          <a:r>
            <a:rPr lang="el-GR" dirty="0"/>
            <a:t>)</a:t>
          </a:r>
          <a:r>
            <a:rPr lang="en-US" dirty="0"/>
            <a:t> </a:t>
          </a:r>
          <a:r>
            <a:rPr lang="el-GR" dirty="0"/>
            <a:t>που δίνει έμφαση σε</a:t>
          </a:r>
          <a:r>
            <a:rPr lang="en-US" dirty="0"/>
            <a:t> </a:t>
          </a:r>
          <a:r>
            <a:rPr lang="el-GR" dirty="0"/>
            <a:t>ταχύτητα</a:t>
          </a:r>
          <a:r>
            <a:rPr lang="en-US" dirty="0"/>
            <a:t> </a:t>
          </a:r>
          <a:r>
            <a:rPr lang="el-GR" dirty="0"/>
            <a:t>και ευκολία χρήσης ενώ παράλληλα παρέχει δυνατότητες προχωρημένης ανάλυσης δεδομένων </a:t>
          </a:r>
          <a:endParaRPr lang="en-US" dirty="0"/>
        </a:p>
      </dgm:t>
    </dgm:pt>
    <dgm:pt modelId="{F87867E2-FAA4-4DB9-AB7D-AA979F6EA990}" type="parTrans" cxnId="{4CEDC64E-D369-41F5-8365-FDE606266421}">
      <dgm:prSet/>
      <dgm:spPr/>
      <dgm:t>
        <a:bodyPr/>
        <a:lstStyle/>
        <a:p>
          <a:endParaRPr lang="en-US"/>
        </a:p>
      </dgm:t>
    </dgm:pt>
    <dgm:pt modelId="{20879A4D-EEC8-426D-8618-599FF2A11A6C}" type="sibTrans" cxnId="{4CEDC64E-D369-41F5-8365-FDE606266421}">
      <dgm:prSet/>
      <dgm:spPr/>
      <dgm:t>
        <a:bodyPr/>
        <a:lstStyle/>
        <a:p>
          <a:endParaRPr lang="en-US"/>
        </a:p>
      </dgm:t>
    </dgm:pt>
    <dgm:pt modelId="{5DC192B2-7511-416A-A6BF-F35A05834B6D}">
      <dgm:prSet/>
      <dgm:spPr/>
      <dgm:t>
        <a:bodyPr/>
        <a:lstStyle/>
        <a:p>
          <a:r>
            <a:rPr lang="el-GR" dirty="0"/>
            <a:t>Το </a:t>
          </a:r>
          <a:r>
            <a:rPr lang="en-US" dirty="0"/>
            <a:t>Spark </a:t>
          </a:r>
          <a:r>
            <a:rPr lang="el-GR" dirty="0"/>
            <a:t>δημιουργήθηκε αρχικά στο </a:t>
          </a:r>
          <a:r>
            <a:rPr lang="en-US" dirty="0" err="1"/>
            <a:t>AMPLab</a:t>
          </a:r>
          <a:r>
            <a:rPr lang="en-US" dirty="0"/>
            <a:t> </a:t>
          </a:r>
          <a:r>
            <a:rPr lang="el-GR" dirty="0"/>
            <a:t>του </a:t>
          </a:r>
          <a:r>
            <a:rPr lang="en-US" dirty="0"/>
            <a:t>UC Berkeley (2009) </a:t>
          </a:r>
          <a:r>
            <a:rPr lang="el-GR" dirty="0"/>
            <a:t>και από το 2010 είναι </a:t>
          </a:r>
          <a:r>
            <a:rPr lang="en-US" dirty="0"/>
            <a:t>open source </a:t>
          </a:r>
          <a:r>
            <a:rPr lang="el-GR" dirty="0"/>
            <a:t>ως </a:t>
          </a:r>
          <a:r>
            <a:rPr lang="en-US" dirty="0"/>
            <a:t>top level Apache project </a:t>
          </a:r>
        </a:p>
      </dgm:t>
    </dgm:pt>
    <dgm:pt modelId="{0D57CA5F-A47E-4513-9EDC-8A70811458BE}" type="parTrans" cxnId="{15686EF6-6251-49B5-B1C2-B80819302F89}">
      <dgm:prSet/>
      <dgm:spPr/>
      <dgm:t>
        <a:bodyPr/>
        <a:lstStyle/>
        <a:p>
          <a:endParaRPr lang="en-US"/>
        </a:p>
      </dgm:t>
    </dgm:pt>
    <dgm:pt modelId="{A551F00F-4FEC-411D-9F75-504D3D0B17C2}" type="sibTrans" cxnId="{15686EF6-6251-49B5-B1C2-B80819302F89}">
      <dgm:prSet/>
      <dgm:spPr/>
      <dgm:t>
        <a:bodyPr/>
        <a:lstStyle/>
        <a:p>
          <a:endParaRPr lang="en-US"/>
        </a:p>
      </dgm:t>
    </dgm:pt>
    <dgm:pt modelId="{138AF52F-AC2B-4AE5-9A39-3B14AE9F8A15}">
      <dgm:prSet/>
      <dgm:spPr/>
      <dgm:t>
        <a:bodyPr/>
        <a:lstStyle/>
        <a:p>
          <a:r>
            <a:rPr lang="el-GR" dirty="0"/>
            <a:t>Δίνει έμφαση στη διατήρηση δεδομένων στη μνήμη (100</a:t>
          </a:r>
          <a:r>
            <a:rPr lang="en-US" dirty="0"/>
            <a:t>x</a:t>
          </a:r>
          <a:r>
            <a:rPr lang="el-GR" dirty="0"/>
            <a:t> ταχύτερο από το </a:t>
          </a:r>
          <a:r>
            <a:rPr lang="en-US" dirty="0"/>
            <a:t>Hadoop MapReduce </a:t>
          </a:r>
          <a:r>
            <a:rPr lang="el-GR" dirty="0"/>
            <a:t>για συγκεκριμένες εργασίες)</a:t>
          </a:r>
          <a:endParaRPr lang="en-US" dirty="0"/>
        </a:p>
      </dgm:t>
    </dgm:pt>
    <dgm:pt modelId="{5D970BA1-5301-4CDD-9AC2-F9B5DFE989A1}" type="parTrans" cxnId="{9885F543-A7D5-45D1-A594-CC4F453857B5}">
      <dgm:prSet/>
      <dgm:spPr/>
      <dgm:t>
        <a:bodyPr/>
        <a:lstStyle/>
        <a:p>
          <a:endParaRPr lang="en-US"/>
        </a:p>
      </dgm:t>
    </dgm:pt>
    <dgm:pt modelId="{7F8424C4-CC79-48EE-A18C-325F3596821A}" type="sibTrans" cxnId="{9885F543-A7D5-45D1-A594-CC4F453857B5}">
      <dgm:prSet/>
      <dgm:spPr/>
      <dgm:t>
        <a:bodyPr/>
        <a:lstStyle/>
        <a:p>
          <a:endParaRPr lang="en-US"/>
        </a:p>
      </dgm:t>
    </dgm:pt>
    <dgm:pt modelId="{62707C1A-B076-463F-BB0E-6A72107A7171}" type="pres">
      <dgm:prSet presAssocID="{C337A70B-7720-4E1A-8663-7E71984D174D}" presName="linear" presStyleCnt="0">
        <dgm:presLayoutVars>
          <dgm:animLvl val="lvl"/>
          <dgm:resizeHandles val="exact"/>
        </dgm:presLayoutVars>
      </dgm:prSet>
      <dgm:spPr/>
    </dgm:pt>
    <dgm:pt modelId="{68AA8234-9BEB-4A03-89C6-0B1E35A43FED}" type="pres">
      <dgm:prSet presAssocID="{8B731230-EFA6-4F76-8CA4-962A1C07FD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429240-089F-4BAA-81E3-0EC030251471}" type="pres">
      <dgm:prSet presAssocID="{15D10394-9523-45AD-806B-0F1E085F3707}" presName="spacer" presStyleCnt="0"/>
      <dgm:spPr/>
    </dgm:pt>
    <dgm:pt modelId="{DE9D0AD1-5A98-46C6-8312-0F1FDAB512F7}" type="pres">
      <dgm:prSet presAssocID="{BC4A6DC5-6726-41E9-9246-0031FD35A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0BE1F5-D6C6-4F70-B2F6-58F63DD1D4E3}" type="pres">
      <dgm:prSet presAssocID="{20879A4D-EEC8-426D-8618-599FF2A11A6C}" presName="spacer" presStyleCnt="0"/>
      <dgm:spPr/>
    </dgm:pt>
    <dgm:pt modelId="{B3F23B6D-EEEF-47FF-8D07-247AAEDF046C}" type="pres">
      <dgm:prSet presAssocID="{5DC192B2-7511-416A-A6BF-F35A05834B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2D4555-F1DE-4139-940C-B895771709DB}" type="pres">
      <dgm:prSet presAssocID="{A551F00F-4FEC-411D-9F75-504D3D0B17C2}" presName="spacer" presStyleCnt="0"/>
      <dgm:spPr/>
    </dgm:pt>
    <dgm:pt modelId="{106B9A47-956E-4D9B-A6C1-3BE81A1025D3}" type="pres">
      <dgm:prSet presAssocID="{138AF52F-AC2B-4AE5-9A39-3B14AE9F8A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426E07-F290-4037-9BF2-655176DE44A0}" type="presOf" srcId="{BC4A6DC5-6726-41E9-9246-0031FD35A47A}" destId="{DE9D0AD1-5A98-46C6-8312-0F1FDAB512F7}" srcOrd="0" destOrd="0" presId="urn:microsoft.com/office/officeart/2005/8/layout/vList2"/>
    <dgm:cxn modelId="{586CE124-9FFF-4284-8716-D97CFDEA37D7}" type="presOf" srcId="{C337A70B-7720-4E1A-8663-7E71984D174D}" destId="{62707C1A-B076-463F-BB0E-6A72107A7171}" srcOrd="0" destOrd="0" presId="urn:microsoft.com/office/officeart/2005/8/layout/vList2"/>
    <dgm:cxn modelId="{0B1E803E-A79D-4A61-80F0-72CEE9B2DC0F}" type="presOf" srcId="{8B731230-EFA6-4F76-8CA4-962A1C07FD15}" destId="{68AA8234-9BEB-4A03-89C6-0B1E35A43FED}" srcOrd="0" destOrd="0" presId="urn:microsoft.com/office/officeart/2005/8/layout/vList2"/>
    <dgm:cxn modelId="{9885F543-A7D5-45D1-A594-CC4F453857B5}" srcId="{C337A70B-7720-4E1A-8663-7E71984D174D}" destId="{138AF52F-AC2B-4AE5-9A39-3B14AE9F8A15}" srcOrd="3" destOrd="0" parTransId="{5D970BA1-5301-4CDD-9AC2-F9B5DFE989A1}" sibTransId="{7F8424C4-CC79-48EE-A18C-325F3596821A}"/>
    <dgm:cxn modelId="{4CEDC64E-D369-41F5-8365-FDE606266421}" srcId="{C337A70B-7720-4E1A-8663-7E71984D174D}" destId="{BC4A6DC5-6726-41E9-9246-0031FD35A47A}" srcOrd="1" destOrd="0" parTransId="{F87867E2-FAA4-4DB9-AB7D-AA979F6EA990}" sibTransId="{20879A4D-EEC8-426D-8618-599FF2A11A6C}"/>
    <dgm:cxn modelId="{F17016B3-7624-4EB2-9324-3F29F2E5889B}" srcId="{C337A70B-7720-4E1A-8663-7E71984D174D}" destId="{8B731230-EFA6-4F76-8CA4-962A1C07FD15}" srcOrd="0" destOrd="0" parTransId="{FAF0F7E2-3868-464C-882F-779EF66B82DB}" sibTransId="{15D10394-9523-45AD-806B-0F1E085F3707}"/>
    <dgm:cxn modelId="{5A3DCCEA-C945-4300-AB95-7E361B872132}" type="presOf" srcId="{5DC192B2-7511-416A-A6BF-F35A05834B6D}" destId="{B3F23B6D-EEEF-47FF-8D07-247AAEDF046C}" srcOrd="0" destOrd="0" presId="urn:microsoft.com/office/officeart/2005/8/layout/vList2"/>
    <dgm:cxn modelId="{15686EF6-6251-49B5-B1C2-B80819302F89}" srcId="{C337A70B-7720-4E1A-8663-7E71984D174D}" destId="{5DC192B2-7511-416A-A6BF-F35A05834B6D}" srcOrd="2" destOrd="0" parTransId="{0D57CA5F-A47E-4513-9EDC-8A70811458BE}" sibTransId="{A551F00F-4FEC-411D-9F75-504D3D0B17C2}"/>
    <dgm:cxn modelId="{36D4D6F8-0C5B-4B53-BDD6-B3255CA2B0A8}" type="presOf" srcId="{138AF52F-AC2B-4AE5-9A39-3B14AE9F8A15}" destId="{106B9A47-956E-4D9B-A6C1-3BE81A1025D3}" srcOrd="0" destOrd="0" presId="urn:microsoft.com/office/officeart/2005/8/layout/vList2"/>
    <dgm:cxn modelId="{303B1D93-0E69-4956-A1E0-13E099CF6578}" type="presParOf" srcId="{62707C1A-B076-463F-BB0E-6A72107A7171}" destId="{68AA8234-9BEB-4A03-89C6-0B1E35A43FED}" srcOrd="0" destOrd="0" presId="urn:microsoft.com/office/officeart/2005/8/layout/vList2"/>
    <dgm:cxn modelId="{EC5E62A9-B3CA-4F86-A746-DD35FE0CEBF2}" type="presParOf" srcId="{62707C1A-B076-463F-BB0E-6A72107A7171}" destId="{FF429240-089F-4BAA-81E3-0EC030251471}" srcOrd="1" destOrd="0" presId="urn:microsoft.com/office/officeart/2005/8/layout/vList2"/>
    <dgm:cxn modelId="{A9D2FE05-C76E-407B-A66A-F96718700742}" type="presParOf" srcId="{62707C1A-B076-463F-BB0E-6A72107A7171}" destId="{DE9D0AD1-5A98-46C6-8312-0F1FDAB512F7}" srcOrd="2" destOrd="0" presId="urn:microsoft.com/office/officeart/2005/8/layout/vList2"/>
    <dgm:cxn modelId="{465E205C-BD13-4FB0-8EE9-29D40A0F6F87}" type="presParOf" srcId="{62707C1A-B076-463F-BB0E-6A72107A7171}" destId="{4C0BE1F5-D6C6-4F70-B2F6-58F63DD1D4E3}" srcOrd="3" destOrd="0" presId="urn:microsoft.com/office/officeart/2005/8/layout/vList2"/>
    <dgm:cxn modelId="{EC79E905-6F6E-4CAB-B022-7C9CDF30DF00}" type="presParOf" srcId="{62707C1A-B076-463F-BB0E-6A72107A7171}" destId="{B3F23B6D-EEEF-47FF-8D07-247AAEDF046C}" srcOrd="4" destOrd="0" presId="urn:microsoft.com/office/officeart/2005/8/layout/vList2"/>
    <dgm:cxn modelId="{CB06FD56-1EAD-4D3A-9577-A7CC2329C509}" type="presParOf" srcId="{62707C1A-B076-463F-BB0E-6A72107A7171}" destId="{832D4555-F1DE-4139-940C-B895771709DB}" srcOrd="5" destOrd="0" presId="urn:microsoft.com/office/officeart/2005/8/layout/vList2"/>
    <dgm:cxn modelId="{39EE19F9-6EC6-46B5-9423-57B3C25B1BBA}" type="presParOf" srcId="{62707C1A-B076-463F-BB0E-6A72107A7171}" destId="{106B9A47-956E-4D9B-A6C1-3BE81A1025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8234-9BEB-4A03-89C6-0B1E35A43FED}">
      <dsp:nvSpPr>
        <dsp:cNvPr id="0" name=""/>
        <dsp:cNvSpPr/>
      </dsp:nvSpPr>
      <dsp:spPr>
        <a:xfrm>
          <a:off x="0" y="4967"/>
          <a:ext cx="5115491" cy="1197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/>
            <a:t>Το </a:t>
          </a:r>
          <a:r>
            <a:rPr lang="en-US" sz="1700" kern="1200"/>
            <a:t>Apache Spark </a:t>
          </a:r>
          <a:r>
            <a:rPr lang="el-GR" sz="1700" kern="1200"/>
            <a:t>είναι ένα </a:t>
          </a:r>
          <a:r>
            <a:rPr lang="en-US" sz="1700" kern="1200"/>
            <a:t>framework </a:t>
          </a:r>
          <a:r>
            <a:rPr lang="el-GR" sz="1700" kern="1200"/>
            <a:t>γενικού σκοπού που επιτρέπει κατανεμημένη</a:t>
          </a:r>
          <a:r>
            <a:rPr lang="en-US" sz="1700" kern="1200"/>
            <a:t> </a:t>
          </a:r>
          <a:r>
            <a:rPr lang="el-GR" sz="1700" kern="1200"/>
            <a:t>επεξεργασία σε ομάδες υπολογιστών</a:t>
          </a:r>
          <a:endParaRPr lang="en-US" sz="1700" kern="1200"/>
        </a:p>
      </dsp:txBody>
      <dsp:txXfrm>
        <a:off x="58469" y="63436"/>
        <a:ext cx="4998553" cy="1080812"/>
      </dsp:txXfrm>
    </dsp:sp>
    <dsp:sp modelId="{DE9D0AD1-5A98-46C6-8312-0F1FDAB512F7}">
      <dsp:nvSpPr>
        <dsp:cNvPr id="0" name=""/>
        <dsp:cNvSpPr/>
      </dsp:nvSpPr>
      <dsp:spPr>
        <a:xfrm>
          <a:off x="0" y="1251678"/>
          <a:ext cx="5115491" cy="119775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Μπορεί να θεωρηθεί ως μηχανή επεξεργασίας (</a:t>
          </a:r>
          <a:r>
            <a:rPr lang="en-US" sz="1700" kern="1200" dirty="0"/>
            <a:t>processing engine</a:t>
          </a:r>
          <a:r>
            <a:rPr lang="el-GR" sz="1700" kern="1200" dirty="0"/>
            <a:t>)</a:t>
          </a:r>
          <a:r>
            <a:rPr lang="en-US" sz="1700" kern="1200" dirty="0"/>
            <a:t> </a:t>
          </a:r>
          <a:r>
            <a:rPr lang="el-GR" sz="1700" kern="1200" dirty="0"/>
            <a:t>που δίνει έμφαση σε</a:t>
          </a:r>
          <a:r>
            <a:rPr lang="en-US" sz="1700" kern="1200" dirty="0"/>
            <a:t> </a:t>
          </a:r>
          <a:r>
            <a:rPr lang="el-GR" sz="1700" kern="1200" dirty="0"/>
            <a:t>ταχύτητα</a:t>
          </a:r>
          <a:r>
            <a:rPr lang="en-US" sz="1700" kern="1200" dirty="0"/>
            <a:t> </a:t>
          </a:r>
          <a:r>
            <a:rPr lang="el-GR" sz="1700" kern="1200" dirty="0"/>
            <a:t>και ευκολία χρήσης ενώ παράλληλα παρέχει δυνατότητες προχωρημένης ανάλυσης δεδομένων </a:t>
          </a:r>
          <a:endParaRPr lang="en-US" sz="1700" kern="1200" dirty="0"/>
        </a:p>
      </dsp:txBody>
      <dsp:txXfrm>
        <a:off x="58469" y="1310147"/>
        <a:ext cx="4998553" cy="1080812"/>
      </dsp:txXfrm>
    </dsp:sp>
    <dsp:sp modelId="{B3F23B6D-EEEF-47FF-8D07-247AAEDF046C}">
      <dsp:nvSpPr>
        <dsp:cNvPr id="0" name=""/>
        <dsp:cNvSpPr/>
      </dsp:nvSpPr>
      <dsp:spPr>
        <a:xfrm>
          <a:off x="0" y="2498389"/>
          <a:ext cx="5115491" cy="119775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Το </a:t>
          </a:r>
          <a:r>
            <a:rPr lang="en-US" sz="1700" kern="1200" dirty="0"/>
            <a:t>Spark </a:t>
          </a:r>
          <a:r>
            <a:rPr lang="el-GR" sz="1700" kern="1200" dirty="0"/>
            <a:t>δημιουργήθηκε αρχικά στο </a:t>
          </a:r>
          <a:r>
            <a:rPr lang="en-US" sz="1700" kern="1200" dirty="0" err="1"/>
            <a:t>AMPLab</a:t>
          </a:r>
          <a:r>
            <a:rPr lang="en-US" sz="1700" kern="1200" dirty="0"/>
            <a:t> </a:t>
          </a:r>
          <a:r>
            <a:rPr lang="el-GR" sz="1700" kern="1200" dirty="0"/>
            <a:t>του </a:t>
          </a:r>
          <a:r>
            <a:rPr lang="en-US" sz="1700" kern="1200" dirty="0"/>
            <a:t>UC Berkeley (2009) </a:t>
          </a:r>
          <a:r>
            <a:rPr lang="el-GR" sz="1700" kern="1200" dirty="0"/>
            <a:t>και από το 2010 είναι </a:t>
          </a:r>
          <a:r>
            <a:rPr lang="en-US" sz="1700" kern="1200" dirty="0"/>
            <a:t>open source </a:t>
          </a:r>
          <a:r>
            <a:rPr lang="el-GR" sz="1700" kern="1200" dirty="0"/>
            <a:t>ως </a:t>
          </a:r>
          <a:r>
            <a:rPr lang="en-US" sz="1700" kern="1200" dirty="0"/>
            <a:t>top level Apache project </a:t>
          </a:r>
        </a:p>
      </dsp:txBody>
      <dsp:txXfrm>
        <a:off x="58469" y="2556858"/>
        <a:ext cx="4998553" cy="1080812"/>
      </dsp:txXfrm>
    </dsp:sp>
    <dsp:sp modelId="{106B9A47-956E-4D9B-A6C1-3BE81A1025D3}">
      <dsp:nvSpPr>
        <dsp:cNvPr id="0" name=""/>
        <dsp:cNvSpPr/>
      </dsp:nvSpPr>
      <dsp:spPr>
        <a:xfrm>
          <a:off x="0" y="3745099"/>
          <a:ext cx="5115491" cy="119775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Δίνει έμφαση στη διατήρηση δεδομένων στη μνήμη (100</a:t>
          </a:r>
          <a:r>
            <a:rPr lang="en-US" sz="1700" kern="1200" dirty="0"/>
            <a:t>x</a:t>
          </a:r>
          <a:r>
            <a:rPr lang="el-GR" sz="1700" kern="1200" dirty="0"/>
            <a:t> ταχύτερο από το </a:t>
          </a:r>
          <a:r>
            <a:rPr lang="en-US" sz="1700" kern="1200" dirty="0"/>
            <a:t>Hadoop MapReduce </a:t>
          </a:r>
          <a:r>
            <a:rPr lang="el-GR" sz="1700" kern="1200" dirty="0"/>
            <a:t>για συγκεκριμένες εργασίες)</a:t>
          </a:r>
          <a:endParaRPr lang="en-US" sz="1700" kern="1200" dirty="0"/>
        </a:p>
      </dsp:txBody>
      <dsp:txXfrm>
        <a:off x="58469" y="3803568"/>
        <a:ext cx="4998553" cy="1080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17/5/2020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Spark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023ADA42-4A3C-4500-B868-CAAAA7E7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11/5/2020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AC90008-9577-420E-9629-A6540C991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Resilient Distributed Datasets (RDDs)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μοιάζουν με τους πίνακες των Βάσεων Δεδομένων</a:t>
            </a:r>
          </a:p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είναι </a:t>
            </a:r>
            <a:r>
              <a:rPr lang="en-US" sz="2000"/>
              <a:t>immutable (</a:t>
            </a:r>
            <a:r>
              <a:rPr lang="el-GR" sz="2000"/>
              <a:t>ένα </a:t>
            </a:r>
            <a:r>
              <a:rPr lang="en-US" sz="2000"/>
              <a:t>RDD </a:t>
            </a:r>
            <a:r>
              <a:rPr lang="el-GR" sz="200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sz="2000"/>
              <a:t>RDD </a:t>
            </a:r>
            <a:r>
              <a:rPr lang="el-GR" sz="2000"/>
              <a:t>και το αρχικό </a:t>
            </a:r>
            <a:r>
              <a:rPr lang="en-US" sz="2000"/>
              <a:t>RDD </a:t>
            </a:r>
            <a:r>
              <a:rPr lang="el-GR" sz="2000"/>
              <a:t>παραμένει το ίδιο</a:t>
            </a:r>
            <a:r>
              <a:rPr lang="en-US" sz="2000"/>
              <a:t>)</a:t>
            </a:r>
          </a:p>
          <a:p>
            <a:pPr marL="457200" lvl="1" indent="0">
              <a:buNone/>
            </a:pPr>
            <a:endParaRPr lang="el-G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1900"/>
              <a:t>Τα </a:t>
            </a:r>
            <a:r>
              <a:rPr lang="en-US" sz="1900"/>
              <a:t>RDDs </a:t>
            </a:r>
            <a:r>
              <a:rPr lang="el-GR" sz="1900"/>
              <a:t>υποστηρίζουν κατανεμημένη αποθήκευση δεδομένων στις μνήμες των μηχανημάτων ενός </a:t>
            </a:r>
            <a:r>
              <a:rPr lang="en-US" sz="1900"/>
              <a:t>cluster </a:t>
            </a:r>
            <a:r>
              <a:rPr lang="el-GR" sz="1900"/>
              <a:t>έτσι ώστε να επιτυγχάνεται </a:t>
            </a:r>
          </a:p>
          <a:p>
            <a:pPr lvl="1"/>
            <a:r>
              <a:rPr lang="el-GR" sz="1900" b="1"/>
              <a:t>ανοχή σε σφάλματα: </a:t>
            </a:r>
            <a:r>
              <a:rPr lang="el-GR" sz="1900"/>
              <a:t>καταγράφοντας το ιστορικό των μετασχηματισμών που εφαρμόζονται στα δεδομένα </a:t>
            </a:r>
          </a:p>
          <a:p>
            <a:pPr lvl="1"/>
            <a:r>
              <a:rPr lang="el-GR" sz="1900" b="1"/>
              <a:t>υψηλή απόδοση: </a:t>
            </a:r>
            <a:r>
              <a:rPr lang="el-GR" sz="1900"/>
              <a:t>Παραλληλισμός επεξεργασίας στους κόμβους του </a:t>
            </a:r>
            <a:r>
              <a:rPr lang="en-US" sz="1900"/>
              <a:t>cluster</a:t>
            </a:r>
            <a:endParaRPr lang="el-GR" sz="1900"/>
          </a:p>
          <a:p>
            <a:endParaRPr lang="el-GR" sz="190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RDDs: Transformations - Actions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/>
              <a:t>Από τη στιγμή που έχει δημιουργηθεί ένα </a:t>
            </a:r>
            <a:r>
              <a:rPr lang="en-US" sz="2000"/>
              <a:t>RDD </a:t>
            </a:r>
            <a:r>
              <a:rPr lang="el-GR" sz="2000"/>
              <a:t>δύο βασικοί τύποι λειτουργιών μπορούν να γίνουν:</a:t>
            </a:r>
          </a:p>
          <a:p>
            <a:pPr lvl="1"/>
            <a:r>
              <a:rPr lang="el-GR" sz="2000" b="1"/>
              <a:t>Μετασχηματισμοί (</a:t>
            </a:r>
            <a:r>
              <a:rPr lang="en-US" sz="2000" b="1"/>
              <a:t>tranformations</a:t>
            </a:r>
            <a:r>
              <a:rPr lang="el-GR" sz="2000" b="1"/>
              <a:t>)</a:t>
            </a:r>
            <a:endParaRPr lang="en-US" sz="2000"/>
          </a:p>
          <a:p>
            <a:pPr lvl="2"/>
            <a:r>
              <a:rPr lang="el-GR"/>
              <a:t>δημιουργούν ένα νέο </a:t>
            </a:r>
            <a:r>
              <a:rPr lang="en-US"/>
              <a:t>RDD </a:t>
            </a:r>
            <a:r>
              <a:rPr lang="el-GR"/>
              <a:t>αλλάζοντας το αρχικό (π.χ. </a:t>
            </a:r>
            <a:r>
              <a:rPr lang="en-US"/>
              <a:t>map, filter, flatMap, groupByKey, reduceByKey, aggregateByKey, pipe, coalesce</a:t>
            </a:r>
            <a:r>
              <a:rPr lang="el-GR"/>
              <a:t>)</a:t>
            </a:r>
            <a:endParaRPr lang="en-US"/>
          </a:p>
          <a:p>
            <a:pPr lvl="2"/>
            <a:r>
              <a:rPr lang="el-GR"/>
              <a:t>οι μετασχηματισμοί δεν επιστρέφουν μια απλή τιμή αλλά ένα νέο </a:t>
            </a:r>
            <a:r>
              <a:rPr lang="en-US"/>
              <a:t>RDD</a:t>
            </a:r>
            <a:r>
              <a:rPr lang="el-GR"/>
              <a:t> (</a:t>
            </a:r>
            <a:r>
              <a:rPr lang="en-US"/>
              <a:t>lazy evaluation</a:t>
            </a:r>
            <a:r>
              <a:rPr lang="el-GR"/>
              <a:t>) </a:t>
            </a:r>
            <a:r>
              <a:rPr lang="en-US"/>
              <a:t> </a:t>
            </a:r>
          </a:p>
          <a:p>
            <a:pPr lvl="1"/>
            <a:r>
              <a:rPr lang="el-GR" sz="2000" b="1"/>
              <a:t>Ενέργειες</a:t>
            </a:r>
            <a:r>
              <a:rPr lang="en-US" sz="2000" b="1"/>
              <a:t> (actions)</a:t>
            </a:r>
            <a:endParaRPr lang="en-US" sz="2000"/>
          </a:p>
          <a:p>
            <a:pPr lvl="2"/>
            <a:r>
              <a:rPr lang="el-GR"/>
              <a:t>υπολογίζουν μια ποσότητα αλλά δεν αλλάζουν τα δεδομένα (π.χ. </a:t>
            </a:r>
            <a:r>
              <a:rPr lang="en-US"/>
              <a:t>reduce, collect, count, first, take, countByKey, foreach</a:t>
            </a:r>
            <a:r>
              <a:rPr lang="el-GR"/>
              <a:t>) </a:t>
            </a:r>
          </a:p>
          <a:p>
            <a:pPr lvl="2"/>
            <a:r>
              <a:rPr lang="el-GR"/>
              <a:t>όταν καλείται μια ενέργεια σε ένα </a:t>
            </a:r>
            <a:r>
              <a:rPr lang="en-US"/>
              <a:t>RDD, </a:t>
            </a:r>
            <a:r>
              <a:rPr lang="el-GR"/>
              <a:t>τότε εκτελούνται όλοι οι μετασχηματισμοί και επιστρέφεται το αποτέλεσμα</a:t>
            </a:r>
            <a:endParaRPr lang="en-US"/>
          </a:p>
          <a:p>
            <a:endParaRPr lang="el-GR" sz="2000"/>
          </a:p>
          <a:p>
            <a:endParaRPr lang="el-GR" sz="2000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Directed Acyclic Graphs (DAGs)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To Spark επιτρέπει την ανάπτυξη σύνθετων εργασιών, που αποτελούνται από πολλά επιμέρους βήματα χρησιμοποιώντας το DAG pattern</a:t>
            </a:r>
          </a:p>
          <a:p>
            <a:r>
              <a:rPr lang="en-US" sz="1700">
                <a:solidFill>
                  <a:schemeClr val="bg1"/>
                </a:solidFill>
              </a:rPr>
              <a:t>Το Spark διατηρεί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97763" y="1582724"/>
            <a:ext cx="6250769" cy="353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Mlib</a:t>
            </a:r>
            <a:r>
              <a:rPr lang="el-GR" sz="4000">
                <a:solidFill>
                  <a:srgbClr val="FFFFFF"/>
                </a:solidFill>
              </a:rPr>
              <a:t> (</a:t>
            </a:r>
            <a:r>
              <a:rPr lang="en-US" sz="4000">
                <a:solidFill>
                  <a:srgbClr val="FFFFFF"/>
                </a:solidFill>
              </a:rPr>
              <a:t>scalable machine learning library</a:t>
            </a:r>
            <a:r>
              <a:rPr lang="el-GR" sz="4000">
                <a:solidFill>
                  <a:srgbClr val="FFFFFF"/>
                </a:solidFill>
              </a:rPr>
              <a:t>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 dirty="0"/>
              <a:t>Το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 err="1"/>
              <a:t>MLib</a:t>
            </a:r>
            <a:r>
              <a:rPr lang="en-US" sz="2000" dirty="0"/>
              <a:t> </a:t>
            </a:r>
            <a:r>
              <a:rPr lang="el-GR" sz="2000" dirty="0"/>
              <a:t>βασίζεται στα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Αλγόριθμοι μηχανικής μάθησης </a:t>
            </a:r>
          </a:p>
          <a:p>
            <a:pPr lvl="1"/>
            <a:r>
              <a:rPr lang="el-GR" sz="2000" dirty="0"/>
              <a:t>Κατηγοριοποίηση</a:t>
            </a:r>
            <a:endParaRPr lang="en-US" sz="2000" dirty="0"/>
          </a:p>
          <a:p>
            <a:pPr lvl="1"/>
            <a:r>
              <a:rPr lang="el-GR" sz="2000" dirty="0"/>
              <a:t>Παλινδρόμηση</a:t>
            </a:r>
          </a:p>
          <a:p>
            <a:pPr lvl="1"/>
            <a:r>
              <a:rPr lang="el-GR" sz="2000" dirty="0"/>
              <a:t>Δένδρα απόφασης</a:t>
            </a:r>
          </a:p>
          <a:p>
            <a:pPr lvl="1"/>
            <a:r>
              <a:rPr lang="el-GR" sz="2000" dirty="0"/>
              <a:t>Αλγόριθμοι συστάσεων</a:t>
            </a:r>
            <a:endParaRPr lang="en-US" sz="2000" dirty="0"/>
          </a:p>
          <a:p>
            <a:pPr lvl="1"/>
            <a:r>
              <a:rPr lang="el-GR" sz="2000" dirty="0" err="1"/>
              <a:t>Συσταδοποίηση</a:t>
            </a:r>
            <a:endParaRPr lang="el-GR" sz="2000" dirty="0"/>
          </a:p>
          <a:p>
            <a:pPr lvl="1"/>
            <a:r>
              <a:rPr lang="el-GR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streaming </a:t>
            </a:r>
            <a:r>
              <a:rPr lang="el-GR" sz="2000"/>
              <a:t>δεδομένα φθάνουν συνεχώς από διάφορες πηγές με μικρά μηνύματα</a:t>
            </a:r>
          </a:p>
          <a:p>
            <a:r>
              <a:rPr lang="el-GR" sz="2000"/>
              <a:t>Υπάρχουν πολλές εφαρμογές της </a:t>
            </a:r>
            <a:r>
              <a:rPr lang="en-US" sz="2000"/>
              <a:t>streaming </a:t>
            </a:r>
            <a:r>
              <a:rPr lang="el-GR" sz="2000"/>
              <a:t>τεχνολογίας (παρακολούθηση αισθητήρων, έλεγχος </a:t>
            </a:r>
            <a:r>
              <a:rPr lang="en-US" sz="2000"/>
              <a:t>logs, </a:t>
            </a:r>
            <a:r>
              <a:rPr lang="el-GR" sz="2000"/>
              <a:t>παρακολούθηση χρηματοοικονομικών αγορών κ.α.)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Λογισμικά ανάλυσης </a:t>
            </a:r>
            <a:r>
              <a:rPr lang="en-US" sz="2000"/>
              <a:t>streams</a:t>
            </a:r>
            <a:endParaRPr lang="el-GR" sz="2000"/>
          </a:p>
          <a:p>
            <a:pPr lvl="1"/>
            <a:r>
              <a:rPr lang="en-US" sz="2000"/>
              <a:t>Flink</a:t>
            </a:r>
          </a:p>
          <a:p>
            <a:pPr lvl="1"/>
            <a:r>
              <a:rPr lang="en-US" sz="2000"/>
              <a:t>Storm</a:t>
            </a:r>
          </a:p>
          <a:p>
            <a:pPr lvl="1"/>
            <a:r>
              <a:rPr lang="en-US" sz="2000"/>
              <a:t>Kafka</a:t>
            </a:r>
          </a:p>
          <a:p>
            <a:pPr lvl="1"/>
            <a:r>
              <a:rPr lang="en-US" sz="2000"/>
              <a:t>Spark </a:t>
            </a:r>
          </a:p>
          <a:p>
            <a:pPr lvl="1"/>
            <a:r>
              <a:rPr lang="en-US" sz="2000"/>
              <a:t>Samza</a:t>
            </a:r>
          </a:p>
          <a:p>
            <a:pPr lvl="1"/>
            <a:r>
              <a:rPr lang="en-US" sz="2000"/>
              <a:t>Kinesis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l-GR" sz="3400">
                <a:solidFill>
                  <a:srgbClr val="FFFFFF"/>
                </a:solidFill>
              </a:rPr>
              <a:t>Εξέλιξη του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l-GR" sz="3400">
                <a:solidFill>
                  <a:srgbClr val="FFFFFF"/>
                </a:solidFill>
              </a:rPr>
              <a:t>μοντέλου επεξεργασίας στο </a:t>
            </a:r>
            <a:r>
              <a:rPr lang="en-US" sz="3400">
                <a:solidFill>
                  <a:srgbClr val="FFFFFF"/>
                </a:solidFill>
              </a:rPr>
              <a:t>Apache Spark</a:t>
            </a:r>
            <a:endParaRPr lang="el-GR" sz="34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RDD (Resilient Distributed Datasets)</a:t>
            </a:r>
          </a:p>
          <a:p>
            <a:r>
              <a:rPr lang="en-US" sz="2000" dirty="0"/>
              <a:t>Spark 1.3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</a:t>
            </a:r>
            <a:r>
              <a:rPr lang="en-US" sz="2000" dirty="0" err="1"/>
              <a:t>DataFrame</a:t>
            </a:r>
            <a:r>
              <a:rPr lang="en-US" sz="2000" dirty="0"/>
              <a:t> API (</a:t>
            </a:r>
            <a:r>
              <a:rPr lang="el-GR" sz="2000" dirty="0"/>
              <a:t>χρησιμοποιεί γλώσσα ερωτημάτων </a:t>
            </a:r>
            <a:r>
              <a:rPr lang="en-US" sz="2000" dirty="0"/>
              <a:t>– query language – </a:t>
            </a:r>
            <a:r>
              <a:rPr lang="el-GR" sz="2000" dirty="0"/>
              <a:t>για να χειρίζεται τα δεδομένα ταχύτερα σε σχέση με τα </a:t>
            </a:r>
            <a:r>
              <a:rPr lang="en-US" sz="2000" dirty="0"/>
              <a:t>RDD)</a:t>
            </a:r>
          </a:p>
          <a:p>
            <a:r>
              <a:rPr lang="en-US" sz="2000" dirty="0"/>
              <a:t>Spark 1.6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/>
              <a:t>DataSet</a:t>
            </a:r>
            <a:r>
              <a:rPr lang="en-US" sz="2000" dirty="0"/>
              <a:t> API (</a:t>
            </a:r>
            <a:r>
              <a:rPr lang="el-GR" sz="2000" dirty="0"/>
              <a:t>δημιουργεί </a:t>
            </a:r>
            <a:r>
              <a:rPr lang="en-US" sz="2000" dirty="0"/>
              <a:t>query plans </a:t>
            </a:r>
            <a:r>
              <a:rPr lang="el-GR" sz="2000" dirty="0"/>
              <a:t>για την εκτέλεση των ερωτημάτων, ταχύτερο σε σχέση με τα </a:t>
            </a:r>
            <a:r>
              <a:rPr lang="en-US" sz="2000" dirty="0"/>
              <a:t>RDDs)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97899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380999" y="618109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5969296" y="5330543"/>
            <a:ext cx="5587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Τι είναι το </a:t>
            </a:r>
            <a:r>
              <a:rPr lang="en-US" sz="4000">
                <a:solidFill>
                  <a:srgbClr val="FFFFFF"/>
                </a:solidFill>
              </a:rPr>
              <a:t>Apache Spark</a:t>
            </a:r>
            <a:r>
              <a:rPr lang="el-GR" sz="400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l-GR" sz="1000">
              <a:solidFill>
                <a:srgbClr val="898989"/>
              </a:solidFill>
            </a:endParaRPr>
          </a:p>
        </p:txBody>
      </p:sp>
      <p:graphicFrame>
        <p:nvGraphicFramePr>
          <p:cNvPr id="7" name="Θέση περιεχομένου 4">
            <a:extLst>
              <a:ext uri="{FF2B5EF4-FFF2-40B4-BE49-F238E27FC236}">
                <a16:creationId xmlns:a16="http://schemas.microsoft.com/office/drawing/2014/main" id="{9100E79B-B62A-45F0-B8DC-1C45EB80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0155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Stack </a:t>
            </a:r>
            <a:r>
              <a:rPr lang="el-GR" dirty="0"/>
              <a:t>του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κύριων συνιστωσών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pic>
        <p:nvPicPr>
          <p:cNvPr id="7" name="Picture 2" descr="http://spark.apache.org/images/spark-stac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207" y="2558374"/>
            <a:ext cx="4994218" cy="23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3</a:t>
            </a:fld>
            <a:endParaRPr lang="el-GR" dirty="0"/>
          </a:p>
        </p:txBody>
      </p:sp>
      <p:pic>
        <p:nvPicPr>
          <p:cNvPr id="6" name="Picture 2" descr="http://spark.apache.org/images/spark-logo-trademark.png">
            <a:extLst>
              <a:ext uri="{FF2B5EF4-FFF2-40B4-BE49-F238E27FC236}">
                <a16:creationId xmlns:a16="http://schemas.microsoft.com/office/drawing/2014/main" id="{32E5C28F-6AB3-46C3-A075-1BF8E1F3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0035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ποιες εφαρμογές είναι κατάλληλο το Apache Spark;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Το</a:t>
            </a:r>
            <a:r>
              <a:rPr lang="en-US" sz="2000" dirty="0">
                <a:solidFill>
                  <a:schemeClr val="bg1"/>
                </a:solidFill>
              </a:rPr>
              <a:t> Spark </a:t>
            </a:r>
            <a:r>
              <a:rPr lang="en-US" sz="2000" dirty="0" err="1">
                <a:solidFill>
                  <a:schemeClr val="bg1"/>
                </a:solidFill>
              </a:rPr>
              <a:t>είν</a:t>
            </a:r>
            <a:r>
              <a:rPr lang="en-US" sz="2000" dirty="0">
                <a:solidFill>
                  <a:schemeClr val="bg1"/>
                </a:solidFill>
              </a:rPr>
              <a:t>αι κατάλληλο για: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Δι</a:t>
            </a:r>
            <a:r>
              <a:rPr lang="en-US" sz="2000" dirty="0">
                <a:solidFill>
                  <a:schemeClr val="bg1"/>
                </a:solidFill>
              </a:rPr>
              <a:t>αδραστικά ερωτήματα σε μεγάλα δεδομένα </a:t>
            </a:r>
          </a:p>
          <a:p>
            <a:r>
              <a:rPr lang="en-US" sz="2000" dirty="0">
                <a:solidFill>
                  <a:schemeClr val="bg1"/>
                </a:solidFill>
              </a:rPr>
              <a:t>Επ</a:t>
            </a:r>
            <a:r>
              <a:rPr lang="en-US" sz="2000" dirty="0" err="1">
                <a:solidFill>
                  <a:schemeClr val="bg1"/>
                </a:solidFill>
              </a:rPr>
              <a:t>εξεργ</a:t>
            </a:r>
            <a:r>
              <a:rPr lang="en-US" sz="2000" dirty="0">
                <a:solidFill>
                  <a:schemeClr val="bg1"/>
                </a:solidFill>
              </a:rPr>
              <a:t>ασία streaming μεγάλων δεδομένων από αισθητήρες ή από άλλες πηγές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Εκτέλεση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εργ</a:t>
            </a:r>
            <a:r>
              <a:rPr lang="en-US" sz="2000" dirty="0">
                <a:solidFill>
                  <a:schemeClr val="bg1"/>
                </a:solidFill>
              </a:rPr>
              <a:t>ασιών μηχανικής μάθησης σε μεγάλα δεδομένα </a:t>
            </a:r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1127109"/>
            <a:ext cx="7144023" cy="4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81DE7D2-969A-4E2A-AAF5-B4B85628F5A4}"/>
              </a:ext>
            </a:extLst>
          </p:cNvPr>
          <p:cNvSpPr/>
          <p:nvPr/>
        </p:nvSpPr>
        <p:spPr>
          <a:xfrm>
            <a:off x="5693135" y="5267462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l-GR" sz="3100">
                <a:solidFill>
                  <a:srgbClr val="FFFFFF"/>
                </a:solidFill>
              </a:rPr>
              <a:t>Χαρακτηριστικά του </a:t>
            </a:r>
            <a:r>
              <a:rPr lang="en-US" sz="3100">
                <a:solidFill>
                  <a:srgbClr val="FFFFFF"/>
                </a:solidFill>
              </a:rPr>
              <a:t>Spark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251751"/>
            <a:ext cx="3749016" cy="4524582"/>
          </a:xfrm>
        </p:spPr>
        <p:txBody>
          <a:bodyPr>
            <a:normAutofit/>
          </a:bodyPr>
          <a:lstStyle/>
          <a:p>
            <a:r>
              <a:rPr lang="el-GR" sz="1800" dirty="0"/>
              <a:t>Διατηρεί τα δεδομένα και τα ενδιάμεσα αποτελέσματα στη μνήμη, αντί να τα γράφει στο δίσκο</a:t>
            </a:r>
          </a:p>
          <a:p>
            <a:r>
              <a:rPr lang="el-GR" sz="1800" dirty="0"/>
              <a:t>Παρέχει επεξεργασία «σχεδόν» πραγματικού χρόνου</a:t>
            </a:r>
            <a:endParaRPr lang="en-US" sz="1800" dirty="0"/>
          </a:p>
          <a:p>
            <a:r>
              <a:rPr lang="el-GR" sz="1800" dirty="0"/>
              <a:t>Σε σχέση με το </a:t>
            </a:r>
            <a:r>
              <a:rPr lang="en-US" sz="1800" dirty="0"/>
              <a:t>Hadoop MapReduce </a:t>
            </a:r>
            <a:r>
              <a:rPr lang="el-GR" sz="1800" dirty="0"/>
              <a:t>το </a:t>
            </a:r>
            <a:r>
              <a:rPr lang="en-US" sz="1800" dirty="0"/>
              <a:t>Spark:</a:t>
            </a:r>
            <a:endParaRPr lang="el-GR" sz="1800" dirty="0"/>
          </a:p>
          <a:p>
            <a:pPr lvl="1"/>
            <a:r>
              <a:rPr lang="el-GR" sz="1800" dirty="0"/>
              <a:t>πραγματοποιεί λιγότερο ακριβά ανακατέματα (</a:t>
            </a:r>
            <a:r>
              <a:rPr lang="en-US" sz="1800" dirty="0"/>
              <a:t>shuffles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κατά την επεξεργασία των δεδομένων</a:t>
            </a:r>
            <a:r>
              <a:rPr lang="en-US" sz="1800" dirty="0"/>
              <a:t> </a:t>
            </a:r>
          </a:p>
          <a:p>
            <a:pPr lvl="1"/>
            <a:r>
              <a:rPr lang="el-GR" sz="1800" dirty="0"/>
              <a:t>Παρέχει υψηλότερου επιπέδου </a:t>
            </a:r>
            <a:r>
              <a:rPr lang="en-US" sz="1800" dirty="0"/>
              <a:t>API </a:t>
            </a:r>
            <a:r>
              <a:rPr lang="el-GR" sz="1800" dirty="0"/>
              <a:t>που διευκολύνει τους προγραμματιστές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Έχει σχεδιαστεί ως </a:t>
            </a:r>
            <a:r>
              <a:rPr lang="el-GR" sz="2000" b="1" dirty="0"/>
              <a:t>μηχανισμός εκτέλεσης εφαρμογών τόσο στη μνήμη όσο και στο δίσκο</a:t>
            </a:r>
            <a:r>
              <a:rPr lang="el-GR" sz="2000" dirty="0"/>
              <a:t> (όταν η μνήμη δεν επαρκεί</a:t>
            </a:r>
            <a:r>
              <a:rPr lang="en-US" sz="2000" dirty="0"/>
              <a:t>,</a:t>
            </a:r>
            <a:r>
              <a:rPr lang="el-GR" sz="2000" dirty="0"/>
              <a:t> οι λειτουργίες του </a:t>
            </a:r>
            <a:r>
              <a:rPr lang="en-US" sz="2000" dirty="0"/>
              <a:t>Spark </a:t>
            </a:r>
            <a:r>
              <a:rPr lang="el-GR" sz="2000" dirty="0"/>
              <a:t>χρησιμοποιούν διαθέσιμες δευτερεύουσες μονάδες αποθήκευσης)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838330" y="1825625"/>
            <a:ext cx="6515470" cy="4351338"/>
          </a:xfrm>
        </p:spPr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Evaluate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</a:p>
          <a:p>
            <a:r>
              <a:rPr lang="en-US" dirty="0"/>
              <a:t>R notebooks</a:t>
            </a:r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A12D967-B3EA-4769-86FE-2B4414DA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8" y="3917992"/>
            <a:ext cx="5985043" cy="2279805"/>
          </a:xfrm>
          <a:prstGeom prst="rect">
            <a:avLst/>
          </a:prstGeom>
        </p:spPr>
      </p:pic>
      <p:pic>
        <p:nvPicPr>
          <p:cNvPr id="9" name="Picture 2" descr="Get Started with PySpark and Jupyter Notebook in 3 Minutes">
            <a:extLst>
              <a:ext uri="{FF2B5EF4-FFF2-40B4-BE49-F238E27FC236}">
                <a16:creationId xmlns:a16="http://schemas.microsoft.com/office/drawing/2014/main" id="{EBFFE88E-8134-4A29-A484-3CF9C9A3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3" y="3759441"/>
            <a:ext cx="4975694" cy="25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43752E-6740-4DE8-BC78-C55B949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FFC187A-4D85-4999-BE27-7B5EC5285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70247"/>
            <a:ext cx="5181600" cy="1662094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16E81BF-0978-4FA0-9696-FBF2E846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156971"/>
            <a:ext cx="5181600" cy="16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2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FEC80A-9FA2-453B-8C07-746AB638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REPL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A30DB56-9FE4-4033-AEE7-46B21C830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458" y="1825625"/>
            <a:ext cx="6593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516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1007</Words>
  <Application>Microsoft Office PowerPoint</Application>
  <PresentationFormat>Ευρεία οθόνη</PresentationFormat>
  <Paragraphs>125</Paragraphs>
  <Slides>17</Slides>
  <Notes>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Θέμα του Office</vt:lpstr>
      <vt:lpstr>Apache Spark</vt:lpstr>
      <vt:lpstr>Τι είναι το Apache Spark;</vt:lpstr>
      <vt:lpstr>To Stack του Apache Spark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Python REPL</vt:lpstr>
      <vt:lpstr>R REPL</vt:lpstr>
      <vt:lpstr>Resilient Distributed Datasets (RDDs)</vt:lpstr>
      <vt:lpstr>RDDs: Transformations - Actions</vt:lpstr>
      <vt:lpstr>Directed Acyclic Graphs (DAGs)</vt:lpstr>
      <vt:lpstr>Mlib (scalable machine learning library)</vt:lpstr>
      <vt:lpstr>Streaming</vt:lpstr>
      <vt:lpstr>Εξέλιξη του μοντέλου επεξεργασίας στο Apache Spark</vt:lpstr>
      <vt:lpstr>Απόδοση του Apache Spark (GraySortMetric, CloudSortMetric)</vt:lpstr>
      <vt:lpstr>Demo: παράδειγμα επεξεργασίας με το 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Christos Gogos</dc:creator>
  <cp:lastModifiedBy>ΧΡΗΣΤΟΣ ΓΚΟΓΚΟΣ</cp:lastModifiedBy>
  <cp:revision>5</cp:revision>
  <dcterms:created xsi:type="dcterms:W3CDTF">2019-02-17T23:57:22Z</dcterms:created>
  <dcterms:modified xsi:type="dcterms:W3CDTF">2020-05-17T18:59:31Z</dcterms:modified>
</cp:coreProperties>
</file>