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3C5E-D2A1-436A-9C05-1A4AA2518BB1}" type="datetimeFigureOut">
              <a:rPr lang="el-GR" smtClean="0"/>
              <a:t>29/10/2019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5281-851B-47EB-AEDF-B29BD884EA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4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71ECD-E089-4FE4-945E-D6E0063A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7853B95-CEE6-4B05-850B-0B7015DF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31BB5A-5281-42D2-B577-FBDA684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8635-A364-4D56-A16B-E41E9FA091F6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CCC8D-84AB-4451-906D-F9552C7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44139B-B357-4945-9DE3-C55A838A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E30F20-7771-43BA-BD31-4756926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A0EF1E2-FECC-4AC0-B96C-4380635D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B97C7B-6040-4DE7-832F-C7D8218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DBA-F5D1-489B-8C02-BDD2B35EB4DE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87C512-02B7-4BEB-8A9B-4D1820CA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D337DB9-0A55-437E-AFAF-A196F10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4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7E8A7F1-8F18-4ADC-8594-FAB3623B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BDDAF86-15AF-4E3E-8D3D-04F21F66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0C640B-6A8D-4614-B242-1B7C86D6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3FA4-BCCB-4028-8472-A7034677EE97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196E242-EF96-4498-A48A-E580D7A7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A87508-60E0-47C6-ACD4-88D993F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2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3E792D-26A7-4BFF-BAB5-099E34F0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7A0C0A-C613-4204-B8EC-4C824E6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E3FDD7-6DE9-4560-A53E-D38A8318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A95-DECF-422D-A72A-3E4173CD611C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586C3A-F87B-436D-8EC1-28F77E14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62A78B-9FF3-4671-9933-4DBBAA2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6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66F726-F0A2-4DD2-88E8-9D2FF36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5BF1FF-322D-41C6-91B0-6FA66F43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83649F-3BFD-4519-B9BB-ACB8010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9C0E-E7DA-4274-A5E0-0DF4F330584E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ABD6E6-AD1B-4F4B-ADD8-B7B0837D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0DE3B3-E08E-4027-9217-CCE4CAF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8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546AD-8303-42C6-8E8C-17E6511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A403EF-82DE-43C5-92B6-A22AA38F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65D588E-E791-4C3F-B9A7-18271529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F39F4BC-2E3F-4504-A9FE-4C3E05D2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C5-1810-4B12-9D44-2BE5A139C34C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1CAFC5F-037F-48DD-B1B7-4BCE252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9B1CFF7-F592-4252-92A5-BD430A35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4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3CCF39-970F-492B-A67D-8BAA4C6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D9A997-A6D7-4E0E-8A7A-0E81791D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7242E6-F046-45A0-BC9F-28D641BF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2E4A4F-39AE-4E6F-B01E-17EC9F79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280F6-8C79-42DC-82DB-5EC349B7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A896FBA-C7E1-4B68-BC47-B0BCD0D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81F9-A035-4BC9-A256-BA38B1B94BD3}" type="datetime1">
              <a:rPr lang="el-GR" smtClean="0"/>
              <a:t>29/10/2019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83145B1-028B-42B2-9CC4-CD75E5F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9DEDE13-E592-48A1-9995-BAE87F1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46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D01D7A-5B65-426B-8930-FD80B979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4AC97A6-0C81-49B4-B1D4-EC3CA65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3F00-DF2E-4672-B5AF-F4AF52D2EC7F}" type="datetime1">
              <a:rPr lang="el-GR" smtClean="0"/>
              <a:t>29/10/2019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6B13268-FDDB-47F5-8BFD-214CB56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C73AE44-22EC-4E0D-A700-FBA966C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0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779A236-1EA7-46C6-B821-D01DDFE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B75-453B-4A1B-B5DC-E4E3985DEC3A}" type="datetime1">
              <a:rPr lang="el-GR" smtClean="0"/>
              <a:t>29/10/2019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E1C96D6-0CD0-49F8-A066-F90D3B7F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8043CB-BAFE-4851-A2B8-5CF1EB5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3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79E510-CCDA-47BC-A865-AFD6C35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A9B780-7D78-4CF8-A71D-59E8772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15C121E-AA48-4CC3-A472-65DA6E5C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616FFBD-2E62-4862-8D7F-372441BB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79BF-546D-4727-B394-515D724753B0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BDF0F1-5D82-4059-8F7A-BC47DBD7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D576902-C37D-4E28-A416-D794826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7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AFB605-A0B4-46DC-9653-D2B350E0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724A9B9-DD52-4317-B1DF-E68F1616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503DF41-94D7-41E1-BCB3-F025CA78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DF1A547-ED5B-4E42-8223-80C85D35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275-AEAC-4CC7-8959-F7BF56D76948}" type="datetime1">
              <a:rPr lang="el-GR" smtClean="0"/>
              <a:t>29/10/2019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1F40679-B027-4D91-BBF9-8C69F9DB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DAE0FF-B62B-4A2C-A0AA-C9BB9C5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88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B7B9FA8-E84C-483A-B9AB-FC45D66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A7D0D6-7131-4954-B7FC-94C2161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DABF03-4F02-4E20-964E-B8FC7119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6D7C-F468-4B9B-A189-8D8CEE015935}" type="datetime1">
              <a:rPr lang="el-GR" smtClean="0"/>
              <a:t>29/10/2019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88B4F6E-FCB9-416B-A6F1-1F7336A8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E3BC05-3BA1-435B-A0E5-08B96425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big_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8689836-0677-476F-BA24-9121EDA9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Παρα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δείγμ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ατα επίλυσης προβλημάτων με το </a:t>
            </a:r>
            <a:r>
              <a:rPr lang="el-GR" sz="3700" dirty="0">
                <a:solidFill>
                  <a:srgbClr val="FFFFFF"/>
                </a:solidFill>
              </a:rPr>
              <a:t>υπολογιστικό μοντέλο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Reduce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EBD1766-17AB-4D80-83BD-E5EC1520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Χρήστος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Γκόγκος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29/10/2019</a:t>
            </a: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hlinkClick r:id="rId3"/>
              </a:rPr>
              <a:t>https://github.com/chgogos/big_data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E5689B8-C664-4622-9BB3-DA631475E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EED773-3A86-42DF-AD1B-AC9260B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3: Πλήθος φίλων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8588CE-8F23-44C2-8F2D-2F9676EE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Θεωρείστε ένα απλό σύνολο δεδομένων που περιγράφει σχέσεις φιλίας σε ένα κοινωνικό δίκτυο</a:t>
            </a:r>
            <a:r>
              <a:rPr lang="en-US" dirty="0"/>
              <a:t>. </a:t>
            </a:r>
            <a:r>
              <a:rPr lang="el-GR" dirty="0"/>
              <a:t>Για παράδειγμα η εγγραφή [</a:t>
            </a:r>
            <a:r>
              <a:rPr lang="en-US" dirty="0"/>
              <a:t>“A”,“C”</a:t>
            </a:r>
            <a:r>
              <a:rPr lang="el-GR" dirty="0"/>
              <a:t>]</a:t>
            </a:r>
            <a:r>
              <a:rPr lang="en-US" dirty="0"/>
              <a:t> </a:t>
            </a:r>
            <a:r>
              <a:rPr lang="el-GR" dirty="0"/>
              <a:t>σημαίνει ότι ο Α θεωρεί ότι ο </a:t>
            </a:r>
            <a:r>
              <a:rPr lang="en-US" dirty="0"/>
              <a:t>C</a:t>
            </a:r>
            <a:r>
              <a:rPr lang="el-GR" dirty="0"/>
              <a:t> είναι φίλος του. 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πλήθος των φίλων κάθε ατόμου.</a:t>
            </a:r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3F57503-0F4F-42AB-B91B-F2CBB963A246}"/>
              </a:ext>
            </a:extLst>
          </p:cNvPr>
          <p:cNvSpPr/>
          <p:nvPr/>
        </p:nvSpPr>
        <p:spPr>
          <a:xfrm>
            <a:off x="2879322" y="4101912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389E29D-F5B2-40D7-AFB8-C9717B576A8F}"/>
              </a:ext>
            </a:extLst>
          </p:cNvPr>
          <p:cNvSpPr/>
          <p:nvPr/>
        </p:nvSpPr>
        <p:spPr>
          <a:xfrm>
            <a:off x="7184996" y="4367151"/>
            <a:ext cx="1461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7E7FC-9376-43BE-B2C9-CF56604DCC8D}"/>
              </a:ext>
            </a:extLst>
          </p:cNvPr>
          <p:cNvSpPr txBox="1"/>
          <p:nvPr/>
        </p:nvSpPr>
        <p:spPr>
          <a:xfrm>
            <a:off x="2355751" y="56769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27B14C58-BD26-46EB-95C7-A2CE8662BFD4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90CDF22-6168-419E-AF41-A23ECFC572DA}"/>
              </a:ext>
            </a:extLst>
          </p:cNvPr>
          <p:cNvSpPr/>
          <p:nvPr/>
        </p:nvSpPr>
        <p:spPr>
          <a:xfrm>
            <a:off x="4383373" y="4001294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3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9596B2C2-A3BC-4032-882F-35E72DF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67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6A5019-2490-4A3F-9ABA-9BCA48F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3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5153A86-DC7A-48BD-85E2-A5562E0CF880}"/>
              </a:ext>
            </a:extLst>
          </p:cNvPr>
          <p:cNvSpPr/>
          <p:nvPr/>
        </p:nvSpPr>
        <p:spPr>
          <a:xfrm>
            <a:off x="3767091" y="1965872"/>
            <a:ext cx="4657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D388-54C3-4F1E-9ED0-81671CA7480E}"/>
              </a:ext>
            </a:extLst>
          </p:cNvPr>
          <p:cNvSpPr txBox="1"/>
          <p:nvPr/>
        </p:nvSpPr>
        <p:spPr>
          <a:xfrm>
            <a:off x="4459761" y="4731968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3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96062A-71D6-4211-B9F8-E9C3055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2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B3CCC-FB3B-4744-B8E7-A76247F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4: Ασύμμετρες σχέσεις φιλίας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EC39A5-8BBC-4CD0-B3EF-0CA1380E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τα δεδομένα του παραδείγματος 3 να βρεθούν όλες οι ασύμμετρες σχέσεις δηλαδή οι σχέσεις στις οποίες ενώ ο Α θεωρεί ότι ο </a:t>
            </a:r>
            <a:r>
              <a:rPr lang="en-US" dirty="0"/>
              <a:t>C</a:t>
            </a:r>
            <a:r>
              <a:rPr lang="el-GR" dirty="0"/>
              <a:t> είναι φίλος</a:t>
            </a:r>
            <a:r>
              <a:rPr lang="en-US" dirty="0"/>
              <a:t> </a:t>
            </a:r>
            <a:r>
              <a:rPr lang="el-GR" dirty="0"/>
              <a:t>του, δεν ισχύει το αντίστροφο. Δηλαδή, ενώ υπάρχει καταγεγραμμένη η πληροφορία [</a:t>
            </a:r>
            <a:r>
              <a:rPr lang="en-US" dirty="0"/>
              <a:t>“A”,“C”</a:t>
            </a:r>
            <a:r>
              <a:rPr lang="el-GR" dirty="0"/>
              <a:t>] δεν υπάρχει καταγεγραμμένη η πληροφορία [</a:t>
            </a:r>
            <a:r>
              <a:rPr lang="en-US" dirty="0"/>
              <a:t>“C”,“A”</a:t>
            </a:r>
            <a:r>
              <a:rPr lang="el-GR" dirty="0"/>
              <a:t>].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46AE938-B526-4E67-9D7B-BE85E570E446}"/>
              </a:ext>
            </a:extLst>
          </p:cNvPr>
          <p:cNvSpPr/>
          <p:nvPr/>
        </p:nvSpPr>
        <p:spPr>
          <a:xfrm>
            <a:off x="2458561" y="4129345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6E95-8929-47EE-9166-26E1C4BA4B09}"/>
              </a:ext>
            </a:extLst>
          </p:cNvPr>
          <p:cNvSpPr txBox="1"/>
          <p:nvPr/>
        </p:nvSpPr>
        <p:spPr>
          <a:xfrm>
            <a:off x="1929855" y="570384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B29FA0EE-FA3A-4761-91BE-85CBCA1BDB6F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2BC3D28-639B-4EE1-864E-AE2838427C90}"/>
              </a:ext>
            </a:extLst>
          </p:cNvPr>
          <p:cNvSpPr/>
          <p:nvPr/>
        </p:nvSpPr>
        <p:spPr>
          <a:xfrm>
            <a:off x="6953435" y="4490329"/>
            <a:ext cx="4400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"For A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C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  <a:p>
            <a:r>
              <a:rPr lang="el-GR" dirty="0"/>
              <a:t>"For C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A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451F03A-1E53-4E5A-88F2-13C9A7476F71}"/>
              </a:ext>
            </a:extLst>
          </p:cNvPr>
          <p:cNvSpPr/>
          <p:nvPr/>
        </p:nvSpPr>
        <p:spPr>
          <a:xfrm>
            <a:off x="4344542" y="4053529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4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9D9AFA7-D976-489B-9665-4B11EA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3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C40D40-ABAD-4B23-8787-910AEA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4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5869FA4-3B36-4DFA-BAC9-99020973DE8D}"/>
              </a:ext>
            </a:extLst>
          </p:cNvPr>
          <p:cNvSpPr/>
          <p:nvPr/>
        </p:nvSpPr>
        <p:spPr>
          <a:xfrm>
            <a:off x="767180" y="182912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friend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 record)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(friend,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key):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EF72-4B77-4BE3-A957-6D828409FA5A}"/>
              </a:ext>
            </a:extLst>
          </p:cNvPr>
          <p:cNvSpPr txBox="1"/>
          <p:nvPr/>
        </p:nvSpPr>
        <p:spPr>
          <a:xfrm>
            <a:off x="7833505" y="574438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mr4.py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B59FCD-2F59-4460-AC50-F0A92A3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000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9BBA65-C59F-4782-AEDA-247B4C6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5: Ακολουθίες </a:t>
            </a:r>
            <a:r>
              <a:rPr lang="en-US" dirty="0"/>
              <a:t>DNA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FFBEAF-3450-4972-8F8B-43F18970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944"/>
          </a:xfrm>
        </p:spPr>
        <p:txBody>
          <a:bodyPr/>
          <a:lstStyle/>
          <a:p>
            <a:r>
              <a:rPr lang="el-GR" dirty="0"/>
              <a:t>Θεωρείστε ένα σύνολο από ζεύγη κλειδί-τιμή κάθε κλειδί είναι ένα αναγνωριστικό ακολουθίας και κάθε τιμή είναι μια ακολουθία </a:t>
            </a:r>
            <a:r>
              <a:rPr lang="el-GR" dirty="0" err="1"/>
              <a:t>νουκλεοτιδίων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GCTTCCGAAA…). </a:t>
            </a:r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αφαιρεί τους τελευταίους 10 χαρακτήρες από κάθε ακολουθία </a:t>
            </a:r>
            <a:r>
              <a:rPr lang="el-GR" dirty="0" err="1"/>
              <a:t>νουκλοτιδίων</a:t>
            </a:r>
            <a:r>
              <a:rPr lang="el-GR" dirty="0"/>
              <a:t> και στη συνέχεια αφαιρεί τυχόν διπλότυπα που θα προκύψουν.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16B28C8-2352-49E3-908B-1C63A70523DD}"/>
              </a:ext>
            </a:extLst>
          </p:cNvPr>
          <p:cNvSpPr/>
          <p:nvPr/>
        </p:nvSpPr>
        <p:spPr>
          <a:xfrm>
            <a:off x="1103107" y="4520506"/>
            <a:ext cx="3335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"GGGGTGGCTACC"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"AAGAACAACCTT"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"GAGATCAACCCC"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5D531F1-7D38-472A-A7A4-18CF26316436}"/>
              </a:ext>
            </a:extLst>
          </p:cNvPr>
          <p:cNvSpPr/>
          <p:nvPr/>
        </p:nvSpPr>
        <p:spPr>
          <a:xfrm>
            <a:off x="8029615" y="4659005"/>
            <a:ext cx="929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"GG"</a:t>
            </a:r>
          </a:p>
          <a:p>
            <a:r>
              <a:rPr lang="el-GR" sz="2400" dirty="0"/>
              <a:t>"AA"</a:t>
            </a:r>
          </a:p>
          <a:p>
            <a:r>
              <a:rPr lang="el-GR" sz="2400" dirty="0"/>
              <a:t>"GA"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4E280F59-CFEF-4FDE-ABE7-4B5CD4E3DFB1}"/>
              </a:ext>
            </a:extLst>
          </p:cNvPr>
          <p:cNvSpPr/>
          <p:nvPr/>
        </p:nvSpPr>
        <p:spPr>
          <a:xfrm>
            <a:off x="5601810" y="4918229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472940E-2BBB-4314-B0C4-2878D21F202D}"/>
              </a:ext>
            </a:extLst>
          </p:cNvPr>
          <p:cNvSpPr/>
          <p:nvPr/>
        </p:nvSpPr>
        <p:spPr>
          <a:xfrm>
            <a:off x="4826037" y="4548897"/>
            <a:ext cx="270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mr5.py dna1.json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94BA2-8077-4275-B4A1-39ED24485925}"/>
              </a:ext>
            </a:extLst>
          </p:cNvPr>
          <p:cNvSpPr txBox="1"/>
          <p:nvPr/>
        </p:nvSpPr>
        <p:spPr>
          <a:xfrm>
            <a:off x="1308418" y="613277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dna1.json</a:t>
            </a:r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30D0BB4-DAB6-47E7-B5DB-3424D7D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6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447CB-44C4-4F68-AB05-CB5C0EA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5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14E78FB-80DD-4470-A127-05A74EA7AF23}"/>
              </a:ext>
            </a:extLst>
          </p:cNvPr>
          <p:cNvSpPr/>
          <p:nvPr/>
        </p:nvSpPr>
        <p:spPr>
          <a:xfrm>
            <a:off x="3722703" y="2365754"/>
            <a:ext cx="4746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sequence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(sequence,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9D28B-E694-458C-A44E-9518D3DCA5AB}"/>
              </a:ext>
            </a:extLst>
          </p:cNvPr>
          <p:cNvSpPr txBox="1"/>
          <p:nvPr/>
        </p:nvSpPr>
        <p:spPr>
          <a:xfrm>
            <a:off x="4557645" y="449224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5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7E4141-1160-46CF-A11C-9D83CDD6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80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82B19A-A7A6-483D-B0B8-68F5E3F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6: Πολλαπλασιασμός δισδιάστατων 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62CC0B-84EE-4062-9362-6BAC81ED1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Θεωρείστε ότι διαθέτετε δεδομένα δύο πινάκων Α(</a:t>
            </a:r>
            <a:r>
              <a:rPr lang="en-US" dirty="0"/>
              <a:t>L x M</a:t>
            </a:r>
            <a:r>
              <a:rPr lang="el-GR" dirty="0"/>
              <a:t>) και Β </a:t>
            </a:r>
            <a:r>
              <a:rPr lang="en-US" dirty="0"/>
              <a:t>(M x N) </a:t>
            </a:r>
            <a:r>
              <a:rPr lang="el-GR" dirty="0"/>
              <a:t>σε μορφή αραιού πίνακα (κάθε μη μηδενική τιμή καταγράφεται ως τριάδα: </a:t>
            </a:r>
            <a:r>
              <a:rPr lang="en-US" dirty="0"/>
              <a:t>&lt;</a:t>
            </a:r>
            <a:r>
              <a:rPr lang="el-GR" dirty="0"/>
              <a:t>αριθμός σειράς</a:t>
            </a:r>
            <a:r>
              <a:rPr lang="en-US" dirty="0"/>
              <a:t>&gt;,</a:t>
            </a:r>
            <a:r>
              <a:rPr lang="el-GR" dirty="0"/>
              <a:t>&lt;αριθμός στήλης&gt;,&lt;τιμή&gt;). </a:t>
            </a:r>
          </a:p>
          <a:p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να πολλαπλασιάζει τους δύο πίνακες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679F14-1674-4566-A063-1155DDAF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0355" cy="4351338"/>
          </a:xfrm>
        </p:spPr>
        <p:txBody>
          <a:bodyPr/>
          <a:lstStyle/>
          <a:p>
            <a:r>
              <a:rPr lang="el-GR" dirty="0"/>
              <a:t>Τα δεδομένα δίνονται ως ένα ενιαίο αρχείο κειμένου με εγγραφές όπου το πρώτο στοιχείο αναγνωρίζει σε ποιον πίνακα (</a:t>
            </a:r>
            <a:r>
              <a:rPr lang="en-US" dirty="0"/>
              <a:t>A </a:t>
            </a:r>
            <a:r>
              <a:rPr lang="el-GR" dirty="0"/>
              <a:t>ή </a:t>
            </a:r>
            <a:r>
              <a:rPr lang="en-US" dirty="0"/>
              <a:t>B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ανήκει η εγγραφή.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B9E342A-04C4-4006-A5BB-E81CB1FA7A8F}"/>
              </a:ext>
            </a:extLst>
          </p:cNvPr>
          <p:cNvSpPr/>
          <p:nvPr/>
        </p:nvSpPr>
        <p:spPr>
          <a:xfrm>
            <a:off x="6388359" y="3907351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BAF5CD69-F9C9-4D0F-8812-5850C723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72479"/>
              </p:ext>
            </p:extLst>
          </p:nvPr>
        </p:nvGraphicFramePr>
        <p:xfrm>
          <a:off x="9504904" y="4001294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8" name="Πίνακας 8">
            <a:extLst>
              <a:ext uri="{FF2B5EF4-FFF2-40B4-BE49-F238E27FC236}">
                <a16:creationId xmlns:a16="http://schemas.microsoft.com/office/drawing/2014/main" id="{0A829A71-B2E1-42DE-8514-BE9AA8A1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8479"/>
              </p:ext>
            </p:extLst>
          </p:nvPr>
        </p:nvGraphicFramePr>
        <p:xfrm>
          <a:off x="9504904" y="491132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E918D7-8418-45D2-8206-6CE5BE36904E}"/>
              </a:ext>
            </a:extLst>
          </p:cNvPr>
          <p:cNvSpPr txBox="1"/>
          <p:nvPr/>
        </p:nvSpPr>
        <p:spPr>
          <a:xfrm>
            <a:off x="9216088" y="4194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9FE3-527E-4ED2-B519-3ACC9FA8B224}"/>
              </a:ext>
            </a:extLst>
          </p:cNvPr>
          <p:cNvSpPr txBox="1"/>
          <p:nvPr/>
        </p:nvSpPr>
        <p:spPr>
          <a:xfrm>
            <a:off x="9204868" y="5275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2D70-1DFB-4AF6-A2FD-84D3B3B8302C}"/>
              </a:ext>
            </a:extLst>
          </p:cNvPr>
          <p:cNvSpPr txBox="1"/>
          <p:nvPr/>
        </p:nvSpPr>
        <p:spPr>
          <a:xfrm>
            <a:off x="6096000" y="5975843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3" name="Θέση αριθμού διαφάνειας 12">
            <a:extLst>
              <a:ext uri="{FF2B5EF4-FFF2-40B4-BE49-F238E27FC236}">
                <a16:creationId xmlns:a16="http://schemas.microsoft.com/office/drawing/2014/main" id="{66897EAE-7ADA-4FF5-A18A-C8D1FEB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0D2874-9FE3-403B-82C8-3DB60AEBAF49}" type="slidenum">
              <a:rPr lang="el-GR" smtClean="0"/>
              <a:t>16</a:t>
            </a:fld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A0456-F4E5-4836-8B86-3BE19560B8A7}"/>
              </a:ext>
            </a:extLst>
          </p:cNvPr>
          <p:cNvSpPr txBox="1"/>
          <p:nvPr/>
        </p:nvSpPr>
        <p:spPr>
          <a:xfrm>
            <a:off x="10729911" y="418746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2 </a:t>
            </a:r>
            <a:r>
              <a:rPr lang="en-US" dirty="0"/>
              <a:t>x 3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612E0-3D87-4E97-8C54-EBD62E32BF9E}"/>
              </a:ext>
            </a:extLst>
          </p:cNvPr>
          <p:cNvSpPr txBox="1"/>
          <p:nvPr/>
        </p:nvSpPr>
        <p:spPr>
          <a:xfrm>
            <a:off x="10356002" y="52753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x 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601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Τίτλος 21">
            <a:extLst>
              <a:ext uri="{FF2B5EF4-FFF2-40B4-BE49-F238E27FC236}">
                <a16:creationId xmlns:a16="http://schemas.microsoft.com/office/drawing/2014/main" id="{D1E51EB6-1915-487F-9545-E868C3DC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Ένας</a:t>
            </a:r>
            <a:r>
              <a:rPr lang="en-US" dirty="0"/>
              <a:t> reducer </a:t>
            </a:r>
            <a:r>
              <a:rPr lang="el-GR" dirty="0"/>
              <a:t>ανά κελί του πίνακα </a:t>
            </a:r>
            <a:r>
              <a:rPr lang="en-US" dirty="0"/>
              <a:t>a x b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6CFFB31-6EA5-4EBA-A4C5-16B85E1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17</a:t>
            </a:fld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D165423-8FAC-496F-BB39-8828AA5573D4}"/>
              </a:ext>
            </a:extLst>
          </p:cNvPr>
          <p:cNvSpPr/>
          <p:nvPr/>
        </p:nvSpPr>
        <p:spPr>
          <a:xfrm>
            <a:off x="2187668" y="1734092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EECD7-652A-42D8-9815-3CF6AD2E7B2F}"/>
              </a:ext>
            </a:extLst>
          </p:cNvPr>
          <p:cNvSpPr txBox="1"/>
          <p:nvPr/>
        </p:nvSpPr>
        <p:spPr>
          <a:xfrm>
            <a:off x="1895309" y="380258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3D3CB4F2-D18B-4A09-BD68-C20CE31C7AA7}"/>
              </a:ext>
            </a:extLst>
          </p:cNvPr>
          <p:cNvSpPr/>
          <p:nvPr/>
        </p:nvSpPr>
        <p:spPr>
          <a:xfrm>
            <a:off x="5666762" y="2765354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7C805E6-1497-41C9-9EF3-871DA2D04EF4}"/>
              </a:ext>
            </a:extLst>
          </p:cNvPr>
          <p:cNvSpPr/>
          <p:nvPr/>
        </p:nvSpPr>
        <p:spPr>
          <a:xfrm>
            <a:off x="4890989" y="2396022"/>
            <a:ext cx="2957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mr6.py </a:t>
            </a:r>
            <a:r>
              <a:rPr lang="en-US" dirty="0"/>
              <a:t>matrix</a:t>
            </a:r>
            <a:r>
              <a:rPr lang="el-GR" dirty="0"/>
              <a:t>1.json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44B78E-4D06-45F1-A33D-5D6B5F900B6D}"/>
              </a:ext>
            </a:extLst>
          </p:cNvPr>
          <p:cNvSpPr/>
          <p:nvPr/>
        </p:nvSpPr>
        <p:spPr>
          <a:xfrm>
            <a:off x="8177163" y="2352088"/>
            <a:ext cx="2191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3" name="Πίνακας 6">
            <a:extLst>
              <a:ext uri="{FF2B5EF4-FFF2-40B4-BE49-F238E27FC236}">
                <a16:creationId xmlns:a16="http://schemas.microsoft.com/office/drawing/2014/main" id="{A56BBCEE-054E-4DC2-A0CA-4B2A6FF4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81321"/>
              </p:ext>
            </p:extLst>
          </p:nvPr>
        </p:nvGraphicFramePr>
        <p:xfrm>
          <a:off x="4224701" y="5003568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14" name="Πίνακας 8">
            <a:extLst>
              <a:ext uri="{FF2B5EF4-FFF2-40B4-BE49-F238E27FC236}">
                <a16:creationId xmlns:a16="http://schemas.microsoft.com/office/drawing/2014/main" id="{FD0CFA7E-47BC-41A1-AADC-B1E3BFFB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51172"/>
              </p:ext>
            </p:extLst>
          </p:nvPr>
        </p:nvGraphicFramePr>
        <p:xfrm>
          <a:off x="5984222" y="481643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DFB16A-E639-4EA2-BE50-05FFBF7649EE}"/>
              </a:ext>
            </a:extLst>
          </p:cNvPr>
          <p:cNvSpPr txBox="1"/>
          <p:nvPr/>
        </p:nvSpPr>
        <p:spPr>
          <a:xfrm>
            <a:off x="4677211" y="459317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2F6CE-1164-42B5-9B5F-F7A9A0C4D25B}"/>
              </a:ext>
            </a:extLst>
          </p:cNvPr>
          <p:cNvSpPr txBox="1"/>
          <p:nvPr/>
        </p:nvSpPr>
        <p:spPr>
          <a:xfrm>
            <a:off x="6250580" y="4447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AC595-1CB4-4AEA-9495-E163C11A9E3A}"/>
              </a:ext>
            </a:extLst>
          </p:cNvPr>
          <p:cNvSpPr txBox="1"/>
          <p:nvPr/>
        </p:nvSpPr>
        <p:spPr>
          <a:xfrm>
            <a:off x="5533502" y="5189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29221-F590-4D52-ABB0-738375BC29A9}"/>
              </a:ext>
            </a:extLst>
          </p:cNvPr>
          <p:cNvSpPr txBox="1"/>
          <p:nvPr/>
        </p:nvSpPr>
        <p:spPr>
          <a:xfrm>
            <a:off x="6905488" y="51732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l-GR" dirty="0"/>
          </a:p>
        </p:txBody>
      </p:sp>
      <p:graphicFrame>
        <p:nvGraphicFramePr>
          <p:cNvPr id="19" name="Πίνακας 6">
            <a:extLst>
              <a:ext uri="{FF2B5EF4-FFF2-40B4-BE49-F238E27FC236}">
                <a16:creationId xmlns:a16="http://schemas.microsoft.com/office/drawing/2014/main" id="{7EB7E795-B47E-4047-9826-61FA91F7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44694"/>
              </p:ext>
            </p:extLst>
          </p:nvPr>
        </p:nvGraphicFramePr>
        <p:xfrm>
          <a:off x="7374604" y="4987083"/>
          <a:ext cx="103884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571805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229B629-77C2-48D2-890A-336D77F22E50}"/>
              </a:ext>
            </a:extLst>
          </p:cNvPr>
          <p:cNvSpPr txBox="1"/>
          <p:nvPr/>
        </p:nvSpPr>
        <p:spPr>
          <a:xfrm>
            <a:off x="7554877" y="46195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709B-49D0-4D09-85A6-D3BE160CD3D8}"/>
              </a:ext>
            </a:extLst>
          </p:cNvPr>
          <p:cNvSpPr txBox="1"/>
          <p:nvPr/>
        </p:nvSpPr>
        <p:spPr>
          <a:xfrm>
            <a:off x="8899758" y="4880869"/>
            <a:ext cx="1701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[0,0]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2*1+1*3=5</a:t>
            </a:r>
          </a:p>
          <a:p>
            <a:r>
              <a:rPr lang="el-GR" sz="1400" dirty="0"/>
              <a:t>[0,1]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2*7=14</a:t>
            </a:r>
          </a:p>
          <a:p>
            <a:r>
              <a:rPr lang="el-GR" sz="1400" dirty="0"/>
              <a:t>[1,0]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4*1+5*3=19</a:t>
            </a:r>
          </a:p>
          <a:p>
            <a:r>
              <a:rPr lang="el-GR" sz="1400" dirty="0"/>
              <a:t>[1,1]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4*7=28</a:t>
            </a:r>
          </a:p>
        </p:txBody>
      </p:sp>
    </p:spTree>
    <p:extLst>
      <p:ext uri="{BB962C8B-B14F-4D97-AF65-F5344CB8AC3E}">
        <p14:creationId xmlns:p14="http://schemas.microsoft.com/office/powerpoint/2010/main" val="38520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6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18</a:t>
            </a:fld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490761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sum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sum +=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217039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.py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572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8832E9-FAB8-47EB-B588-3A24410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Προσέγγιση προβλημάτων με το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FBF22C-15D1-4873-9FC0-E297FDAD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</a:t>
            </a:r>
            <a:r>
              <a:rPr lang="el-GR" dirty="0"/>
              <a:t>υπολογιστικό μοντέλο </a:t>
            </a:r>
            <a:r>
              <a:rPr lang="en-US" dirty="0"/>
              <a:t>MapReduce </a:t>
            </a:r>
            <a:r>
              <a:rPr lang="el-GR" dirty="0"/>
              <a:t>(</a:t>
            </a:r>
            <a:r>
              <a:rPr lang="en-US" dirty="0"/>
              <a:t>MR</a:t>
            </a:r>
            <a:r>
              <a:rPr lang="el-GR" dirty="0"/>
              <a:t>) αποτελεί έναν αποδοτικό τρόπο για την παράλληλη επεξεργασία μεγάλων δεδομένων.</a:t>
            </a:r>
          </a:p>
          <a:p>
            <a:r>
              <a:rPr lang="el-GR" dirty="0"/>
              <a:t>Στις ακόλουθες διαφάνειες θα παρουσιαστούν διάφορα προβλήματα στα οποία επιδεικνύεται η λειτουργία του </a:t>
            </a:r>
            <a:r>
              <a:rPr lang="en-US" dirty="0"/>
              <a:t>MR</a:t>
            </a:r>
            <a:r>
              <a:rPr lang="el-GR" dirty="0"/>
              <a:t>.</a:t>
            </a:r>
          </a:p>
          <a:p>
            <a:r>
              <a:rPr lang="el-GR" dirty="0"/>
              <a:t>Θα χρησιμοποιηθεί η </a:t>
            </a:r>
            <a:r>
              <a:rPr lang="en-US" dirty="0"/>
              <a:t>python </a:t>
            </a:r>
            <a:r>
              <a:rPr lang="el-GR" dirty="0"/>
              <a:t>βιβλιοθήκη </a:t>
            </a:r>
            <a:r>
              <a:rPr lang="en-US" dirty="0"/>
              <a:t>MapReduce.py </a:t>
            </a:r>
            <a:r>
              <a:rPr lang="el-GR" dirty="0"/>
              <a:t>που υλοποιεί το υπολογιστικό μοντέλο </a:t>
            </a:r>
            <a:r>
              <a:rPr lang="en-US" dirty="0"/>
              <a:t>MR, </a:t>
            </a:r>
            <a:r>
              <a:rPr lang="el-GR" dirty="0"/>
              <a:t>αλλά η εκτέλεση θα γίνεται εξ’ ολοκλήρου σε έναν απλό Η/Υ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Η βιβλιοθήκη </a:t>
            </a:r>
            <a:r>
              <a:rPr lang="en-US" dirty="0"/>
              <a:t>MapReduce.py</a:t>
            </a:r>
            <a:r>
              <a:rPr lang="el-GR" dirty="0"/>
              <a:t> έχει αναπτυχθεί από τον </a:t>
            </a:r>
            <a:r>
              <a:rPr lang="en-US" dirty="0"/>
              <a:t>Bill Howe </a:t>
            </a:r>
            <a:r>
              <a:rPr lang="el-GR" dirty="0"/>
              <a:t>του </a:t>
            </a:r>
            <a:r>
              <a:rPr lang="en-US" dirty="0"/>
              <a:t>Univ. of Washington </a:t>
            </a:r>
            <a:r>
              <a:rPr lang="el-GR" dirty="0"/>
              <a:t>στα πλαίσια του </a:t>
            </a:r>
            <a:r>
              <a:rPr lang="en-US" dirty="0"/>
              <a:t>specialization</a:t>
            </a:r>
            <a:r>
              <a:rPr lang="el-GR" dirty="0"/>
              <a:t> </a:t>
            </a:r>
            <a:r>
              <a:rPr lang="en-US" dirty="0"/>
              <a:t>“Data Science at Scale” </a:t>
            </a:r>
            <a:r>
              <a:rPr lang="el-GR" dirty="0"/>
              <a:t>που προσφέρεται ως </a:t>
            </a:r>
            <a:r>
              <a:rPr lang="en-US" dirty="0"/>
              <a:t>MOOC</a:t>
            </a:r>
            <a:r>
              <a:rPr lang="el-GR" dirty="0"/>
              <a:t> μέσω του </a:t>
            </a:r>
            <a:r>
              <a:rPr lang="en-US" dirty="0"/>
              <a:t>Coursera</a:t>
            </a:r>
            <a:r>
              <a:rPr lang="el-GR" dirty="0"/>
              <a:t>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1D6F8B-BBEE-4F5D-96D1-4BAE3A4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3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E663F6-138C-4C58-B57E-5F276B6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Είσοδος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29E8CB-2032-4861-AFCA-1BBCB37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όλα τα παραδείγματα τα δεδομένα βρίσκονται σε </a:t>
            </a:r>
            <a:r>
              <a:rPr lang="en-US" dirty="0"/>
              <a:t>json </a:t>
            </a:r>
            <a:r>
              <a:rPr lang="el-GR" dirty="0"/>
              <a:t>αρχεία που έχουν παρόμοια μορφή με την ακόλουθη: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84FE0A5-0064-4152-8A7B-0D94B42FE1C5}"/>
              </a:ext>
            </a:extLst>
          </p:cNvPr>
          <p:cNvSpPr/>
          <p:nvPr/>
        </p:nvSpPr>
        <p:spPr>
          <a:xfrm>
            <a:off x="4530571" y="296141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ECD8-5A11-49D4-850E-0A84A35236C9}"/>
              </a:ext>
            </a:extLst>
          </p:cNvPr>
          <p:cNvSpPr txBox="1"/>
          <p:nvPr/>
        </p:nvSpPr>
        <p:spPr>
          <a:xfrm>
            <a:off x="4836367" y="42966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1DB1972-400D-4054-BA31-BB3DD45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9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083F3A-DEB0-40DA-ADD6-B4D2B5A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βασικό </a:t>
            </a:r>
            <a:r>
              <a:rPr lang="en-US" dirty="0"/>
              <a:t>template </a:t>
            </a:r>
            <a:r>
              <a:rPr lang="el-GR" dirty="0"/>
              <a:t>κώδικα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5937202-AC66-42C8-BE9E-D5649B63897C}"/>
              </a:ext>
            </a:extLst>
          </p:cNvPr>
          <p:cNvSpPr/>
          <p:nvPr/>
        </p:nvSpPr>
        <p:spPr>
          <a:xfrm>
            <a:off x="584084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MapReduce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 Count Example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MapReduce.MapReduce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document identifier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value: document contents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FB7370D-D4FF-4644-9CA4-358C7D321056}"/>
              </a:ext>
            </a:extLst>
          </p:cNvPr>
          <p:cNvSpPr/>
          <p:nvPr/>
        </p:nvSpPr>
        <p:spPr>
          <a:xfrm>
            <a:off x="5539666" y="2112189"/>
            <a:ext cx="6205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list of occurrence counts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open(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mapper, reducer)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BF0C-3977-4FB6-B1F2-A1F68FF8A606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mr0.py</a:t>
            </a:r>
            <a:endParaRPr lang="el-GR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E28AD66-CB9B-409E-8EAA-4750ACC3A543}"/>
              </a:ext>
            </a:extLst>
          </p:cNvPr>
          <p:cNvSpPr/>
          <p:nvPr/>
        </p:nvSpPr>
        <p:spPr>
          <a:xfrm>
            <a:off x="584084" y="3852909"/>
            <a:ext cx="4298634" cy="23620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A6B9852-A075-4059-8CF0-3F5D14EAB7E0}"/>
              </a:ext>
            </a:extLst>
          </p:cNvPr>
          <p:cNvSpPr/>
          <p:nvPr/>
        </p:nvSpPr>
        <p:spPr>
          <a:xfrm>
            <a:off x="5610324" y="2041864"/>
            <a:ext cx="5997592" cy="21554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Θέση αριθμού διαφάνειας 14">
            <a:extLst>
              <a:ext uri="{FF2B5EF4-FFF2-40B4-BE49-F238E27FC236}">
                <a16:creationId xmlns:a16="http://schemas.microsoft.com/office/drawing/2014/main" id="{D3EE7AF6-36E1-483F-9525-4A69AA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4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543A5A-DC7A-409D-BBD8-3553856A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0: Καταμέτρηση λέξεων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62B3168-650A-4E87-9038-09AAC5B647E4}"/>
              </a:ext>
            </a:extLst>
          </p:cNvPr>
          <p:cNvSpPr/>
          <p:nvPr/>
        </p:nvSpPr>
        <p:spPr>
          <a:xfrm>
            <a:off x="1548414" y="2765395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E50B011F-29C7-40C8-A37A-667EAD500ADD}"/>
              </a:ext>
            </a:extLst>
          </p:cNvPr>
          <p:cNvSpPr/>
          <p:nvPr/>
        </p:nvSpPr>
        <p:spPr>
          <a:xfrm>
            <a:off x="5675799" y="3189303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D9C4C-9D53-4BC6-872A-C1E66BB5B811}"/>
              </a:ext>
            </a:extLst>
          </p:cNvPr>
          <p:cNvSpPr txBox="1"/>
          <p:nvPr/>
        </p:nvSpPr>
        <p:spPr>
          <a:xfrm>
            <a:off x="1854210" y="411045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ED69A2C-4DBF-4B72-9817-72ABFF5F8109}"/>
              </a:ext>
            </a:extLst>
          </p:cNvPr>
          <p:cNvSpPr/>
          <p:nvPr/>
        </p:nvSpPr>
        <p:spPr>
          <a:xfrm>
            <a:off x="4746859" y="2396063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0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88398-93A3-4F1A-A3A4-083705E3A373}"/>
              </a:ext>
            </a:extLst>
          </p:cNvPr>
          <p:cNvSpPr/>
          <p:nvPr/>
        </p:nvSpPr>
        <p:spPr>
          <a:xfrm>
            <a:off x="8063884" y="2690336"/>
            <a:ext cx="2083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C79E433D-FAC7-4287-B9BF-CD5B7DFF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7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CA3D70-784A-443B-8AE4-C50AFCB6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1: Ανεστραμμένο ευρετήριο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5FD7D3-5D0E-4E90-83FF-5A68C106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Δεδομένου ενός συνόλου εγγράφων, ένα ανεστραμμένο ευρετήριο</a:t>
            </a:r>
            <a:r>
              <a:rPr lang="en-US" dirty="0"/>
              <a:t> (inverted index)</a:t>
            </a:r>
            <a:r>
              <a:rPr lang="el-GR" dirty="0"/>
              <a:t> είναι ένα λεξικό στο οποίο κάθε λέξη συσχετίζεται με μια λίστα αναγνωριστικών εγγράφων στα οποία η λέξη υπάρχει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5C4D12A-7E15-4BA1-B07E-CC435DB068DB}"/>
              </a:ext>
            </a:extLst>
          </p:cNvPr>
          <p:cNvSpPr/>
          <p:nvPr/>
        </p:nvSpPr>
        <p:spPr>
          <a:xfrm>
            <a:off x="532404" y="369179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DFB050-53B5-4CF8-AE45-0EEDD7CBCADF}"/>
              </a:ext>
            </a:extLst>
          </p:cNvPr>
          <p:cNvSpPr/>
          <p:nvPr/>
        </p:nvSpPr>
        <p:spPr>
          <a:xfrm>
            <a:off x="5666912" y="36039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7" name="Βέλος: Δεξιό 6">
            <a:extLst>
              <a:ext uri="{FF2B5EF4-FFF2-40B4-BE49-F238E27FC236}">
                <a16:creationId xmlns:a16="http://schemas.microsoft.com/office/drawing/2014/main" id="{13C40D00-F701-4F2E-871E-E2670D9F9981}"/>
              </a:ext>
            </a:extLst>
          </p:cNvPr>
          <p:cNvSpPr/>
          <p:nvPr/>
        </p:nvSpPr>
        <p:spPr>
          <a:xfrm>
            <a:off x="4222313" y="3950165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849BE-EEB6-469B-834A-CC3D612556A8}"/>
              </a:ext>
            </a:extLst>
          </p:cNvPr>
          <p:cNvSpPr txBox="1"/>
          <p:nvPr/>
        </p:nvSpPr>
        <p:spPr>
          <a:xfrm>
            <a:off x="838200" y="50368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24C2E15-EBEE-4220-84DA-DF0FFF4DE7C7}"/>
              </a:ext>
            </a:extLst>
          </p:cNvPr>
          <p:cNvSpPr/>
          <p:nvPr/>
        </p:nvSpPr>
        <p:spPr>
          <a:xfrm>
            <a:off x="3148878" y="3284307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1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34773234-3D6D-4697-93AE-DF06EE0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5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848041-9056-4C4E-BA7C-99D5872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1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4638537-9552-4830-9DD9-FE5F1386AFF8}"/>
              </a:ext>
            </a:extLst>
          </p:cNvPr>
          <p:cNvSpPr/>
          <p:nvPr/>
        </p:nvSpPr>
        <p:spPr>
          <a:xfrm>
            <a:off x="3709386" y="1798920"/>
            <a:ext cx="47732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list(set(words))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key)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list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list))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2EA89-5576-4B67-A17A-07E35A43A355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1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DB1685-4BD8-4DBB-97C4-E0C35A2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3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ED288D-1CD6-4BA8-B7BE-978CAE88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2: </a:t>
            </a:r>
            <a:r>
              <a:rPr lang="en-US" dirty="0"/>
              <a:t>Join </a:t>
            </a:r>
            <a:r>
              <a:rPr lang="el-GR" dirty="0"/>
              <a:t>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16FC4E-B1AE-4946-9AEB-56201F360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ίδιο αποτέλεσμα με την ακόλουθη </a:t>
            </a:r>
            <a:r>
              <a:rPr lang="en-US" dirty="0"/>
              <a:t>SQL </a:t>
            </a:r>
            <a:r>
              <a:rPr lang="el-GR" dirty="0"/>
              <a:t>εντολή: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702487ED-B9C2-40F3-9872-27D1C58B2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Τα δεδομένα εισόδου αποτελούνται από ένα αρχείο που περιέχει αρχικά τις εγγραφές </a:t>
            </a:r>
            <a:r>
              <a:rPr lang="en-US" dirty="0"/>
              <a:t>order </a:t>
            </a:r>
            <a:r>
              <a:rPr lang="el-GR" dirty="0"/>
              <a:t>και στη συνέχεια τις εγγραφές </a:t>
            </a:r>
            <a:r>
              <a:rPr lang="en-US" dirty="0" err="1"/>
              <a:t>line_item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BC191F8-9F7B-4703-BFE6-226EE646B8F6}"/>
              </a:ext>
            </a:extLst>
          </p:cNvPr>
          <p:cNvSpPr/>
          <p:nvPr/>
        </p:nvSpPr>
        <p:spPr>
          <a:xfrm>
            <a:off x="783454" y="3679741"/>
            <a:ext cx="5291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ED6A95F-2EEB-4E3E-9BAC-F679B4CC0274}"/>
              </a:ext>
            </a:extLst>
          </p:cNvPr>
          <p:cNvSpPr/>
          <p:nvPr/>
        </p:nvSpPr>
        <p:spPr>
          <a:xfrm>
            <a:off x="5956917" y="4001294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9D522-46D3-410C-AFC7-1B6EFF9FCEB9}"/>
              </a:ext>
            </a:extLst>
          </p:cNvPr>
          <p:cNvSpPr txBox="1"/>
          <p:nvPr/>
        </p:nvSpPr>
        <p:spPr>
          <a:xfrm>
            <a:off x="7503367" y="59903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records.json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E954914C-35E9-43E3-85EE-2BFED35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43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A0774D-B4C9-4D5D-B240-C8362AE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2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985F4C2-280F-4B38-B320-CD4EA5F0661A}"/>
              </a:ext>
            </a:extLst>
          </p:cNvPr>
          <p:cNvSpPr/>
          <p:nvPr/>
        </p:nvSpPr>
        <p:spPr>
          <a:xfrm>
            <a:off x="612710" y="2017961"/>
            <a:ext cx="5060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order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order=value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order+value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32B4739-5D66-4AF7-9FA3-F668CCEDF87F}"/>
              </a:ext>
            </a:extLst>
          </p:cNvPr>
          <p:cNvSpPr/>
          <p:nvPr/>
        </p:nvSpPr>
        <p:spPr>
          <a:xfrm>
            <a:off x="6096000" y="18986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8C662A-A49A-45B5-A102-EFE0032325FF}"/>
              </a:ext>
            </a:extLst>
          </p:cNvPr>
          <p:cNvSpPr/>
          <p:nvPr/>
        </p:nvSpPr>
        <p:spPr>
          <a:xfrm>
            <a:off x="5766303" y="5301835"/>
            <a:ext cx="619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E32C0-77A6-4685-961C-E563A0CE88DE}"/>
              </a:ext>
            </a:extLst>
          </p:cNvPr>
          <p:cNvSpPr txBox="1"/>
          <p:nvPr/>
        </p:nvSpPr>
        <p:spPr>
          <a:xfrm>
            <a:off x="1840848" y="548455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mr2.py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3776B20-A18F-4F6D-83F8-24B48A3E107F}"/>
              </a:ext>
            </a:extLst>
          </p:cNvPr>
          <p:cNvSpPr/>
          <p:nvPr/>
        </p:nvSpPr>
        <p:spPr>
          <a:xfrm>
            <a:off x="5810178" y="2083360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Βέλος: Κάτω 9">
            <a:extLst>
              <a:ext uri="{FF2B5EF4-FFF2-40B4-BE49-F238E27FC236}">
                <a16:creationId xmlns:a16="http://schemas.microsoft.com/office/drawing/2014/main" id="{FEA69158-A574-4957-A8A8-A52447EF834B}"/>
              </a:ext>
            </a:extLst>
          </p:cNvPr>
          <p:cNvSpPr/>
          <p:nvPr/>
        </p:nvSpPr>
        <p:spPr>
          <a:xfrm>
            <a:off x="8291744" y="4299351"/>
            <a:ext cx="621437" cy="689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03EF9E2E-5AB5-4069-A672-CA5852EDFC24}"/>
              </a:ext>
            </a:extLst>
          </p:cNvPr>
          <p:cNvSpPr/>
          <p:nvPr/>
        </p:nvSpPr>
        <p:spPr>
          <a:xfrm>
            <a:off x="8728992" y="4242604"/>
            <a:ext cx="293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2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records</a:t>
            </a:r>
            <a:r>
              <a:rPr lang="el-GR" dirty="0"/>
              <a:t>.json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69C004B0-949D-458F-863C-FD2575A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4683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800</Words>
  <Application>Microsoft Office PowerPoint</Application>
  <PresentationFormat>Ευρεία οθόνη</PresentationFormat>
  <Paragraphs>299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Θέμα του Office</vt:lpstr>
      <vt:lpstr>Παραδείγματα επίλυσης προβλημάτων με το υπολογιστικό μοντέλο Map Reduce</vt:lpstr>
      <vt:lpstr>Προσέγγιση προβλημάτων με το MapReduce</vt:lpstr>
      <vt:lpstr>Είσοδος</vt:lpstr>
      <vt:lpstr>Το βασικό template κώδικα</vt:lpstr>
      <vt:lpstr>Παράδειγμα 0: Καταμέτρηση λέξεων</vt:lpstr>
      <vt:lpstr>Παράδειγμα 1: Ανεστραμμένο ευρετήριο</vt:lpstr>
      <vt:lpstr>Λύση παραδείγματος 1</vt:lpstr>
      <vt:lpstr>Παράδειγμα 2: Join πινάκων</vt:lpstr>
      <vt:lpstr>Λύση παραδείγματος 2</vt:lpstr>
      <vt:lpstr>Παράδειγμα 3: Πλήθος φίλων </vt:lpstr>
      <vt:lpstr>Λύση παραδείγματος 3</vt:lpstr>
      <vt:lpstr>Παράδειγμα 4: Ασύμμετρες σχέσεις φιλίας</vt:lpstr>
      <vt:lpstr>Λύση παραδείγματος 4</vt:lpstr>
      <vt:lpstr>Παράδειγμα 5: Ακολουθίες DNA</vt:lpstr>
      <vt:lpstr>Λύση παραδείγματος 5</vt:lpstr>
      <vt:lpstr>Παράδειγμα 6: Πολλαπλασιασμός δισδιάστατων πινάκων</vt:lpstr>
      <vt:lpstr>Ένας reducer ανά κελί του πίνακα a x b</vt:lpstr>
      <vt:lpstr>Λύση παραδείγματος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Παραδείγματα επίλυσης προβλημάτων με το Map Reduce</dc:title>
  <dc:creator>Christos Gogos</dc:creator>
  <cp:lastModifiedBy>Christos Gogos</cp:lastModifiedBy>
  <cp:revision>22</cp:revision>
  <dcterms:created xsi:type="dcterms:W3CDTF">2019-10-28T20:04:55Z</dcterms:created>
  <dcterms:modified xsi:type="dcterms:W3CDTF">2019-10-28T22:49:52Z</dcterms:modified>
</cp:coreProperties>
</file>