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70" r:id="rId2"/>
    <p:sldId id="272" r:id="rId3"/>
    <p:sldId id="273" r:id="rId4"/>
    <p:sldId id="274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1" r:id="rId17"/>
    <p:sldId id="268" r:id="rId18"/>
    <p:sldId id="269" r:id="rId19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47"/>
    <p:restoredTop sz="87097" autoAdjust="0"/>
  </p:normalViewPr>
  <p:slideViewPr>
    <p:cSldViewPr snapToGrid="0">
      <p:cViewPr varScale="1">
        <p:scale>
          <a:sx n="141" d="100"/>
          <a:sy n="141" d="100"/>
        </p:scale>
        <p:origin x="146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F5244B-BC24-4FBE-9B58-5E5F5A8277F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07E4388-0FE8-4A14-A817-2A35C3014BC7}">
      <dgm:prSet/>
      <dgm:spPr/>
      <dgm:t>
        <a:bodyPr/>
        <a:lstStyle/>
        <a:p>
          <a:r>
            <a:rPr lang="el-GR" dirty="0"/>
            <a:t>Εφαρμογές που λειτουργούν εφόσον τα δεδομένα «χωράνε» στην κύρια μνήμη του υπολογιστή (απλά προγράμματα σε </a:t>
          </a:r>
          <a:r>
            <a:rPr lang="en-US" dirty="0"/>
            <a:t>Python, R, Java, C, C++, …</a:t>
          </a:r>
          <a:r>
            <a:rPr lang="el-GR" dirty="0"/>
            <a:t>)</a:t>
          </a:r>
          <a:endParaRPr lang="en-US" dirty="0"/>
        </a:p>
      </dgm:t>
    </dgm:pt>
    <dgm:pt modelId="{12FA93B3-D6AB-40DB-B54D-44F5A5714D9C}" type="parTrans" cxnId="{6FE6D7C6-7F8E-4849-9705-DEEB2E967CCC}">
      <dgm:prSet/>
      <dgm:spPr/>
      <dgm:t>
        <a:bodyPr/>
        <a:lstStyle/>
        <a:p>
          <a:endParaRPr lang="en-US"/>
        </a:p>
      </dgm:t>
    </dgm:pt>
    <dgm:pt modelId="{9C17B80C-E26C-41FC-974E-15AC27EDAC53}" type="sibTrans" cxnId="{6FE6D7C6-7F8E-4849-9705-DEEB2E967CCC}">
      <dgm:prSet/>
      <dgm:spPr/>
      <dgm:t>
        <a:bodyPr/>
        <a:lstStyle/>
        <a:p>
          <a:endParaRPr lang="en-US"/>
        </a:p>
      </dgm:t>
    </dgm:pt>
    <dgm:pt modelId="{8879106D-F97A-4E87-A953-57646B26EEDC}">
      <dgm:prSet/>
      <dgm:spPr/>
      <dgm:t>
        <a:bodyPr/>
        <a:lstStyle/>
        <a:p>
          <a:r>
            <a:rPr lang="el-GR"/>
            <a:t>Εφαρμογές που επιτρέπουν </a:t>
          </a:r>
          <a:r>
            <a:rPr lang="en-US"/>
            <a:t>“out of core” </a:t>
          </a:r>
          <a:r>
            <a:rPr lang="el-GR"/>
            <a:t>επεξεργασία (βάσεις δεδομένων: </a:t>
          </a:r>
          <a:r>
            <a:rPr lang="en-US"/>
            <a:t>Oracle, DB2, MySql, …</a:t>
          </a:r>
          <a:r>
            <a:rPr lang="el-GR"/>
            <a:t>)</a:t>
          </a:r>
          <a:endParaRPr lang="en-US"/>
        </a:p>
      </dgm:t>
    </dgm:pt>
    <dgm:pt modelId="{0335B164-3D1F-4C02-B4B6-459C31B8DB42}" type="parTrans" cxnId="{43E86409-5A13-4BEE-AC3C-5833E4B70AB8}">
      <dgm:prSet/>
      <dgm:spPr/>
      <dgm:t>
        <a:bodyPr/>
        <a:lstStyle/>
        <a:p>
          <a:endParaRPr lang="en-US"/>
        </a:p>
      </dgm:t>
    </dgm:pt>
    <dgm:pt modelId="{E8DA9475-5D52-4485-AC79-311B5A6ACAF7}" type="sibTrans" cxnId="{43E86409-5A13-4BEE-AC3C-5833E4B70AB8}">
      <dgm:prSet/>
      <dgm:spPr/>
      <dgm:t>
        <a:bodyPr/>
        <a:lstStyle/>
        <a:p>
          <a:endParaRPr lang="en-US"/>
        </a:p>
      </dgm:t>
    </dgm:pt>
    <dgm:pt modelId="{991EDC3E-25DC-4EE0-93F3-F0BC61FAC59F}">
      <dgm:prSet/>
      <dgm:spPr/>
      <dgm:t>
        <a:bodyPr/>
        <a:lstStyle/>
        <a:p>
          <a:r>
            <a:rPr lang="el-GR" dirty="0"/>
            <a:t>Εφαρμογές που μπορούν να κάνουν χρήση μεγάλου αριθμού χαμηλού κόστους υπολογιστών (</a:t>
          </a:r>
          <a:r>
            <a:rPr lang="en-US" dirty="0"/>
            <a:t>scale out</a:t>
          </a:r>
          <a:r>
            <a:rPr lang="el-GR" dirty="0"/>
            <a:t>)</a:t>
          </a:r>
          <a:endParaRPr lang="en-US" dirty="0"/>
        </a:p>
      </dgm:t>
    </dgm:pt>
    <dgm:pt modelId="{5996DA1B-1048-445D-881A-C2D2D1241347}" type="parTrans" cxnId="{BC768BD9-9242-4ACA-8D86-4F6DD6546CB1}">
      <dgm:prSet/>
      <dgm:spPr/>
      <dgm:t>
        <a:bodyPr/>
        <a:lstStyle/>
        <a:p>
          <a:endParaRPr lang="en-US"/>
        </a:p>
      </dgm:t>
    </dgm:pt>
    <dgm:pt modelId="{D24FE6F8-2137-451A-B909-01CDF2F24B3F}" type="sibTrans" cxnId="{BC768BD9-9242-4ACA-8D86-4F6DD6546CB1}">
      <dgm:prSet/>
      <dgm:spPr/>
      <dgm:t>
        <a:bodyPr/>
        <a:lstStyle/>
        <a:p>
          <a:endParaRPr lang="en-US"/>
        </a:p>
      </dgm:t>
    </dgm:pt>
    <dgm:pt modelId="{C883ED59-CA13-4D51-9DB3-4856AE46382D}" type="pres">
      <dgm:prSet presAssocID="{A9F5244B-BC24-4FBE-9B58-5E5F5A8277FC}" presName="linear" presStyleCnt="0">
        <dgm:presLayoutVars>
          <dgm:animLvl val="lvl"/>
          <dgm:resizeHandles val="exact"/>
        </dgm:presLayoutVars>
      </dgm:prSet>
      <dgm:spPr/>
    </dgm:pt>
    <dgm:pt modelId="{501A2220-733D-464F-B6A0-825BFC0638E2}" type="pres">
      <dgm:prSet presAssocID="{507E4388-0FE8-4A14-A817-2A35C3014BC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1072FF8-9F49-4757-B2F7-0232CCFA86A1}" type="pres">
      <dgm:prSet presAssocID="{9C17B80C-E26C-41FC-974E-15AC27EDAC53}" presName="spacer" presStyleCnt="0"/>
      <dgm:spPr/>
    </dgm:pt>
    <dgm:pt modelId="{089CBEE7-00AC-4444-BDDE-34E9DAD2BAB7}" type="pres">
      <dgm:prSet presAssocID="{8879106D-F97A-4E87-A953-57646B26EED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0D57C5B-A8B4-4339-94E7-3F7BC4B921AF}" type="pres">
      <dgm:prSet presAssocID="{E8DA9475-5D52-4485-AC79-311B5A6ACAF7}" presName="spacer" presStyleCnt="0"/>
      <dgm:spPr/>
    </dgm:pt>
    <dgm:pt modelId="{D0F0F8CA-C8A8-4D88-B500-7EF74B908A6D}" type="pres">
      <dgm:prSet presAssocID="{991EDC3E-25DC-4EE0-93F3-F0BC61FAC59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3E86409-5A13-4BEE-AC3C-5833E4B70AB8}" srcId="{A9F5244B-BC24-4FBE-9B58-5E5F5A8277FC}" destId="{8879106D-F97A-4E87-A953-57646B26EEDC}" srcOrd="1" destOrd="0" parTransId="{0335B164-3D1F-4C02-B4B6-459C31B8DB42}" sibTransId="{E8DA9475-5D52-4485-AC79-311B5A6ACAF7}"/>
    <dgm:cxn modelId="{74F4292A-BEA9-48A6-A5E1-8A919EAB440D}" type="presOf" srcId="{507E4388-0FE8-4A14-A817-2A35C3014BC7}" destId="{501A2220-733D-464F-B6A0-825BFC0638E2}" srcOrd="0" destOrd="0" presId="urn:microsoft.com/office/officeart/2005/8/layout/vList2"/>
    <dgm:cxn modelId="{7AC13D4D-810A-437E-9B2C-1C54BB720B4D}" type="presOf" srcId="{A9F5244B-BC24-4FBE-9B58-5E5F5A8277FC}" destId="{C883ED59-CA13-4D51-9DB3-4856AE46382D}" srcOrd="0" destOrd="0" presId="urn:microsoft.com/office/officeart/2005/8/layout/vList2"/>
    <dgm:cxn modelId="{EAE96EC1-E1BF-4EF2-B030-B2029CFEDCC5}" type="presOf" srcId="{8879106D-F97A-4E87-A953-57646B26EEDC}" destId="{089CBEE7-00AC-4444-BDDE-34E9DAD2BAB7}" srcOrd="0" destOrd="0" presId="urn:microsoft.com/office/officeart/2005/8/layout/vList2"/>
    <dgm:cxn modelId="{6FE6D7C6-7F8E-4849-9705-DEEB2E967CCC}" srcId="{A9F5244B-BC24-4FBE-9B58-5E5F5A8277FC}" destId="{507E4388-0FE8-4A14-A817-2A35C3014BC7}" srcOrd="0" destOrd="0" parTransId="{12FA93B3-D6AB-40DB-B54D-44F5A5714D9C}" sibTransId="{9C17B80C-E26C-41FC-974E-15AC27EDAC53}"/>
    <dgm:cxn modelId="{7EFAF9CB-C45A-4439-BC98-9F3FBBE1D0E3}" type="presOf" srcId="{991EDC3E-25DC-4EE0-93F3-F0BC61FAC59F}" destId="{D0F0F8CA-C8A8-4D88-B500-7EF74B908A6D}" srcOrd="0" destOrd="0" presId="urn:microsoft.com/office/officeart/2005/8/layout/vList2"/>
    <dgm:cxn modelId="{BC768BD9-9242-4ACA-8D86-4F6DD6546CB1}" srcId="{A9F5244B-BC24-4FBE-9B58-5E5F5A8277FC}" destId="{991EDC3E-25DC-4EE0-93F3-F0BC61FAC59F}" srcOrd="2" destOrd="0" parTransId="{5996DA1B-1048-445D-881A-C2D2D1241347}" sibTransId="{D24FE6F8-2137-451A-B909-01CDF2F24B3F}"/>
    <dgm:cxn modelId="{B4FE8CAF-0608-4BE1-B9E4-00AB5ADB13A3}" type="presParOf" srcId="{C883ED59-CA13-4D51-9DB3-4856AE46382D}" destId="{501A2220-733D-464F-B6A0-825BFC0638E2}" srcOrd="0" destOrd="0" presId="urn:microsoft.com/office/officeart/2005/8/layout/vList2"/>
    <dgm:cxn modelId="{C544993D-01E0-4255-B4A9-8F92E84EAC30}" type="presParOf" srcId="{C883ED59-CA13-4D51-9DB3-4856AE46382D}" destId="{F1072FF8-9F49-4757-B2F7-0232CCFA86A1}" srcOrd="1" destOrd="0" presId="urn:microsoft.com/office/officeart/2005/8/layout/vList2"/>
    <dgm:cxn modelId="{A223AD1D-5639-41F8-B527-928C9AEB9C8D}" type="presParOf" srcId="{C883ED59-CA13-4D51-9DB3-4856AE46382D}" destId="{089CBEE7-00AC-4444-BDDE-34E9DAD2BAB7}" srcOrd="2" destOrd="0" presId="urn:microsoft.com/office/officeart/2005/8/layout/vList2"/>
    <dgm:cxn modelId="{2D6B429A-22F1-4885-BC50-2901F7C7BA9B}" type="presParOf" srcId="{C883ED59-CA13-4D51-9DB3-4856AE46382D}" destId="{A0D57C5B-A8B4-4339-94E7-3F7BC4B921AF}" srcOrd="3" destOrd="0" presId="urn:microsoft.com/office/officeart/2005/8/layout/vList2"/>
    <dgm:cxn modelId="{2A42EB8F-66BD-49A0-9F6C-5C99D9C8A752}" type="presParOf" srcId="{C883ED59-CA13-4D51-9DB3-4856AE46382D}" destId="{D0F0F8CA-C8A8-4D88-B500-7EF74B908A6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C94492-7664-4FF7-858D-485DCD98F68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351B3B6B-BBFF-4672-8079-E64DE4B09D1D}">
          <dgm:prSet/>
          <dgm:spPr/>
          <dgm:t>
            <a:bodyPr/>
            <a:lstStyle/>
            <a:p>
              <a:r>
                <a:rPr lang="el-GR" b="1" dirty="0"/>
                <a:t>Στο παρελθόν</a:t>
              </a:r>
              <a:r>
                <a:rPr lang="el-GR" dirty="0"/>
                <a:t>: Αν η διάσταση του προβλήματος είναι </a:t>
              </a:r>
              <a:r>
                <a:rPr lang="en-US" b="1" i="1" dirty="0"/>
                <a:t>n</a:t>
              </a:r>
              <a:r>
                <a:rPr lang="en-US" dirty="0"/>
                <a:t> </a:t>
              </a:r>
              <a:r>
                <a:rPr lang="el-GR" dirty="0"/>
                <a:t>τότε ζητείται αλγόριθμος που να επιλύει το πρόβλημα σε </a:t>
              </a:r>
              <a:r>
                <a:rPr lang="el-GR" dirty="0" err="1"/>
                <a:t>πολυωνυμικό</a:t>
              </a:r>
              <a:r>
                <a:rPr lang="el-GR" dirty="0"/>
                <a:t> χρόνο (δλδ εκτελώντας το πολύ </a:t>
              </a:r>
              <a14:m>
                <m:oMath xmlns:m="http://schemas.openxmlformats.org/officeDocument/2006/math">
                  <m:sSup>
                    <m:sSupPr>
                      <m:ctrlPr>
                        <a:rPr lang="el-GR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e>
                    <m: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sup>
                  </m:sSup>
                </m:oMath>
              </a14:m>
              <a:r>
                <a:rPr lang="en-US" dirty="0"/>
                <a:t> </a:t>
              </a:r>
              <a:r>
                <a:rPr lang="el-GR" dirty="0"/>
                <a:t>λειτουργίες με </a:t>
              </a:r>
              <a:r>
                <a:rPr lang="en-US" b="1" i="1" dirty="0"/>
                <a:t>k</a:t>
              </a:r>
              <a:r>
                <a:rPr lang="en-US" dirty="0"/>
                <a:t> </a:t>
              </a:r>
              <a:r>
                <a:rPr lang="el-GR" dirty="0"/>
                <a:t>μια αριθμητική σταθερά)</a:t>
              </a:r>
              <a:endParaRPr lang="en-US" dirty="0"/>
            </a:p>
          </dgm:t>
        </dgm:pt>
      </mc:Choice>
      <mc:Fallback>
        <dgm:pt modelId="{351B3B6B-BBFF-4672-8079-E64DE4B09D1D}">
          <dgm:prSet/>
          <dgm:spPr/>
          <dgm:t>
            <a:bodyPr/>
            <a:lstStyle/>
            <a:p>
              <a:r>
                <a:rPr lang="el-GR" b="1" dirty="0"/>
                <a:t>Στο παρελθόν</a:t>
              </a:r>
              <a:r>
                <a:rPr lang="el-GR" dirty="0"/>
                <a:t>: Αν η διάσταση του προβλήματος είναι </a:t>
              </a:r>
              <a:r>
                <a:rPr lang="en-US" b="1" i="1" dirty="0"/>
                <a:t>n</a:t>
              </a:r>
              <a:r>
                <a:rPr lang="en-US" dirty="0"/>
                <a:t> </a:t>
              </a:r>
              <a:r>
                <a:rPr lang="el-GR" dirty="0"/>
                <a:t>τότε ζητείται αλγόριθμος που να επιλύει το πρόβλημα σε </a:t>
              </a:r>
              <a:r>
                <a:rPr lang="el-GR" dirty="0" err="1"/>
                <a:t>πολυωνυμικό</a:t>
              </a:r>
              <a:r>
                <a:rPr lang="el-GR" dirty="0"/>
                <a:t> χρόνο (δλδ εκτελώντας το πολύ </a:t>
              </a:r>
              <a:r>
                <a:rPr lang="en-US" b="0" i="0">
                  <a:latin typeface="Cambria Math" panose="02040503050406030204" pitchFamily="18" charset="0"/>
                </a:rPr>
                <a:t>𝑛</a:t>
              </a:r>
              <a:r>
                <a:rPr lang="el-GR" b="0" i="0">
                  <a:latin typeface="Cambria Math" panose="02040503050406030204" pitchFamily="18" charset="0"/>
                </a:rPr>
                <a:t>^</a:t>
              </a:r>
              <a:r>
                <a:rPr lang="en-US" b="0" i="0">
                  <a:latin typeface="Cambria Math" panose="02040503050406030204" pitchFamily="18" charset="0"/>
                </a:rPr>
                <a:t>𝑘</a:t>
              </a:r>
              <a:r>
                <a:rPr lang="en-US" dirty="0"/>
                <a:t> </a:t>
              </a:r>
              <a:r>
                <a:rPr lang="el-GR" dirty="0"/>
                <a:t>λειτουργίες με </a:t>
              </a:r>
              <a:r>
                <a:rPr lang="en-US" b="1" i="1" dirty="0"/>
                <a:t>k</a:t>
              </a:r>
              <a:r>
                <a:rPr lang="en-US" dirty="0"/>
                <a:t> </a:t>
              </a:r>
              <a:r>
                <a:rPr lang="el-GR" dirty="0"/>
                <a:t>μια αριθμητική σταθερά)</a:t>
              </a:r>
              <a:endParaRPr lang="en-US" dirty="0"/>
            </a:p>
          </dgm:t>
        </dgm:pt>
      </mc:Fallback>
    </mc:AlternateContent>
    <dgm:pt modelId="{CD23BA6D-3968-4204-99E6-731C5DF1A3B8}" type="parTrans" cxnId="{6A0F73C4-AAD1-4A48-AD71-34CCCAA6CEEB}">
      <dgm:prSet/>
      <dgm:spPr/>
      <dgm:t>
        <a:bodyPr/>
        <a:lstStyle/>
        <a:p>
          <a:endParaRPr lang="en-US"/>
        </a:p>
      </dgm:t>
    </dgm:pt>
    <dgm:pt modelId="{C6CB285E-D0CA-42F8-9953-4B24E3188FCD}" type="sibTrans" cxnId="{6A0F73C4-AAD1-4A48-AD71-34CCCAA6CEEB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761D184-32A1-4B19-A845-11B991A0778F}">
          <dgm:prSet/>
          <dgm:spPr/>
          <dgm:t>
            <a:bodyPr/>
            <a:lstStyle/>
            <a:p>
              <a:r>
                <a:rPr lang="el-GR" b="1" dirty="0"/>
                <a:t>Σήμερα</a:t>
              </a:r>
              <a:r>
                <a:rPr lang="el-GR" dirty="0"/>
                <a:t>: Αν η διάσταση του προβλήματος είναι </a:t>
              </a:r>
              <a:r>
                <a:rPr lang="en-US" b="1" i="1" dirty="0"/>
                <a:t>n</a:t>
              </a:r>
              <a:r>
                <a:rPr lang="en-US" dirty="0"/>
                <a:t> </a:t>
              </a:r>
              <a:r>
                <a:rPr lang="el-GR" dirty="0"/>
                <a:t>τότε ζητείται αλγόριθμος που να επιλύει το πρόβλημα σε </a:t>
              </a:r>
              <a14:m>
                <m:oMath xmlns:m="http://schemas.openxmlformats.org/officeDocument/2006/math">
                  <m:f>
                    <m:fPr>
                      <m:ctrlPr>
                        <a:rPr lang="el-GR" i="1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sSup>
                        <m:sSup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num>
                    <m:den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den>
                  </m:f>
                </m:oMath>
              </a14:m>
              <a:r>
                <a:rPr lang="en-US" dirty="0"/>
                <a:t> </a:t>
              </a:r>
              <a:r>
                <a:rPr lang="el-GR" dirty="0"/>
                <a:t>χρόνο όπου </a:t>
              </a:r>
              <a:r>
                <a:rPr lang="en-US" b="1" i="1" dirty="0"/>
                <a:t>c</a:t>
              </a:r>
              <a:r>
                <a:rPr lang="en-US" dirty="0"/>
                <a:t> </a:t>
              </a:r>
              <a:r>
                <a:rPr lang="el-GR" dirty="0"/>
                <a:t>είναι ένα μεγάλο πλήθος υπολογιστών που μπορούν να διατεθούν (δλδ ζητούνται </a:t>
              </a:r>
              <a:r>
                <a:rPr lang="el-GR" dirty="0" err="1"/>
                <a:t>πολυωνυμικοί</a:t>
              </a:r>
              <a:r>
                <a:rPr lang="el-GR" dirty="0"/>
                <a:t> αλγόριθμοι που να μπορούν να </a:t>
              </a:r>
              <a:r>
                <a:rPr lang="el-GR" dirty="0" err="1"/>
                <a:t>παραλληλοποιηθούν</a:t>
              </a:r>
              <a:r>
                <a:rPr lang="el-GR" dirty="0"/>
                <a:t>)</a:t>
              </a:r>
              <a:endParaRPr lang="en-US" dirty="0"/>
            </a:p>
          </dgm:t>
        </dgm:pt>
      </mc:Choice>
      <mc:Fallback xmlns="">
        <dgm:pt modelId="{6761D184-32A1-4B19-A845-11B991A0778F}">
          <dgm:prSet/>
          <dgm:spPr/>
          <dgm:t>
            <a:bodyPr/>
            <a:lstStyle/>
            <a:p>
              <a:r>
                <a:rPr lang="el-GR" b="1" dirty="0"/>
                <a:t>Σήμερα</a:t>
              </a:r>
              <a:r>
                <a:rPr lang="el-GR" dirty="0"/>
                <a:t>: Αν η διάσταση του προβλήματος είναι </a:t>
              </a:r>
              <a:r>
                <a:rPr lang="en-US" b="1" i="1" dirty="0"/>
                <a:t>n</a:t>
              </a:r>
              <a:r>
                <a:rPr lang="en-US" dirty="0"/>
                <a:t> </a:t>
              </a:r>
              <a:r>
                <a:rPr lang="el-GR" dirty="0"/>
                <a:t>τότε ζητείται αλγόριθμος που να επιλύει το πρόβλημα σε </a:t>
              </a:r>
              <a:r>
                <a:rPr lang="en-US" b="0" i="0">
                  <a:latin typeface="Cambria Math" panose="02040503050406030204" pitchFamily="18" charset="0"/>
                </a:rPr>
                <a:t>𝑛</a:t>
              </a:r>
              <a:r>
                <a:rPr lang="el-GR" b="0" i="0">
                  <a:latin typeface="Cambria Math" panose="02040503050406030204" pitchFamily="18" charset="0"/>
                </a:rPr>
                <a:t>^</a:t>
              </a:r>
              <a:r>
                <a:rPr lang="en-US" b="0" i="0">
                  <a:latin typeface="Cambria Math" panose="02040503050406030204" pitchFamily="18" charset="0"/>
                </a:rPr>
                <a:t>𝑘</a:t>
              </a:r>
              <a:r>
                <a:rPr lang="el-GR" b="0" i="0">
                  <a:latin typeface="Cambria Math" panose="02040503050406030204" pitchFamily="18" charset="0"/>
                </a:rPr>
                <a:t>/</a:t>
              </a:r>
              <a:r>
                <a:rPr lang="en-US" b="0" i="0">
                  <a:latin typeface="Cambria Math" panose="02040503050406030204" pitchFamily="18" charset="0"/>
                </a:rPr>
                <a:t>𝑐</a:t>
              </a:r>
              <a:r>
                <a:rPr lang="en-US" dirty="0"/>
                <a:t> </a:t>
              </a:r>
              <a:r>
                <a:rPr lang="el-GR" dirty="0"/>
                <a:t>χρόνο όπου </a:t>
              </a:r>
              <a:r>
                <a:rPr lang="en-US" b="1" i="1" dirty="0"/>
                <a:t>c</a:t>
              </a:r>
              <a:r>
                <a:rPr lang="en-US" dirty="0"/>
                <a:t> </a:t>
              </a:r>
              <a:r>
                <a:rPr lang="el-GR" dirty="0"/>
                <a:t>είναι ένα μεγάλο πλήθος υπολογιστών που μπορούν να διατεθούν (δλδ ζητούνται </a:t>
              </a:r>
              <a:r>
                <a:rPr lang="el-GR" dirty="0" err="1"/>
                <a:t>πολυωνυμικοί</a:t>
              </a:r>
              <a:r>
                <a:rPr lang="el-GR" dirty="0"/>
                <a:t> αλγόριθμοι που να μπορούν να </a:t>
              </a:r>
              <a:r>
                <a:rPr lang="el-GR" dirty="0" err="1"/>
                <a:t>παραλληλοποιηθούν</a:t>
              </a:r>
              <a:r>
                <a:rPr lang="el-GR" dirty="0"/>
                <a:t>)</a:t>
              </a:r>
              <a:endParaRPr lang="en-US" dirty="0"/>
            </a:p>
          </dgm:t>
        </dgm:pt>
      </mc:Fallback>
    </mc:AlternateContent>
    <dgm:pt modelId="{F230FF88-7028-47B2-A08F-79B03018A015}" type="parTrans" cxnId="{26F65CB6-ADDD-4458-AE99-3C47CDBBD2F2}">
      <dgm:prSet/>
      <dgm:spPr/>
      <dgm:t>
        <a:bodyPr/>
        <a:lstStyle/>
        <a:p>
          <a:endParaRPr lang="en-US"/>
        </a:p>
      </dgm:t>
    </dgm:pt>
    <dgm:pt modelId="{0DB03144-455A-4D3E-AE0B-23C391D98EBC}" type="sibTrans" cxnId="{26F65CB6-ADDD-4458-AE99-3C47CDBBD2F2}">
      <dgm:prSet/>
      <dgm:spPr/>
      <dgm:t>
        <a:bodyPr/>
        <a:lstStyle/>
        <a:p>
          <a:endParaRPr lang="en-US"/>
        </a:p>
      </dgm:t>
    </dgm:pt>
    <dgm:pt modelId="{D16CE739-A43A-4690-8964-0CA0C3B379D4}">
      <dgm:prSet/>
      <dgm:spPr/>
      <dgm:t>
        <a:bodyPr/>
        <a:lstStyle/>
        <a:p>
          <a:r>
            <a:rPr lang="el-GR" b="1" dirty="0"/>
            <a:t>Στο μέλλον (σύντομα)</a:t>
          </a:r>
          <a:r>
            <a:rPr lang="el-GR" dirty="0"/>
            <a:t>: </a:t>
          </a:r>
          <a:r>
            <a:rPr lang="en-US" dirty="0"/>
            <a:t>streaming </a:t>
          </a:r>
          <a:r>
            <a:rPr lang="el-GR" dirty="0"/>
            <a:t>δεδομένα (δεδομένα που έρχονται συνεχώς), είναι πρακτικό να γίνεται ένα μόνο πέρασμα από τα δεδομένα, αποδεκτή πολυπλοκότητα μπορεί να είναι το πολύ Ο(</a:t>
          </a:r>
          <a:r>
            <a:rPr lang="en-US" dirty="0" err="1"/>
            <a:t>nlogn</a:t>
          </a:r>
          <a:r>
            <a:rPr lang="el-GR" dirty="0"/>
            <a:t>)</a:t>
          </a:r>
          <a:endParaRPr lang="en-US" dirty="0"/>
        </a:p>
      </dgm:t>
    </dgm:pt>
    <dgm:pt modelId="{39ED1152-8AE7-4CB7-94CF-94C925F9B783}" type="parTrans" cxnId="{06A048E5-0368-4EB0-BF4D-43EA8EA46816}">
      <dgm:prSet/>
      <dgm:spPr/>
      <dgm:t>
        <a:bodyPr/>
        <a:lstStyle/>
        <a:p>
          <a:endParaRPr lang="en-US"/>
        </a:p>
      </dgm:t>
    </dgm:pt>
    <dgm:pt modelId="{743E6B7E-D76F-4590-80C0-B5695244020C}" type="sibTrans" cxnId="{06A048E5-0368-4EB0-BF4D-43EA8EA46816}">
      <dgm:prSet/>
      <dgm:spPr/>
      <dgm:t>
        <a:bodyPr/>
        <a:lstStyle/>
        <a:p>
          <a:endParaRPr lang="en-US"/>
        </a:p>
      </dgm:t>
    </dgm:pt>
    <dgm:pt modelId="{23F0EA08-9B9D-45DD-9FEA-C252A86E697E}" type="pres">
      <dgm:prSet presAssocID="{EFC94492-7664-4FF7-858D-485DCD98F685}" presName="linear" presStyleCnt="0">
        <dgm:presLayoutVars>
          <dgm:animLvl val="lvl"/>
          <dgm:resizeHandles val="exact"/>
        </dgm:presLayoutVars>
      </dgm:prSet>
      <dgm:spPr/>
    </dgm:pt>
    <dgm:pt modelId="{17A9EEA7-DCD3-4A3C-AF37-B785E1CFAD74}" type="pres">
      <dgm:prSet presAssocID="{351B3B6B-BBFF-4672-8079-E64DE4B09D1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237D8A9-CD4A-49C5-B93D-6298AF4AB7FC}" type="pres">
      <dgm:prSet presAssocID="{C6CB285E-D0CA-42F8-9953-4B24E3188FCD}" presName="spacer" presStyleCnt="0"/>
      <dgm:spPr/>
    </dgm:pt>
    <dgm:pt modelId="{25FB5898-E435-4BBC-BD76-77A923DC0693}" type="pres">
      <dgm:prSet presAssocID="{6761D184-32A1-4B19-A845-11B991A0778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4F6EE82-4A41-4752-AAA8-393BC0F8EE70}" type="pres">
      <dgm:prSet presAssocID="{0DB03144-455A-4D3E-AE0B-23C391D98EBC}" presName="spacer" presStyleCnt="0"/>
      <dgm:spPr/>
    </dgm:pt>
    <dgm:pt modelId="{813C0D87-3C30-4026-ACAE-7445C6C57F12}" type="pres">
      <dgm:prSet presAssocID="{D16CE739-A43A-4690-8964-0CA0C3B379D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3B78806-056D-4236-B75A-704C235B21F6}" type="presOf" srcId="{EFC94492-7664-4FF7-858D-485DCD98F685}" destId="{23F0EA08-9B9D-45DD-9FEA-C252A86E697E}" srcOrd="0" destOrd="0" presId="urn:microsoft.com/office/officeart/2005/8/layout/vList2"/>
    <dgm:cxn modelId="{12D39887-C6D0-4104-86F6-054A15A9219E}" type="presOf" srcId="{351B3B6B-BBFF-4672-8079-E64DE4B09D1D}" destId="{17A9EEA7-DCD3-4A3C-AF37-B785E1CFAD74}" srcOrd="0" destOrd="0" presId="urn:microsoft.com/office/officeart/2005/8/layout/vList2"/>
    <dgm:cxn modelId="{949FF4A2-8999-46D2-8C6F-681911362AA1}" type="presOf" srcId="{D16CE739-A43A-4690-8964-0CA0C3B379D4}" destId="{813C0D87-3C30-4026-ACAE-7445C6C57F12}" srcOrd="0" destOrd="0" presId="urn:microsoft.com/office/officeart/2005/8/layout/vList2"/>
    <dgm:cxn modelId="{26F65CB6-ADDD-4458-AE99-3C47CDBBD2F2}" srcId="{EFC94492-7664-4FF7-858D-485DCD98F685}" destId="{6761D184-32A1-4B19-A845-11B991A0778F}" srcOrd="1" destOrd="0" parTransId="{F230FF88-7028-47B2-A08F-79B03018A015}" sibTransId="{0DB03144-455A-4D3E-AE0B-23C391D98EBC}"/>
    <dgm:cxn modelId="{6A0F73C4-AAD1-4A48-AD71-34CCCAA6CEEB}" srcId="{EFC94492-7664-4FF7-858D-485DCD98F685}" destId="{351B3B6B-BBFF-4672-8079-E64DE4B09D1D}" srcOrd="0" destOrd="0" parTransId="{CD23BA6D-3968-4204-99E6-731C5DF1A3B8}" sibTransId="{C6CB285E-D0CA-42F8-9953-4B24E3188FCD}"/>
    <dgm:cxn modelId="{18C256D0-484D-448D-96B4-1CA2F35890D1}" type="presOf" srcId="{6761D184-32A1-4B19-A845-11B991A0778F}" destId="{25FB5898-E435-4BBC-BD76-77A923DC0693}" srcOrd="0" destOrd="0" presId="urn:microsoft.com/office/officeart/2005/8/layout/vList2"/>
    <dgm:cxn modelId="{06A048E5-0368-4EB0-BF4D-43EA8EA46816}" srcId="{EFC94492-7664-4FF7-858D-485DCD98F685}" destId="{D16CE739-A43A-4690-8964-0CA0C3B379D4}" srcOrd="2" destOrd="0" parTransId="{39ED1152-8AE7-4CB7-94CF-94C925F9B783}" sibTransId="{743E6B7E-D76F-4590-80C0-B5695244020C}"/>
    <dgm:cxn modelId="{B4D98196-DFCF-44C2-9D26-C8C02A97CE0E}" type="presParOf" srcId="{23F0EA08-9B9D-45DD-9FEA-C252A86E697E}" destId="{17A9EEA7-DCD3-4A3C-AF37-B785E1CFAD74}" srcOrd="0" destOrd="0" presId="urn:microsoft.com/office/officeart/2005/8/layout/vList2"/>
    <dgm:cxn modelId="{B41F0347-4C2A-4E30-8A62-EFC0DF626BF8}" type="presParOf" srcId="{23F0EA08-9B9D-45DD-9FEA-C252A86E697E}" destId="{C237D8A9-CD4A-49C5-B93D-6298AF4AB7FC}" srcOrd="1" destOrd="0" presId="urn:microsoft.com/office/officeart/2005/8/layout/vList2"/>
    <dgm:cxn modelId="{C3399DA2-1135-4799-A9B6-9C80C0131374}" type="presParOf" srcId="{23F0EA08-9B9D-45DD-9FEA-C252A86E697E}" destId="{25FB5898-E435-4BBC-BD76-77A923DC0693}" srcOrd="2" destOrd="0" presId="urn:microsoft.com/office/officeart/2005/8/layout/vList2"/>
    <dgm:cxn modelId="{7B6AB730-E17C-471F-8034-DE620641D00D}" type="presParOf" srcId="{23F0EA08-9B9D-45DD-9FEA-C252A86E697E}" destId="{34F6EE82-4A41-4752-AAA8-393BC0F8EE70}" srcOrd="3" destOrd="0" presId="urn:microsoft.com/office/officeart/2005/8/layout/vList2"/>
    <dgm:cxn modelId="{E82D04C4-EF9F-479B-BCE5-943A4FE71E9E}" type="presParOf" srcId="{23F0EA08-9B9D-45DD-9FEA-C252A86E697E}" destId="{813C0D87-3C30-4026-ACAE-7445C6C57F1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C94492-7664-4FF7-858D-485DCD98F68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51B3B6B-BBFF-4672-8079-E64DE4B09D1D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l-GR">
              <a:noFill/>
            </a:rPr>
            <a:t> </a:t>
          </a:r>
        </a:p>
      </dgm:t>
    </dgm:pt>
    <dgm:pt modelId="{CD23BA6D-3968-4204-99E6-731C5DF1A3B8}" type="parTrans" cxnId="{6A0F73C4-AAD1-4A48-AD71-34CCCAA6CEEB}">
      <dgm:prSet/>
      <dgm:spPr/>
      <dgm:t>
        <a:bodyPr/>
        <a:lstStyle/>
        <a:p>
          <a:endParaRPr lang="en-US"/>
        </a:p>
      </dgm:t>
    </dgm:pt>
    <dgm:pt modelId="{C6CB285E-D0CA-42F8-9953-4B24E3188FCD}" type="sibTrans" cxnId="{6A0F73C4-AAD1-4A48-AD71-34CCCAA6CEEB}">
      <dgm:prSet/>
      <dgm:spPr/>
      <dgm:t>
        <a:bodyPr/>
        <a:lstStyle/>
        <a:p>
          <a:endParaRPr lang="en-US"/>
        </a:p>
      </dgm:t>
    </dgm:pt>
    <dgm:pt modelId="{6761D184-32A1-4B19-A845-11B991A0778F}">
      <dgm:prSet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l-GR">
              <a:noFill/>
            </a:rPr>
            <a:t> </a:t>
          </a:r>
        </a:p>
      </dgm:t>
    </dgm:pt>
    <dgm:pt modelId="{F230FF88-7028-47B2-A08F-79B03018A015}" type="parTrans" cxnId="{26F65CB6-ADDD-4458-AE99-3C47CDBBD2F2}">
      <dgm:prSet/>
      <dgm:spPr/>
      <dgm:t>
        <a:bodyPr/>
        <a:lstStyle/>
        <a:p>
          <a:endParaRPr lang="en-US"/>
        </a:p>
      </dgm:t>
    </dgm:pt>
    <dgm:pt modelId="{0DB03144-455A-4D3E-AE0B-23C391D98EBC}" type="sibTrans" cxnId="{26F65CB6-ADDD-4458-AE99-3C47CDBBD2F2}">
      <dgm:prSet/>
      <dgm:spPr/>
      <dgm:t>
        <a:bodyPr/>
        <a:lstStyle/>
        <a:p>
          <a:endParaRPr lang="en-US"/>
        </a:p>
      </dgm:t>
    </dgm:pt>
    <dgm:pt modelId="{D16CE739-A43A-4690-8964-0CA0C3B379D4}">
      <dgm:prSet/>
      <dgm:spPr/>
      <dgm:t>
        <a:bodyPr/>
        <a:lstStyle/>
        <a:p>
          <a:r>
            <a:rPr lang="el-GR" b="1" dirty="0"/>
            <a:t>Στο μέλλον (σύντομα)</a:t>
          </a:r>
          <a:r>
            <a:rPr lang="el-GR" dirty="0"/>
            <a:t>: </a:t>
          </a:r>
          <a:r>
            <a:rPr lang="en-US" dirty="0"/>
            <a:t>streaming </a:t>
          </a:r>
          <a:r>
            <a:rPr lang="el-GR" dirty="0"/>
            <a:t>δεδομένα (δεδομένα που έρχονται συνεχώς), είναι πρακτικό να γίνεται ένα μόνο πέρασμα από τα δεδομένα, αποδεκτή πολυπλοκότητα μπορεί να είναι το πολύ Ο(</a:t>
          </a:r>
          <a:r>
            <a:rPr lang="en-US" dirty="0" err="1"/>
            <a:t>nlogn</a:t>
          </a:r>
          <a:r>
            <a:rPr lang="el-GR" dirty="0"/>
            <a:t>)</a:t>
          </a:r>
          <a:endParaRPr lang="en-US" dirty="0"/>
        </a:p>
      </dgm:t>
    </dgm:pt>
    <dgm:pt modelId="{39ED1152-8AE7-4CB7-94CF-94C925F9B783}" type="parTrans" cxnId="{06A048E5-0368-4EB0-BF4D-43EA8EA46816}">
      <dgm:prSet/>
      <dgm:spPr/>
      <dgm:t>
        <a:bodyPr/>
        <a:lstStyle/>
        <a:p>
          <a:endParaRPr lang="en-US"/>
        </a:p>
      </dgm:t>
    </dgm:pt>
    <dgm:pt modelId="{743E6B7E-D76F-4590-80C0-B5695244020C}" type="sibTrans" cxnId="{06A048E5-0368-4EB0-BF4D-43EA8EA46816}">
      <dgm:prSet/>
      <dgm:spPr/>
      <dgm:t>
        <a:bodyPr/>
        <a:lstStyle/>
        <a:p>
          <a:endParaRPr lang="en-US"/>
        </a:p>
      </dgm:t>
    </dgm:pt>
    <dgm:pt modelId="{23F0EA08-9B9D-45DD-9FEA-C252A86E697E}" type="pres">
      <dgm:prSet presAssocID="{EFC94492-7664-4FF7-858D-485DCD98F685}" presName="linear" presStyleCnt="0">
        <dgm:presLayoutVars>
          <dgm:animLvl val="lvl"/>
          <dgm:resizeHandles val="exact"/>
        </dgm:presLayoutVars>
      </dgm:prSet>
      <dgm:spPr/>
    </dgm:pt>
    <dgm:pt modelId="{17A9EEA7-DCD3-4A3C-AF37-B785E1CFAD74}" type="pres">
      <dgm:prSet presAssocID="{351B3B6B-BBFF-4672-8079-E64DE4B09D1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237D8A9-CD4A-49C5-B93D-6298AF4AB7FC}" type="pres">
      <dgm:prSet presAssocID="{C6CB285E-D0CA-42F8-9953-4B24E3188FCD}" presName="spacer" presStyleCnt="0"/>
      <dgm:spPr/>
    </dgm:pt>
    <dgm:pt modelId="{25FB5898-E435-4BBC-BD76-77A923DC0693}" type="pres">
      <dgm:prSet presAssocID="{6761D184-32A1-4B19-A845-11B991A0778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4F6EE82-4A41-4752-AAA8-393BC0F8EE70}" type="pres">
      <dgm:prSet presAssocID="{0DB03144-455A-4D3E-AE0B-23C391D98EBC}" presName="spacer" presStyleCnt="0"/>
      <dgm:spPr/>
    </dgm:pt>
    <dgm:pt modelId="{813C0D87-3C30-4026-ACAE-7445C6C57F12}" type="pres">
      <dgm:prSet presAssocID="{D16CE739-A43A-4690-8964-0CA0C3B379D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3B78806-056D-4236-B75A-704C235B21F6}" type="presOf" srcId="{EFC94492-7664-4FF7-858D-485DCD98F685}" destId="{23F0EA08-9B9D-45DD-9FEA-C252A86E697E}" srcOrd="0" destOrd="0" presId="urn:microsoft.com/office/officeart/2005/8/layout/vList2"/>
    <dgm:cxn modelId="{12D39887-C6D0-4104-86F6-054A15A9219E}" type="presOf" srcId="{351B3B6B-BBFF-4672-8079-E64DE4B09D1D}" destId="{17A9EEA7-DCD3-4A3C-AF37-B785E1CFAD74}" srcOrd="0" destOrd="0" presId="urn:microsoft.com/office/officeart/2005/8/layout/vList2"/>
    <dgm:cxn modelId="{949FF4A2-8999-46D2-8C6F-681911362AA1}" type="presOf" srcId="{D16CE739-A43A-4690-8964-0CA0C3B379D4}" destId="{813C0D87-3C30-4026-ACAE-7445C6C57F12}" srcOrd="0" destOrd="0" presId="urn:microsoft.com/office/officeart/2005/8/layout/vList2"/>
    <dgm:cxn modelId="{26F65CB6-ADDD-4458-AE99-3C47CDBBD2F2}" srcId="{EFC94492-7664-4FF7-858D-485DCD98F685}" destId="{6761D184-32A1-4B19-A845-11B991A0778F}" srcOrd="1" destOrd="0" parTransId="{F230FF88-7028-47B2-A08F-79B03018A015}" sibTransId="{0DB03144-455A-4D3E-AE0B-23C391D98EBC}"/>
    <dgm:cxn modelId="{6A0F73C4-AAD1-4A48-AD71-34CCCAA6CEEB}" srcId="{EFC94492-7664-4FF7-858D-485DCD98F685}" destId="{351B3B6B-BBFF-4672-8079-E64DE4B09D1D}" srcOrd="0" destOrd="0" parTransId="{CD23BA6D-3968-4204-99E6-731C5DF1A3B8}" sibTransId="{C6CB285E-D0CA-42F8-9953-4B24E3188FCD}"/>
    <dgm:cxn modelId="{18C256D0-484D-448D-96B4-1CA2F35890D1}" type="presOf" srcId="{6761D184-32A1-4B19-A845-11B991A0778F}" destId="{25FB5898-E435-4BBC-BD76-77A923DC0693}" srcOrd="0" destOrd="0" presId="urn:microsoft.com/office/officeart/2005/8/layout/vList2"/>
    <dgm:cxn modelId="{06A048E5-0368-4EB0-BF4D-43EA8EA46816}" srcId="{EFC94492-7664-4FF7-858D-485DCD98F685}" destId="{D16CE739-A43A-4690-8964-0CA0C3B379D4}" srcOrd="2" destOrd="0" parTransId="{39ED1152-8AE7-4CB7-94CF-94C925F9B783}" sibTransId="{743E6B7E-D76F-4590-80C0-B5695244020C}"/>
    <dgm:cxn modelId="{B4D98196-DFCF-44C2-9D26-C8C02A97CE0E}" type="presParOf" srcId="{23F0EA08-9B9D-45DD-9FEA-C252A86E697E}" destId="{17A9EEA7-DCD3-4A3C-AF37-B785E1CFAD74}" srcOrd="0" destOrd="0" presId="urn:microsoft.com/office/officeart/2005/8/layout/vList2"/>
    <dgm:cxn modelId="{B41F0347-4C2A-4E30-8A62-EFC0DF626BF8}" type="presParOf" srcId="{23F0EA08-9B9D-45DD-9FEA-C252A86E697E}" destId="{C237D8A9-CD4A-49C5-B93D-6298AF4AB7FC}" srcOrd="1" destOrd="0" presId="urn:microsoft.com/office/officeart/2005/8/layout/vList2"/>
    <dgm:cxn modelId="{C3399DA2-1135-4799-A9B6-9C80C0131374}" type="presParOf" srcId="{23F0EA08-9B9D-45DD-9FEA-C252A86E697E}" destId="{25FB5898-E435-4BBC-BD76-77A923DC0693}" srcOrd="2" destOrd="0" presId="urn:microsoft.com/office/officeart/2005/8/layout/vList2"/>
    <dgm:cxn modelId="{7B6AB730-E17C-471F-8034-DE620641D00D}" type="presParOf" srcId="{23F0EA08-9B9D-45DD-9FEA-C252A86E697E}" destId="{34F6EE82-4A41-4752-AAA8-393BC0F8EE70}" srcOrd="3" destOrd="0" presId="urn:microsoft.com/office/officeart/2005/8/layout/vList2"/>
    <dgm:cxn modelId="{E82D04C4-EF9F-479B-BCE5-943A4FE71E9E}" type="presParOf" srcId="{23F0EA08-9B9D-45DD-9FEA-C252A86E697E}" destId="{813C0D87-3C30-4026-ACAE-7445C6C57F1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7B2781-D5DF-44F0-AB13-78FD43D89DC1}" type="doc">
      <dgm:prSet loTypeId="urn:microsoft.com/office/officeart/2005/8/layout/arrow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C977F768-43E5-4AA0-8B60-1363EDE42D96}">
      <dgm:prSet phldrT="[Κείμενο]" custT="1"/>
      <dgm:spPr/>
      <dgm:t>
        <a:bodyPr/>
        <a:lstStyle/>
        <a:p>
          <a:r>
            <a:rPr lang="el-GR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ΘΕΤΙΚΑ</a:t>
          </a:r>
          <a:endParaRPr lang="el-GR" sz="2400" kern="1200" dirty="0"/>
        </a:p>
      </dgm:t>
    </dgm:pt>
    <dgm:pt modelId="{ED7B6A07-F887-4C17-A367-E6050BA5629B}" type="parTrans" cxnId="{CEF5ACA3-43AE-4459-9B9F-3A66E9202F3B}">
      <dgm:prSet/>
      <dgm:spPr/>
      <dgm:t>
        <a:bodyPr/>
        <a:lstStyle/>
        <a:p>
          <a:endParaRPr lang="el-GR"/>
        </a:p>
      </dgm:t>
    </dgm:pt>
    <dgm:pt modelId="{8FF6D778-4984-4BEE-A9CD-D7D38C39E583}" type="sibTrans" cxnId="{CEF5ACA3-43AE-4459-9B9F-3A66E9202F3B}">
      <dgm:prSet/>
      <dgm:spPr/>
      <dgm:t>
        <a:bodyPr/>
        <a:lstStyle/>
        <a:p>
          <a:endParaRPr lang="el-GR"/>
        </a:p>
      </dgm:t>
    </dgm:pt>
    <dgm:pt modelId="{EC64628D-CD78-46E2-8E9C-FA230FC31A96}">
      <dgm:prSet phldrT="[Κείμενο]" custT="1"/>
      <dgm:spPr/>
      <dgm:t>
        <a:bodyPr/>
        <a:lstStyle/>
        <a:p>
          <a:r>
            <a:rPr lang="el-GR" sz="1800" kern="1200" dirty="0"/>
            <a:t>Χειρισμός τεράστιων ποσοτήτων αδόμητων δεδομένων</a:t>
          </a:r>
        </a:p>
      </dgm:t>
    </dgm:pt>
    <dgm:pt modelId="{72356883-729F-4829-86CF-D16369955436}" type="parTrans" cxnId="{F44BA59E-1858-43F8-B9CE-4FA69FFBC230}">
      <dgm:prSet/>
      <dgm:spPr/>
      <dgm:t>
        <a:bodyPr/>
        <a:lstStyle/>
        <a:p>
          <a:endParaRPr lang="el-GR"/>
        </a:p>
      </dgm:t>
    </dgm:pt>
    <dgm:pt modelId="{C8D9A26C-183C-4AD3-896F-738DA89DE7E1}" type="sibTrans" cxnId="{F44BA59E-1858-43F8-B9CE-4FA69FFBC230}">
      <dgm:prSet/>
      <dgm:spPr/>
      <dgm:t>
        <a:bodyPr/>
        <a:lstStyle/>
        <a:p>
          <a:endParaRPr lang="el-GR"/>
        </a:p>
      </dgm:t>
    </dgm:pt>
    <dgm:pt modelId="{95C91647-5B9F-4368-A0D0-A754E03CC1CE}">
      <dgm:prSet phldrT="[Κείμενο]" custT="1"/>
      <dgm:spPr/>
      <dgm:t>
        <a:bodyPr/>
        <a:lstStyle/>
        <a:p>
          <a:r>
            <a:rPr lang="el-GR" sz="1800" kern="1200" dirty="0"/>
            <a:t>Αυξημένη ζήτηση για </a:t>
          </a:r>
          <a:r>
            <a:rPr lang="en-US" sz="1800" kern="1200" dirty="0"/>
            <a:t>data analytics</a:t>
          </a:r>
          <a:endParaRPr lang="el-GR" sz="1800" kern="1200" dirty="0"/>
        </a:p>
      </dgm:t>
    </dgm:pt>
    <dgm:pt modelId="{6DBAC584-83A2-4E97-A62D-EE98C1E96121}" type="parTrans" cxnId="{8B949505-0EB6-4D77-8866-5D005DD46931}">
      <dgm:prSet/>
      <dgm:spPr/>
      <dgm:t>
        <a:bodyPr/>
        <a:lstStyle/>
        <a:p>
          <a:endParaRPr lang="el-GR"/>
        </a:p>
      </dgm:t>
    </dgm:pt>
    <dgm:pt modelId="{B6DE3410-F16F-4739-8AF4-CDCB9A8EFEF6}" type="sibTrans" cxnId="{8B949505-0EB6-4D77-8866-5D005DD46931}">
      <dgm:prSet/>
      <dgm:spPr/>
      <dgm:t>
        <a:bodyPr/>
        <a:lstStyle/>
        <a:p>
          <a:endParaRPr lang="el-GR"/>
        </a:p>
      </dgm:t>
    </dgm:pt>
    <dgm:pt modelId="{240DFFAA-C9CD-49A8-850A-3F84079C91CA}">
      <dgm:prSet phldrT="[Κείμενο]" custT="1"/>
      <dgm:spPr/>
      <dgm:t>
        <a:bodyPr/>
        <a:lstStyle/>
        <a:p>
          <a:r>
            <a:rPr lang="el-GR" sz="2000" b="0" i="0" dirty="0"/>
            <a:t>ΑΡΝΗΤΙΚΑ </a:t>
          </a:r>
          <a:endParaRPr lang="el-GR" sz="2000" dirty="0"/>
        </a:p>
      </dgm:t>
    </dgm:pt>
    <dgm:pt modelId="{F6265CCF-BCA6-4E52-B80A-2013212ACE97}" type="parTrans" cxnId="{6E9A8693-2B6B-48BD-8D58-A341730A5315}">
      <dgm:prSet/>
      <dgm:spPr/>
      <dgm:t>
        <a:bodyPr/>
        <a:lstStyle/>
        <a:p>
          <a:endParaRPr lang="el-GR"/>
        </a:p>
      </dgm:t>
    </dgm:pt>
    <dgm:pt modelId="{AC1F0F8B-C1A2-4A5F-96FD-1DDEE4F7475E}" type="sibTrans" cxnId="{6E9A8693-2B6B-48BD-8D58-A341730A5315}">
      <dgm:prSet/>
      <dgm:spPr/>
      <dgm:t>
        <a:bodyPr/>
        <a:lstStyle/>
        <a:p>
          <a:endParaRPr lang="el-GR"/>
        </a:p>
      </dgm:t>
    </dgm:pt>
    <dgm:pt modelId="{F3DB6329-6965-4725-962A-BA3D2D6C7404}">
      <dgm:prSet phldrT="[Κείμενο]" custT="1"/>
      <dgm:spPr/>
      <dgm:t>
        <a:bodyPr/>
        <a:lstStyle/>
        <a:p>
          <a:r>
            <a:rPr lang="el-GR" sz="1800" b="0" i="0" dirty="0"/>
            <a:t>Ασφάλεια – </a:t>
          </a:r>
          <a:r>
            <a:rPr lang="el-GR" sz="1800" b="0" i="0" dirty="0" err="1"/>
            <a:t>ιδιωτικότητα</a:t>
          </a:r>
          <a:endParaRPr lang="el-GR" sz="1800" dirty="0"/>
        </a:p>
      </dgm:t>
    </dgm:pt>
    <dgm:pt modelId="{35E836CB-5E5C-4AD9-89AB-FB2AD8B40925}" type="parTrans" cxnId="{CF87A38E-C9E6-41E7-81DC-E8477CDB0C02}">
      <dgm:prSet/>
      <dgm:spPr/>
      <dgm:t>
        <a:bodyPr/>
        <a:lstStyle/>
        <a:p>
          <a:endParaRPr lang="el-GR"/>
        </a:p>
      </dgm:t>
    </dgm:pt>
    <dgm:pt modelId="{5448CF89-F9D5-4970-BBC1-F86ACBD195F5}" type="sibTrans" cxnId="{CF87A38E-C9E6-41E7-81DC-E8477CDB0C02}">
      <dgm:prSet/>
      <dgm:spPr/>
      <dgm:t>
        <a:bodyPr/>
        <a:lstStyle/>
        <a:p>
          <a:endParaRPr lang="el-GR"/>
        </a:p>
      </dgm:t>
    </dgm:pt>
    <dgm:pt modelId="{13DCAAE8-F41E-4647-A68D-F7317CEB2ACB}">
      <dgm:prSet phldrT="[Κείμενο]" custT="1"/>
      <dgm:spPr/>
      <dgm:t>
        <a:bodyPr/>
        <a:lstStyle/>
        <a:p>
          <a:r>
            <a:rPr lang="el-GR" sz="1800" b="0" i="0" dirty="0"/>
            <a:t>Χαμηλή διαθεσιμότητα εξειδικευμένου προσωπικού</a:t>
          </a:r>
          <a:endParaRPr lang="el-GR" sz="1800" dirty="0"/>
        </a:p>
      </dgm:t>
    </dgm:pt>
    <dgm:pt modelId="{3C49DB9E-77F7-4310-8A41-F6EF2751845B}" type="parTrans" cxnId="{A8BDFC90-CD0B-4706-90EA-5A0F3B9409B4}">
      <dgm:prSet/>
      <dgm:spPr/>
      <dgm:t>
        <a:bodyPr/>
        <a:lstStyle/>
        <a:p>
          <a:endParaRPr lang="el-GR"/>
        </a:p>
      </dgm:t>
    </dgm:pt>
    <dgm:pt modelId="{617CD7A7-5A76-4A0F-844D-CCD403D2B253}" type="sibTrans" cxnId="{A8BDFC90-CD0B-4706-90EA-5A0F3B9409B4}">
      <dgm:prSet/>
      <dgm:spPr/>
      <dgm:t>
        <a:bodyPr/>
        <a:lstStyle/>
        <a:p>
          <a:endParaRPr lang="el-GR"/>
        </a:p>
      </dgm:t>
    </dgm:pt>
    <dgm:pt modelId="{4375D789-AAB0-4B4F-882B-57C10F23AACD}">
      <dgm:prSet phldrT="[Κείμενο]" custT="1"/>
      <dgm:spPr/>
      <dgm:t>
        <a:bodyPr/>
        <a:lstStyle/>
        <a:p>
          <a:r>
            <a:rPr lang="el-GR" sz="18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Γρήγορη και οικονομική επεξεργασία δεδομένων</a:t>
          </a:r>
          <a:endParaRPr lang="el-GR" sz="1800" kern="1200" dirty="0"/>
        </a:p>
      </dgm:t>
    </dgm:pt>
    <dgm:pt modelId="{9EA0A6A6-59FD-4FBA-ADC4-46C09AA310BD}" type="sibTrans" cxnId="{755A66D2-6953-4486-9D8C-929874E635ED}">
      <dgm:prSet/>
      <dgm:spPr/>
      <dgm:t>
        <a:bodyPr/>
        <a:lstStyle/>
        <a:p>
          <a:endParaRPr lang="el-GR"/>
        </a:p>
      </dgm:t>
    </dgm:pt>
    <dgm:pt modelId="{DF760CDD-B1AC-4C1F-9F91-F5547300026A}" type="parTrans" cxnId="{755A66D2-6953-4486-9D8C-929874E635ED}">
      <dgm:prSet/>
      <dgm:spPr/>
      <dgm:t>
        <a:bodyPr/>
        <a:lstStyle/>
        <a:p>
          <a:endParaRPr lang="el-GR"/>
        </a:p>
      </dgm:t>
    </dgm:pt>
    <dgm:pt modelId="{960BCC3B-E2EE-4035-AA8B-9AEF737295E1}" type="pres">
      <dgm:prSet presAssocID="{B67B2781-D5DF-44F0-AB13-78FD43D89DC1}" presName="compositeShape" presStyleCnt="0">
        <dgm:presLayoutVars>
          <dgm:chMax val="2"/>
          <dgm:dir/>
          <dgm:resizeHandles val="exact"/>
        </dgm:presLayoutVars>
      </dgm:prSet>
      <dgm:spPr/>
    </dgm:pt>
    <dgm:pt modelId="{9C579C54-B8A7-41CB-AC0C-066F5D72B794}" type="pres">
      <dgm:prSet presAssocID="{C977F768-43E5-4AA0-8B60-1363EDE42D96}" presName="upArrow" presStyleLbl="node1" presStyleIdx="0" presStyleCnt="2"/>
      <dgm:spPr/>
    </dgm:pt>
    <dgm:pt modelId="{2C64EDE6-A0AF-43E4-A5B0-DA3610F77890}" type="pres">
      <dgm:prSet presAssocID="{C977F768-43E5-4AA0-8B60-1363EDE42D96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E4135B8E-C3E0-4DD4-8E06-428818C29F13}" type="pres">
      <dgm:prSet presAssocID="{240DFFAA-C9CD-49A8-850A-3F84079C91CA}" presName="downArrow" presStyleLbl="node1" presStyleIdx="1" presStyleCnt="2"/>
      <dgm:spPr/>
    </dgm:pt>
    <dgm:pt modelId="{26DA16A8-0BDA-48C3-8CC3-18E774996ADA}" type="pres">
      <dgm:prSet presAssocID="{240DFFAA-C9CD-49A8-850A-3F84079C91CA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8B949505-0EB6-4D77-8866-5D005DD46931}" srcId="{C977F768-43E5-4AA0-8B60-1363EDE42D96}" destId="{95C91647-5B9F-4368-A0D0-A754E03CC1CE}" srcOrd="2" destOrd="0" parTransId="{6DBAC584-83A2-4E97-A62D-EE98C1E96121}" sibTransId="{B6DE3410-F16F-4739-8AF4-CDCB9A8EFEF6}"/>
    <dgm:cxn modelId="{7850982E-0B3B-4653-AE66-931497F2BFA7}" type="presOf" srcId="{C977F768-43E5-4AA0-8B60-1363EDE42D96}" destId="{2C64EDE6-A0AF-43E4-A5B0-DA3610F77890}" srcOrd="0" destOrd="0" presId="urn:microsoft.com/office/officeart/2005/8/layout/arrow4"/>
    <dgm:cxn modelId="{7BE95584-C974-47EB-A66D-D064EC8486B8}" type="presOf" srcId="{13DCAAE8-F41E-4647-A68D-F7317CEB2ACB}" destId="{26DA16A8-0BDA-48C3-8CC3-18E774996ADA}" srcOrd="0" destOrd="2" presId="urn:microsoft.com/office/officeart/2005/8/layout/arrow4"/>
    <dgm:cxn modelId="{CF87A38E-C9E6-41E7-81DC-E8477CDB0C02}" srcId="{240DFFAA-C9CD-49A8-850A-3F84079C91CA}" destId="{F3DB6329-6965-4725-962A-BA3D2D6C7404}" srcOrd="0" destOrd="0" parTransId="{35E836CB-5E5C-4AD9-89AB-FB2AD8B40925}" sibTransId="{5448CF89-F9D5-4970-BBC1-F86ACBD195F5}"/>
    <dgm:cxn modelId="{A8BDFC90-CD0B-4706-90EA-5A0F3B9409B4}" srcId="{240DFFAA-C9CD-49A8-850A-3F84079C91CA}" destId="{13DCAAE8-F41E-4647-A68D-F7317CEB2ACB}" srcOrd="1" destOrd="0" parTransId="{3C49DB9E-77F7-4310-8A41-F6EF2751845B}" sibTransId="{617CD7A7-5A76-4A0F-844D-CCD403D2B253}"/>
    <dgm:cxn modelId="{6E9A8693-2B6B-48BD-8D58-A341730A5315}" srcId="{B67B2781-D5DF-44F0-AB13-78FD43D89DC1}" destId="{240DFFAA-C9CD-49A8-850A-3F84079C91CA}" srcOrd="1" destOrd="0" parTransId="{F6265CCF-BCA6-4E52-B80A-2013212ACE97}" sibTransId="{AC1F0F8B-C1A2-4A5F-96FD-1DDEE4F7475E}"/>
    <dgm:cxn modelId="{F44BA59E-1858-43F8-B9CE-4FA69FFBC230}" srcId="{C977F768-43E5-4AA0-8B60-1363EDE42D96}" destId="{EC64628D-CD78-46E2-8E9C-FA230FC31A96}" srcOrd="1" destOrd="0" parTransId="{72356883-729F-4829-86CF-D16369955436}" sibTransId="{C8D9A26C-183C-4AD3-896F-738DA89DE7E1}"/>
    <dgm:cxn modelId="{CEF5ACA3-43AE-4459-9B9F-3A66E9202F3B}" srcId="{B67B2781-D5DF-44F0-AB13-78FD43D89DC1}" destId="{C977F768-43E5-4AA0-8B60-1363EDE42D96}" srcOrd="0" destOrd="0" parTransId="{ED7B6A07-F887-4C17-A367-E6050BA5629B}" sibTransId="{8FF6D778-4984-4BEE-A9CD-D7D38C39E583}"/>
    <dgm:cxn modelId="{CF8F7FAE-3599-48EA-BD1D-5F001E310178}" type="presOf" srcId="{F3DB6329-6965-4725-962A-BA3D2D6C7404}" destId="{26DA16A8-0BDA-48C3-8CC3-18E774996ADA}" srcOrd="0" destOrd="1" presId="urn:microsoft.com/office/officeart/2005/8/layout/arrow4"/>
    <dgm:cxn modelId="{ED3DABBA-9543-473E-BF0A-4953BF7F3E74}" type="presOf" srcId="{4375D789-AAB0-4B4F-882B-57C10F23AACD}" destId="{2C64EDE6-A0AF-43E4-A5B0-DA3610F77890}" srcOrd="0" destOrd="1" presId="urn:microsoft.com/office/officeart/2005/8/layout/arrow4"/>
    <dgm:cxn modelId="{639198CB-7945-42FF-A574-995FBF388CD0}" type="presOf" srcId="{240DFFAA-C9CD-49A8-850A-3F84079C91CA}" destId="{26DA16A8-0BDA-48C3-8CC3-18E774996ADA}" srcOrd="0" destOrd="0" presId="urn:microsoft.com/office/officeart/2005/8/layout/arrow4"/>
    <dgm:cxn modelId="{46A678CD-720E-40BC-AC45-2C7050987792}" type="presOf" srcId="{EC64628D-CD78-46E2-8E9C-FA230FC31A96}" destId="{2C64EDE6-A0AF-43E4-A5B0-DA3610F77890}" srcOrd="0" destOrd="2" presId="urn:microsoft.com/office/officeart/2005/8/layout/arrow4"/>
    <dgm:cxn modelId="{3C9DBECF-1969-41B1-A9D8-D8A5F0E7F152}" type="presOf" srcId="{B67B2781-D5DF-44F0-AB13-78FD43D89DC1}" destId="{960BCC3B-E2EE-4035-AA8B-9AEF737295E1}" srcOrd="0" destOrd="0" presId="urn:microsoft.com/office/officeart/2005/8/layout/arrow4"/>
    <dgm:cxn modelId="{755A66D2-6953-4486-9D8C-929874E635ED}" srcId="{C977F768-43E5-4AA0-8B60-1363EDE42D96}" destId="{4375D789-AAB0-4B4F-882B-57C10F23AACD}" srcOrd="0" destOrd="0" parTransId="{DF760CDD-B1AC-4C1F-9F91-F5547300026A}" sibTransId="{9EA0A6A6-59FD-4FBA-ADC4-46C09AA310BD}"/>
    <dgm:cxn modelId="{9F514AD9-A4A9-44D1-9DA3-F2E75ABCE9DD}" type="presOf" srcId="{95C91647-5B9F-4368-A0D0-A754E03CC1CE}" destId="{2C64EDE6-A0AF-43E4-A5B0-DA3610F77890}" srcOrd="0" destOrd="3" presId="urn:microsoft.com/office/officeart/2005/8/layout/arrow4"/>
    <dgm:cxn modelId="{A1CE2615-1BCA-4206-A6FF-94D888BBB230}" type="presParOf" srcId="{960BCC3B-E2EE-4035-AA8B-9AEF737295E1}" destId="{9C579C54-B8A7-41CB-AC0C-066F5D72B794}" srcOrd="0" destOrd="0" presId="urn:microsoft.com/office/officeart/2005/8/layout/arrow4"/>
    <dgm:cxn modelId="{78D15179-5F3E-4620-9F8B-40482EC7CA64}" type="presParOf" srcId="{960BCC3B-E2EE-4035-AA8B-9AEF737295E1}" destId="{2C64EDE6-A0AF-43E4-A5B0-DA3610F77890}" srcOrd="1" destOrd="0" presId="urn:microsoft.com/office/officeart/2005/8/layout/arrow4"/>
    <dgm:cxn modelId="{4061235E-4BCF-4985-833D-6559E20BA2B2}" type="presParOf" srcId="{960BCC3B-E2EE-4035-AA8B-9AEF737295E1}" destId="{E4135B8E-C3E0-4DD4-8E06-428818C29F13}" srcOrd="2" destOrd="0" presId="urn:microsoft.com/office/officeart/2005/8/layout/arrow4"/>
    <dgm:cxn modelId="{58AB1F2B-6336-42B3-9931-ED737F32C423}" type="presParOf" srcId="{960BCC3B-E2EE-4035-AA8B-9AEF737295E1}" destId="{26DA16A8-0BDA-48C3-8CC3-18E774996ADA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1A2220-733D-464F-B6A0-825BFC0638E2}">
      <dsp:nvSpPr>
        <dsp:cNvPr id="0" name=""/>
        <dsp:cNvSpPr/>
      </dsp:nvSpPr>
      <dsp:spPr>
        <a:xfrm>
          <a:off x="0" y="37687"/>
          <a:ext cx="6269038" cy="17842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500" kern="1200" dirty="0"/>
            <a:t>Εφαρμογές που λειτουργούν εφόσον τα δεδομένα «χωράνε» στην κύρια μνήμη του υπολογιστή (απλά προγράμματα σε </a:t>
          </a:r>
          <a:r>
            <a:rPr lang="en-US" sz="2500" kern="1200" dirty="0"/>
            <a:t>Python, R, Java, C, C++, …</a:t>
          </a:r>
          <a:r>
            <a:rPr lang="el-GR" sz="2500" kern="1200" dirty="0"/>
            <a:t>)</a:t>
          </a:r>
          <a:endParaRPr lang="en-US" sz="2500" kern="1200" dirty="0"/>
        </a:p>
      </dsp:txBody>
      <dsp:txXfrm>
        <a:off x="87100" y="124787"/>
        <a:ext cx="6094838" cy="1610050"/>
      </dsp:txXfrm>
    </dsp:sp>
    <dsp:sp modelId="{089CBEE7-00AC-4444-BDDE-34E9DAD2BAB7}">
      <dsp:nvSpPr>
        <dsp:cNvPr id="0" name=""/>
        <dsp:cNvSpPr/>
      </dsp:nvSpPr>
      <dsp:spPr>
        <a:xfrm>
          <a:off x="0" y="1893937"/>
          <a:ext cx="6269038" cy="178425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500" kern="1200"/>
            <a:t>Εφαρμογές που επιτρέπουν </a:t>
          </a:r>
          <a:r>
            <a:rPr lang="en-US" sz="2500" kern="1200"/>
            <a:t>“out of core” </a:t>
          </a:r>
          <a:r>
            <a:rPr lang="el-GR" sz="2500" kern="1200"/>
            <a:t>επεξεργασία (βάσεις δεδομένων: </a:t>
          </a:r>
          <a:r>
            <a:rPr lang="en-US" sz="2500" kern="1200"/>
            <a:t>Oracle, DB2, MySql, …</a:t>
          </a:r>
          <a:r>
            <a:rPr lang="el-GR" sz="2500" kern="1200"/>
            <a:t>)</a:t>
          </a:r>
          <a:endParaRPr lang="en-US" sz="2500" kern="1200"/>
        </a:p>
      </dsp:txBody>
      <dsp:txXfrm>
        <a:off x="87100" y="1981037"/>
        <a:ext cx="6094838" cy="1610050"/>
      </dsp:txXfrm>
    </dsp:sp>
    <dsp:sp modelId="{D0F0F8CA-C8A8-4D88-B500-7EF74B908A6D}">
      <dsp:nvSpPr>
        <dsp:cNvPr id="0" name=""/>
        <dsp:cNvSpPr/>
      </dsp:nvSpPr>
      <dsp:spPr>
        <a:xfrm>
          <a:off x="0" y="3750187"/>
          <a:ext cx="6269038" cy="178425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500" kern="1200" dirty="0"/>
            <a:t>Εφαρμογές που μπορούν να κάνουν χρήση μεγάλου αριθμού χαμηλού κόστους υπολογιστών (</a:t>
          </a:r>
          <a:r>
            <a:rPr lang="en-US" sz="2500" kern="1200" dirty="0"/>
            <a:t>scale out</a:t>
          </a:r>
          <a:r>
            <a:rPr lang="el-GR" sz="2500" kern="1200" dirty="0"/>
            <a:t>)</a:t>
          </a:r>
          <a:endParaRPr lang="en-US" sz="2500" kern="1200" dirty="0"/>
        </a:p>
      </dsp:txBody>
      <dsp:txXfrm>
        <a:off x="87100" y="3837287"/>
        <a:ext cx="6094838" cy="16100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9EEA7-DCD3-4A3C-AF37-B785E1CFAD74}">
      <dsp:nvSpPr>
        <dsp:cNvPr id="0" name=""/>
        <dsp:cNvSpPr/>
      </dsp:nvSpPr>
      <dsp:spPr>
        <a:xfrm>
          <a:off x="0" y="22090"/>
          <a:ext cx="6559049" cy="191806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b="1" kern="1200" dirty="0"/>
            <a:t>Στο παρελθόν</a:t>
          </a:r>
          <a:r>
            <a:rPr lang="el-GR" sz="2000" kern="1200" dirty="0"/>
            <a:t>: Αν η διάσταση του προβλήματος είναι </a:t>
          </a:r>
          <a:r>
            <a:rPr lang="en-US" sz="2000" b="1" i="1" kern="1200" dirty="0"/>
            <a:t>n</a:t>
          </a:r>
          <a:r>
            <a:rPr lang="en-US" sz="2000" kern="1200" dirty="0"/>
            <a:t> </a:t>
          </a:r>
          <a:r>
            <a:rPr lang="el-GR" sz="2000" kern="1200" dirty="0"/>
            <a:t>τότε ζητείται αλγόριθμος που να επιλύει το πρόβλημα σε </a:t>
          </a:r>
          <a:r>
            <a:rPr lang="el-GR" sz="2000" kern="1200" dirty="0" err="1"/>
            <a:t>πολυωνυμικό</a:t>
          </a:r>
          <a:r>
            <a:rPr lang="el-GR" sz="2000" kern="1200" dirty="0"/>
            <a:t> χρόνο (δλδ εκτελώντας το πολύ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l-GR" sz="200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000" b="0" i="1" kern="1200" smtClean="0">
                      <a:latin typeface="Cambria Math" panose="02040503050406030204" pitchFamily="18" charset="0"/>
                    </a:rPr>
                    <m:t>𝑛</m:t>
                  </m:r>
                </m:e>
                <m:sup>
                  <m:r>
                    <a:rPr lang="en-US" sz="2000" b="0" i="1" kern="1200" smtClean="0">
                      <a:latin typeface="Cambria Math" panose="02040503050406030204" pitchFamily="18" charset="0"/>
                    </a:rPr>
                    <m:t>𝑘</m:t>
                  </m:r>
                </m:sup>
              </m:sSup>
            </m:oMath>
          </a14:m>
          <a:r>
            <a:rPr lang="en-US" sz="2000" kern="1200" dirty="0"/>
            <a:t> </a:t>
          </a:r>
          <a:r>
            <a:rPr lang="el-GR" sz="2000" kern="1200" dirty="0"/>
            <a:t>λειτουργίες με </a:t>
          </a:r>
          <a:r>
            <a:rPr lang="en-US" sz="2000" b="1" i="1" kern="1200" dirty="0"/>
            <a:t>k</a:t>
          </a:r>
          <a:r>
            <a:rPr lang="en-US" sz="2000" kern="1200" dirty="0"/>
            <a:t> </a:t>
          </a:r>
          <a:r>
            <a:rPr lang="el-GR" sz="2000" kern="1200" dirty="0"/>
            <a:t>μια αριθμητική σταθερά)</a:t>
          </a:r>
          <a:endParaRPr lang="en-US" sz="2000" kern="1200" dirty="0"/>
        </a:p>
      </dsp:txBody>
      <dsp:txXfrm>
        <a:off x="93632" y="115722"/>
        <a:ext cx="6371785" cy="1730804"/>
      </dsp:txXfrm>
    </dsp:sp>
    <dsp:sp modelId="{25FB5898-E435-4BBC-BD76-77A923DC0693}">
      <dsp:nvSpPr>
        <dsp:cNvPr id="0" name=""/>
        <dsp:cNvSpPr/>
      </dsp:nvSpPr>
      <dsp:spPr>
        <a:xfrm>
          <a:off x="0" y="1997759"/>
          <a:ext cx="6559049" cy="1918068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b="1" kern="1200" dirty="0"/>
            <a:t>Σήμερα</a:t>
          </a:r>
          <a:r>
            <a:rPr lang="el-GR" sz="2000" kern="1200" dirty="0"/>
            <a:t>: Αν η διάσταση του προβλήματος είναι </a:t>
          </a:r>
          <a:r>
            <a:rPr lang="en-US" sz="2000" b="1" i="1" kern="1200" dirty="0"/>
            <a:t>n</a:t>
          </a:r>
          <a:r>
            <a:rPr lang="en-US" sz="2000" kern="1200" dirty="0"/>
            <a:t> </a:t>
          </a:r>
          <a:r>
            <a:rPr lang="el-GR" sz="2000" kern="1200" dirty="0"/>
            <a:t>τότε ζητείται αλγόριθμος που να επιλύει το πρόβλημα σε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l-GR" sz="200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sSup>
                    <m:sSupPr>
                      <m:ctrlPr>
                        <a:rPr lang="el-GR" sz="2000" i="1" kern="1200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2000" b="0" i="1" kern="1200" smtClean="0">
                          <a:latin typeface="Cambria Math" panose="02040503050406030204" pitchFamily="18" charset="0"/>
                        </a:rPr>
                        <m:t>𝑛</m:t>
                      </m:r>
                    </m:e>
                    <m:sup>
                      <m:r>
                        <a:rPr lang="en-US" sz="2000" b="0" i="1" kern="1200" smtClean="0">
                          <a:latin typeface="Cambria Math" panose="02040503050406030204" pitchFamily="18" charset="0"/>
                        </a:rPr>
                        <m:t>𝑘</m:t>
                      </m:r>
                    </m:sup>
                  </m:sSup>
                </m:num>
                <m:den>
                  <m:r>
                    <a:rPr lang="en-US" sz="2000" b="0" i="1" kern="1200" smtClean="0">
                      <a:latin typeface="Cambria Math" panose="02040503050406030204" pitchFamily="18" charset="0"/>
                    </a:rPr>
                    <m:t>𝑐</m:t>
                  </m:r>
                </m:den>
              </m:f>
            </m:oMath>
          </a14:m>
          <a:r>
            <a:rPr lang="en-US" sz="2000" kern="1200" dirty="0"/>
            <a:t> </a:t>
          </a:r>
          <a:r>
            <a:rPr lang="el-GR" sz="2000" kern="1200" dirty="0"/>
            <a:t>χρόνο όπου </a:t>
          </a:r>
          <a:r>
            <a:rPr lang="en-US" sz="2000" b="1" i="1" kern="1200" dirty="0"/>
            <a:t>c</a:t>
          </a:r>
          <a:r>
            <a:rPr lang="en-US" sz="2000" kern="1200" dirty="0"/>
            <a:t> </a:t>
          </a:r>
          <a:r>
            <a:rPr lang="el-GR" sz="2000" kern="1200" dirty="0"/>
            <a:t>είναι ένα μεγάλο πλήθος υπολογιστών που μπορούν να διατεθούν (δλδ ζητούνται </a:t>
          </a:r>
          <a:r>
            <a:rPr lang="el-GR" sz="2000" kern="1200" dirty="0" err="1"/>
            <a:t>πολυωνυμικοί</a:t>
          </a:r>
          <a:r>
            <a:rPr lang="el-GR" sz="2000" kern="1200" dirty="0"/>
            <a:t> αλγόριθμοι που να μπορούν να </a:t>
          </a:r>
          <a:r>
            <a:rPr lang="el-GR" sz="2000" kern="1200" dirty="0" err="1"/>
            <a:t>παραλληλοποιηθούν</a:t>
          </a:r>
          <a:r>
            <a:rPr lang="el-GR" sz="2000" kern="1200" dirty="0"/>
            <a:t>)</a:t>
          </a:r>
          <a:endParaRPr lang="en-US" sz="2000" kern="1200" dirty="0"/>
        </a:p>
      </dsp:txBody>
      <dsp:txXfrm>
        <a:off x="93632" y="2091391"/>
        <a:ext cx="6371785" cy="1730804"/>
      </dsp:txXfrm>
    </dsp:sp>
    <dsp:sp modelId="{813C0D87-3C30-4026-ACAE-7445C6C57F12}">
      <dsp:nvSpPr>
        <dsp:cNvPr id="0" name=""/>
        <dsp:cNvSpPr/>
      </dsp:nvSpPr>
      <dsp:spPr>
        <a:xfrm>
          <a:off x="0" y="3973428"/>
          <a:ext cx="6559049" cy="1918068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b="1" kern="1200" dirty="0"/>
            <a:t>Στο μέλλον (σύντομα)</a:t>
          </a:r>
          <a:r>
            <a:rPr lang="el-GR" sz="2000" kern="1200" dirty="0"/>
            <a:t>: </a:t>
          </a:r>
          <a:r>
            <a:rPr lang="en-US" sz="2000" kern="1200" dirty="0"/>
            <a:t>streaming </a:t>
          </a:r>
          <a:r>
            <a:rPr lang="el-GR" sz="2000" kern="1200" dirty="0"/>
            <a:t>δεδομένα (δεδομένα που έρχονται συνεχώς), είναι πρακτικό να γίνεται ένα μόνο πέρασμα από τα δεδομένα, αποδεκτή πολυπλοκότητα μπορεί να είναι το πολύ Ο(</a:t>
          </a:r>
          <a:r>
            <a:rPr lang="en-US" sz="2000" kern="1200" dirty="0" err="1"/>
            <a:t>nlogn</a:t>
          </a:r>
          <a:r>
            <a:rPr lang="el-GR" sz="2000" kern="1200" dirty="0"/>
            <a:t>)</a:t>
          </a:r>
          <a:endParaRPr lang="en-US" sz="2000" kern="1200" dirty="0"/>
        </a:p>
      </dsp:txBody>
      <dsp:txXfrm>
        <a:off x="93632" y="4067060"/>
        <a:ext cx="6371785" cy="17308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579C54-B8A7-41CB-AC0C-066F5D72B794}">
      <dsp:nvSpPr>
        <dsp:cNvPr id="0" name=""/>
        <dsp:cNvSpPr/>
      </dsp:nvSpPr>
      <dsp:spPr>
        <a:xfrm>
          <a:off x="2849" y="0"/>
          <a:ext cx="1709928" cy="2088642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64EDE6-A0AF-43E4-A5B0-DA3610F77890}">
      <dsp:nvSpPr>
        <dsp:cNvPr id="0" name=""/>
        <dsp:cNvSpPr/>
      </dsp:nvSpPr>
      <dsp:spPr>
        <a:xfrm>
          <a:off x="1764075" y="0"/>
          <a:ext cx="2901696" cy="2088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ΘΕΤΙΚΑ</a:t>
          </a:r>
          <a:endParaRPr lang="el-GR" sz="24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18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Γρήγορη και οικονομική επεξεργασία δεδομένων</a:t>
          </a:r>
          <a:endParaRPr lang="el-G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1800" kern="1200" dirty="0"/>
            <a:t>Χειρισμός τεράστιων ποσοτήτων αδόμητων δεδομένων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1800" kern="1200" dirty="0"/>
            <a:t>Αυξημένη ζήτηση για </a:t>
          </a:r>
          <a:r>
            <a:rPr lang="en-US" sz="1800" kern="1200" dirty="0"/>
            <a:t>data analytics</a:t>
          </a:r>
          <a:endParaRPr lang="el-GR" sz="1800" kern="1200" dirty="0"/>
        </a:p>
      </dsp:txBody>
      <dsp:txXfrm>
        <a:off x="1764075" y="0"/>
        <a:ext cx="2901696" cy="2088642"/>
      </dsp:txXfrm>
    </dsp:sp>
    <dsp:sp modelId="{E4135B8E-C3E0-4DD4-8E06-428818C29F13}">
      <dsp:nvSpPr>
        <dsp:cNvPr id="0" name=""/>
        <dsp:cNvSpPr/>
      </dsp:nvSpPr>
      <dsp:spPr>
        <a:xfrm>
          <a:off x="515828" y="2262695"/>
          <a:ext cx="1709928" cy="2088642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A16A8-0BDA-48C3-8CC3-18E774996ADA}">
      <dsp:nvSpPr>
        <dsp:cNvPr id="0" name=""/>
        <dsp:cNvSpPr/>
      </dsp:nvSpPr>
      <dsp:spPr>
        <a:xfrm>
          <a:off x="2277054" y="2262695"/>
          <a:ext cx="2901696" cy="2088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b="0" i="0" kern="1200" dirty="0"/>
            <a:t>ΑΡΝΗΤΙΚΑ </a:t>
          </a:r>
          <a:endParaRPr lang="el-GR" sz="20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1800" b="0" i="0" kern="1200" dirty="0"/>
            <a:t>Ασφάλεια – </a:t>
          </a:r>
          <a:r>
            <a:rPr lang="el-GR" sz="1800" b="0" i="0" kern="1200" dirty="0" err="1"/>
            <a:t>ιδιωτικότητα</a:t>
          </a:r>
          <a:endParaRPr lang="el-G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1800" b="0" i="0" kern="1200" dirty="0"/>
            <a:t>Χαμηλή διαθεσιμότητα εξειδικευμένου προσωπικού</a:t>
          </a:r>
          <a:endParaRPr lang="el-GR" sz="1800" kern="1200" dirty="0"/>
        </a:p>
      </dsp:txBody>
      <dsp:txXfrm>
        <a:off x="2277054" y="2262695"/>
        <a:ext cx="2901696" cy="2088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A5EA6-AAE0-4EFC-BC6D-4FAFD39403E9}" type="datetimeFigureOut">
              <a:rPr lang="el-GR" smtClean="0"/>
              <a:t>23/1/2022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35C28-C0CD-413B-BD40-6FAC915FDCB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8481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081D7-AACE-45E5-853E-100835B0B6C9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61599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HortonWorks</a:t>
            </a:r>
            <a:r>
              <a:rPr lang="en-US" dirty="0"/>
              <a:t> manages multi node clusters with</a:t>
            </a:r>
            <a:r>
              <a:rPr lang="en-US" baseline="0" dirty="0"/>
              <a:t> open source </a:t>
            </a:r>
            <a:r>
              <a:rPr lang="en-US" baseline="0" dirty="0" err="1"/>
              <a:t>Ambari</a:t>
            </a:r>
            <a:r>
              <a:rPr lang="el-GR" baseline="0" dirty="0"/>
              <a:t> (</a:t>
            </a:r>
            <a:r>
              <a:rPr lang="en-US" baseline="0" dirty="0" err="1"/>
              <a:t>Yahoo</a:t>
            </a:r>
            <a:r>
              <a:rPr lang="en-US" baseline="0" dirty="0" err="1">
                <a:sym typeface="Wingdings" panose="05000000000000000000" pitchFamily="2" charset="2"/>
              </a:rPr>
              <a:t>Hortonworks</a:t>
            </a:r>
            <a:r>
              <a:rPr lang="el-GR" baseline="0" dirty="0"/>
              <a:t>)</a:t>
            </a: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Cloudera manages multi node clusters with</a:t>
            </a:r>
            <a:r>
              <a:rPr lang="en-US" baseline="0" dirty="0"/>
              <a:t> Cloudera Manager (Doug Cutting)</a:t>
            </a: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0A1E2-1EEA-4342-A128-5F40CC54FD76}" type="slidenum">
              <a:rPr lang="el-GR" smtClean="0"/>
              <a:t>17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93079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DBC74-475F-4A83-AC9D-9F7F396082E4}" type="slidenum">
              <a:rPr lang="el-GR" smtClean="0"/>
              <a:t>18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10637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35C28-C0CD-413B-BD40-6FAC915FDCB3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47647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35C28-C0CD-413B-BD40-6FAC915FDCB3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22418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35C28-C0CD-413B-BD40-6FAC915FDCB3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2357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Hadoop Distributed File System (HDFS): a distributed file-system that stores data on commodity machines, providing very high aggregate bandwidth across the cluster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Hadoop YARN: a resource-management platform responsible for managing computing resources in clusters and using them for scheduling of users’ applications</a:t>
            </a:r>
          </a:p>
          <a:p>
            <a:r>
              <a:rPr lang="en-US" dirty="0"/>
              <a:t>Hadoop MapReduce, a programming model for large scale data processing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0BDD6-31CB-4377-8AFD-B96789C2112A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41829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DBC74-475F-4A83-AC9D-9F7F396082E4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24869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dirty="0"/>
              <a:t>Ένα κατανεμημένο σύστημα αρχείων διαχειρίζεται την αποθήκευση των δεδομένων σε ένα δίκτυο μηχανημάτων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HDFS </a:t>
            </a:r>
            <a:r>
              <a:rPr lang="en-US" dirty="0">
                <a:sym typeface="Wingdings" panose="05000000000000000000" pitchFamily="2" charset="2"/>
              </a:rPr>
              <a:t> horizontal scaling vs vertical scaling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write once,</a:t>
            </a:r>
            <a:r>
              <a:rPr lang="en-US" baseline="0" dirty="0">
                <a:sym typeface="Wingdings" panose="05000000000000000000" pitchFamily="2" charset="2"/>
              </a:rPr>
              <a:t> read many</a:t>
            </a:r>
            <a:endParaRPr lang="en-US" dirty="0">
              <a:sym typeface="Wingdings" panose="05000000000000000000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dirty="0"/>
              <a:t>Ο σχεδιασμός του στηρίχθηκε στο </a:t>
            </a:r>
            <a:r>
              <a:rPr lang="en-US" dirty="0"/>
              <a:t>GFS (Google File System)</a:t>
            </a:r>
            <a:endParaRPr lang="el-GR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dirty="0"/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0BDD6-31CB-4377-8AFD-B96789C2112A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39893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dirty="0"/>
              <a:t>Η 1</a:t>
            </a:r>
            <a:r>
              <a:rPr lang="el-GR" baseline="30000" dirty="0"/>
              <a:t>η</a:t>
            </a:r>
            <a:r>
              <a:rPr lang="el-GR" dirty="0"/>
              <a:t> έκδοση του</a:t>
            </a:r>
            <a:r>
              <a:rPr lang="en-US" dirty="0"/>
              <a:t> Hadoop </a:t>
            </a:r>
            <a:r>
              <a:rPr lang="el-GR" dirty="0"/>
              <a:t>είχε προβλήματα κλιμάκωσης για εγκαταστάσεις με περισσότερους από 4</a:t>
            </a:r>
            <a:r>
              <a:rPr lang="en-US" dirty="0"/>
              <a:t>.</a:t>
            </a:r>
            <a:r>
              <a:rPr lang="el-GR" dirty="0"/>
              <a:t>000 κόμβους</a:t>
            </a: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35C28-C0CD-413B-BD40-6FAC915FDCB3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1647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DBC74-475F-4A83-AC9D-9F7F396082E4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71239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A44E-1D1B-438E-B117-A380D79B4D65}" type="datetime1">
              <a:rPr lang="el-GR" smtClean="0"/>
              <a:t>23/1/2022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98192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651D-B634-475C-B2D5-FEDA7D407795}" type="datetime1">
              <a:rPr lang="el-GR" smtClean="0"/>
              <a:t>23/1/2022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3512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4705-5645-40F1-93F0-26054C4A3E51}" type="datetime1">
              <a:rPr lang="el-GR" smtClean="0"/>
              <a:t>23/1/2022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51646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9E53-0FF9-40E4-A5FF-89021D286147}" type="datetime1">
              <a:rPr lang="el-GR" smtClean="0"/>
              <a:t>23/1/2022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317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FD92-1C0D-4824-9928-55AC6D974B30}" type="datetime1">
              <a:rPr lang="el-GR" smtClean="0"/>
              <a:t>23/1/2022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5763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C6D0-3254-43D3-83A9-2215B09526C6}" type="datetime1">
              <a:rPr lang="el-GR" smtClean="0"/>
              <a:t>23/1/2022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6172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E204-EFF6-4ECE-9C48-D4BFF77EDAB7}" type="datetime1">
              <a:rPr lang="el-GR" smtClean="0"/>
              <a:t>23/1/2022</a:t>
            </a:fld>
            <a:endParaRPr lang="el-GR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3867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A1198-0945-4B8E-98F9-86A696A651FA}" type="datetime1">
              <a:rPr lang="el-GR" smtClean="0"/>
              <a:t>23/1/2022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9294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78A5-4D9C-4519-94B0-B553E2E6B3A3}" type="datetime1">
              <a:rPr lang="el-GR" smtClean="0"/>
              <a:t>23/1/2022</a:t>
            </a:fld>
            <a:endParaRPr lang="el-GR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7914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003C-63C6-44A1-875A-B463A41888FF}" type="datetime1">
              <a:rPr lang="el-GR" smtClean="0"/>
              <a:t>23/1/2022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4841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9A977-5730-4461-9ED1-8D7134D95502}" type="datetime1">
              <a:rPr lang="el-GR" smtClean="0"/>
              <a:t>23/1/2022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1360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B499C-45F3-4A99-9C67-31B3CA2D7C38}" type="datetime1">
              <a:rPr lang="el-GR" smtClean="0"/>
              <a:t>23/1/2022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538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hyperlink" Target="https://github.com/chgogos/big_data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appengine/docs/python/dataprocessing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edureka.co/blog/mapreduce-tutoria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3.xml"/><Relationship Id="rId2" Type="http://schemas.openxmlformats.org/officeDocument/2006/relationships/hyperlink" Target="https://www.marketresearchengine.com/reportdetails/hadoop-market-share" TargetMode="Externa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zdnet.com/article/the-new-cloudera-hortonworks-hadoop-100-open-source-50-boring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acity.com/course/intro-to-hadoop-and-mapreduce--ud617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7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hadoop.apache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dureka.co/blog/hadoop-ecosyste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developer.com/db/getting-familiarized-with-the-hadoop-distribution-file-system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research.google.com/archive/mapreduce-osdi04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40079" y="2053641"/>
            <a:ext cx="4028174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dirty="0">
                <a:solidFill>
                  <a:srgbClr val="FFFFFF"/>
                </a:solidFill>
              </a:rPr>
              <a:t>Apache Hadoop</a:t>
            </a:r>
            <a:endParaRPr lang="en-US" sz="4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l-GR" dirty="0">
                <a:solidFill>
                  <a:srgbClr val="000000"/>
                </a:solidFill>
              </a:rPr>
              <a:t>Χρήστος Γκόγκος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</a:rPr>
              <a:t>24/1/2022</a:t>
            </a:r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hlinkClick r:id="rId4"/>
              </a:rPr>
              <a:t>https://github.com/chgogos/big_data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4" name="Εικόνα 13">
            <a:extLst>
              <a:ext uri="{FF2B5EF4-FFF2-40B4-BE49-F238E27FC236}">
                <a16:creationId xmlns:a16="http://schemas.microsoft.com/office/drawing/2014/main" id="{07B03716-CAFB-4C37-8AB0-EAFA33074EA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391" y="16775"/>
            <a:ext cx="2529608" cy="88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07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Οι συναρτήσεις </a:t>
            </a:r>
            <a:r>
              <a:rPr lang="en-US" dirty="0"/>
              <a:t>map </a:t>
            </a:r>
            <a:r>
              <a:rPr lang="el-GR" dirty="0"/>
              <a:t>και </a:t>
            </a:r>
            <a:r>
              <a:rPr lang="en-US" dirty="0"/>
              <a:t>reduce </a:t>
            </a:r>
            <a:r>
              <a:rPr lang="el-GR" dirty="0"/>
              <a:t>του </a:t>
            </a:r>
            <a:r>
              <a:rPr lang="en-US" dirty="0"/>
              <a:t>MapReduce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l-GR" dirty="0"/>
              <a:t>Τα προβλήματα «σπάνε» σε δύο φάσεις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b="1" dirty="0"/>
              <a:t>Map</a:t>
            </a:r>
            <a:r>
              <a:rPr lang="en-US" dirty="0"/>
              <a:t>: </a:t>
            </a:r>
            <a:r>
              <a:rPr lang="el-GR" dirty="0"/>
              <a:t>τα δεδομένα του προβλήματος διαχωρίζονται σε μη επικαλυπτόμενα τμήματα της μορφής &lt;</a:t>
            </a:r>
            <a:r>
              <a:rPr lang="en-US" dirty="0"/>
              <a:t>key, value</a:t>
            </a:r>
            <a:r>
              <a:rPr lang="el-GR" dirty="0"/>
              <a:t>&gt;</a:t>
            </a:r>
            <a:r>
              <a:rPr lang="en-US" dirty="0"/>
              <a:t> </a:t>
            </a:r>
            <a:r>
              <a:rPr lang="el-GR" dirty="0"/>
              <a:t>και ανατίθενται σε διεργασίες που παράγουν αποτελέσματα επίσης της μορφής &lt;</a:t>
            </a:r>
            <a:r>
              <a:rPr lang="en-US" dirty="0"/>
              <a:t>key, value</a:t>
            </a:r>
            <a:r>
              <a:rPr lang="el-GR" dirty="0"/>
              <a:t>&gt;</a:t>
            </a:r>
          </a:p>
          <a:p>
            <a:pPr lvl="1">
              <a:lnSpc>
                <a:spcPct val="110000"/>
              </a:lnSpc>
            </a:pPr>
            <a:r>
              <a:rPr lang="en-US" b="1" dirty="0"/>
              <a:t>Shuffle (and sort):</a:t>
            </a:r>
            <a:r>
              <a:rPr lang="en-US" dirty="0"/>
              <a:t> </a:t>
            </a:r>
            <a:r>
              <a:rPr lang="el-GR" dirty="0"/>
              <a:t>γίνεται από το </a:t>
            </a:r>
            <a:r>
              <a:rPr lang="en-US" dirty="0"/>
              <a:t>Hadoop MR – </a:t>
            </a:r>
            <a:r>
              <a:rPr lang="el-GR" dirty="0"/>
              <a:t>ταξινομεί και ομαδοποιεί τα δεδομένα της </a:t>
            </a:r>
            <a:r>
              <a:rPr lang="en-US" dirty="0"/>
              <a:t>map </a:t>
            </a:r>
            <a:r>
              <a:rPr lang="el-GR" dirty="0"/>
              <a:t>φάσης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b="1" dirty="0"/>
              <a:t>Reduce</a:t>
            </a:r>
            <a:r>
              <a:rPr lang="en-US" dirty="0"/>
              <a:t>: </a:t>
            </a:r>
            <a:r>
              <a:rPr lang="el-GR" dirty="0"/>
              <a:t>τα αποτελέσματα της </a:t>
            </a:r>
            <a:r>
              <a:rPr lang="en-US" dirty="0"/>
              <a:t>Map </a:t>
            </a:r>
            <a:r>
              <a:rPr lang="el-GR" dirty="0"/>
              <a:t>φάσης τροφοδοτούνται σε διεργασίες που τα συνοψίζουν σε μικρότερο αριθμό εγγραφών</a:t>
            </a: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pic>
        <p:nvPicPr>
          <p:cNvPr id="49154" name="Picture 2" descr="[Diagram: stages of a MapReduce]"/>
          <p:cNvPicPr>
            <a:picLocks noGrp="1" noChangeAspect="1" noChangeArrowheads="1"/>
          </p:cNvPicPr>
          <p:nvPr>
            <p:ph sz="quarter" idx="2"/>
          </p:nvPr>
        </p:nvPicPr>
        <p:blipFill rotWithShape="1">
          <a:blip r:embed="rId2" cstate="print"/>
          <a:srcRect l="2741" t="3946" r="1755" b="4594"/>
          <a:stretch/>
        </p:blipFill>
        <p:spPr bwMode="auto">
          <a:xfrm>
            <a:off x="5938787" y="1825625"/>
            <a:ext cx="6167467" cy="3179511"/>
          </a:xfrm>
          <a:prstGeom prst="rect">
            <a:avLst/>
          </a:prstGeom>
          <a:noFill/>
        </p:spPr>
      </p:pic>
      <p:sp>
        <p:nvSpPr>
          <p:cNvPr id="6" name="5 - Ορθογώνιο"/>
          <p:cNvSpPr/>
          <p:nvPr/>
        </p:nvSpPr>
        <p:spPr>
          <a:xfrm>
            <a:off x="6096000" y="5310704"/>
            <a:ext cx="50616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hlinkClick r:id="rId3"/>
              </a:rPr>
              <a:t>https://developers.google.com/appengine/docs/python/dataprocessing/</a:t>
            </a:r>
            <a:endParaRPr lang="el-GR" sz="1200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02063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Παράδειγμα </a:t>
            </a:r>
            <a:r>
              <a:rPr lang="en-US" dirty="0"/>
              <a:t>Map-Reduce</a:t>
            </a:r>
            <a:r>
              <a:rPr lang="el-GR" dirty="0"/>
              <a:t>: Καταμέτρηση λέξεων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/>
              <a:t>Παράδειγμα προβλήματος: Υπολογισμός της συχνότητας εμφάνισης λέξεων σε ένα </a:t>
            </a:r>
            <a:r>
              <a:rPr lang="el-GR" u="sng" dirty="0"/>
              <a:t>σύνολο πολλών κειμένων</a:t>
            </a:r>
          </a:p>
          <a:p>
            <a:r>
              <a:rPr lang="el-GR" dirty="0"/>
              <a:t>Ο προγραμματιστής πρέπει να γράψει μια </a:t>
            </a:r>
            <a:r>
              <a:rPr lang="en-US" b="1" dirty="0"/>
              <a:t>map </a:t>
            </a:r>
            <a:r>
              <a:rPr lang="el-GR" b="1" dirty="0"/>
              <a:t>συνάρτηση</a:t>
            </a:r>
            <a:r>
              <a:rPr lang="el-GR" dirty="0"/>
              <a:t> και μια </a:t>
            </a:r>
            <a:r>
              <a:rPr lang="en-US" b="1" dirty="0"/>
              <a:t>reduce </a:t>
            </a:r>
            <a:r>
              <a:rPr lang="el-GR" b="1" dirty="0"/>
              <a:t>συνάρτηση</a:t>
            </a:r>
          </a:p>
          <a:p>
            <a:r>
              <a:rPr lang="el-GR" dirty="0"/>
              <a:t>Το σύστημα ομαδοποιεί όλα τα ζεύγη με το ίδιο ενδιάμεσο κλειδί και περνά το σύνολο των ζευγών στη συνάρτηση </a:t>
            </a:r>
            <a:r>
              <a:rPr lang="en-US" dirty="0"/>
              <a:t>reduce</a:t>
            </a:r>
            <a:endParaRPr lang="el-GR" dirty="0"/>
          </a:p>
          <a:p>
            <a:pPr marL="0" indent="0">
              <a:buNone/>
            </a:pPr>
            <a:endParaRPr lang="el-GR" dirty="0"/>
          </a:p>
        </p:txBody>
      </p:sp>
      <p:grpSp>
        <p:nvGrpSpPr>
          <p:cNvPr id="10" name="Ομάδα 9"/>
          <p:cNvGrpSpPr/>
          <p:nvPr/>
        </p:nvGrpSpPr>
        <p:grpSpPr>
          <a:xfrm>
            <a:off x="6188149" y="1935240"/>
            <a:ext cx="4465674" cy="1584140"/>
            <a:chOff x="6188149" y="1690688"/>
            <a:chExt cx="4465674" cy="1584140"/>
          </a:xfrm>
        </p:grpSpPr>
        <p:sp>
          <p:nvSpPr>
            <p:cNvPr id="5" name="4 - TextBox"/>
            <p:cNvSpPr txBox="1"/>
            <p:nvPr/>
          </p:nvSpPr>
          <p:spPr>
            <a:xfrm>
              <a:off x="6312024" y="1772817"/>
              <a:ext cx="4032448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// key: </a:t>
              </a:r>
              <a:r>
                <a:rPr lang="el-GR" sz="1400" b="1" dirty="0">
                  <a:latin typeface="Courier New" pitchFamily="49" charset="0"/>
                  <a:cs typeface="Courier New" pitchFamily="49" charset="0"/>
                </a:rPr>
                <a:t>όνομα του εγγράφου</a:t>
              </a:r>
            </a:p>
            <a:p>
              <a:r>
                <a:rPr lang="el-GR" sz="1400" b="1" dirty="0"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value: </a:t>
              </a:r>
              <a:r>
                <a:rPr lang="el-GR" sz="1400" b="1" dirty="0">
                  <a:latin typeface="Courier New" pitchFamily="49" charset="0"/>
                  <a:cs typeface="Courier New" pitchFamily="49" charset="0"/>
                </a:rPr>
                <a:t>περιεχόμενο του εγγράφου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map(String key, String value)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for each w in value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emitIntermediate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(w,1)</a:t>
              </a:r>
              <a:endParaRPr lang="el-GR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" name="Ορθογώνιο 3"/>
            <p:cNvSpPr/>
            <p:nvPr/>
          </p:nvSpPr>
          <p:spPr>
            <a:xfrm>
              <a:off x="6188149" y="1690688"/>
              <a:ext cx="4465674" cy="15841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9" name="Ομάδα 8"/>
          <p:cNvGrpSpPr/>
          <p:nvPr/>
        </p:nvGrpSpPr>
        <p:grpSpPr>
          <a:xfrm>
            <a:off x="6188149" y="3889576"/>
            <a:ext cx="4465674" cy="1600438"/>
            <a:chOff x="6188149" y="3645024"/>
            <a:chExt cx="4465674" cy="1600438"/>
          </a:xfrm>
        </p:grpSpPr>
        <p:sp>
          <p:nvSpPr>
            <p:cNvPr id="7" name="6 - TextBox"/>
            <p:cNvSpPr txBox="1"/>
            <p:nvPr/>
          </p:nvSpPr>
          <p:spPr>
            <a:xfrm>
              <a:off x="6456040" y="3645024"/>
              <a:ext cx="4032448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// key: </a:t>
              </a:r>
              <a:r>
                <a:rPr lang="el-GR" sz="1400" b="1" dirty="0">
                  <a:latin typeface="Courier New" pitchFamily="49" charset="0"/>
                  <a:cs typeface="Courier New" pitchFamily="49" charset="0"/>
                </a:rPr>
                <a:t>μια λέξη</a:t>
              </a:r>
            </a:p>
            <a:p>
              <a:r>
                <a:rPr lang="el-GR" sz="1400" b="1" dirty="0"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values</a:t>
              </a:r>
              <a:r>
                <a:rPr lang="el-GR" sz="1400" b="1" dirty="0">
                  <a:latin typeface="Courier New" pitchFamily="49" charset="0"/>
                  <a:cs typeface="Courier New" pitchFamily="49" charset="0"/>
                </a:rPr>
                <a:t>: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l-GR" sz="1400" b="1" dirty="0">
                  <a:latin typeface="Courier New" pitchFamily="49" charset="0"/>
                  <a:cs typeface="Courier New" pitchFamily="49" charset="0"/>
                </a:rPr>
                <a:t>μια λίστα από μετρήσεις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reduce(key, values)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c = 0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for each v in values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 c += v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emit(c)</a:t>
              </a:r>
              <a:endParaRPr lang="el-GR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Ορθογώνιο 7"/>
            <p:cNvSpPr/>
            <p:nvPr/>
          </p:nvSpPr>
          <p:spPr>
            <a:xfrm>
              <a:off x="6188149" y="3645024"/>
              <a:ext cx="4465674" cy="15841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11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62310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καταμέτρησης λέξεων </a:t>
            </a:r>
            <a:r>
              <a:rPr lang="en-US" dirty="0"/>
              <a:t>(</a:t>
            </a:r>
            <a:r>
              <a:rPr lang="el-GR" dirty="0"/>
              <a:t>σε 1 κείμενο</a:t>
            </a:r>
            <a:r>
              <a:rPr lang="en-US" dirty="0"/>
              <a:t>)</a:t>
            </a:r>
            <a:endParaRPr lang="el-GR" dirty="0"/>
          </a:p>
        </p:txBody>
      </p:sp>
      <p:sp>
        <p:nvSpPr>
          <p:cNvPr id="10" name="9 - Ορθογώνιο"/>
          <p:cNvSpPr/>
          <p:nvPr/>
        </p:nvSpPr>
        <p:spPr>
          <a:xfrm>
            <a:off x="3615898" y="5810065"/>
            <a:ext cx="4960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https://www.edureka.co/blog/mapreduce-tutorial</a:t>
            </a:r>
            <a:r>
              <a:rPr lang="el-GR" dirty="0"/>
              <a:t> </a:t>
            </a:r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12</a:t>
            </a:fld>
            <a:endParaRPr lang="el-GR" dirty="0"/>
          </a:p>
        </p:txBody>
      </p:sp>
      <p:pic>
        <p:nvPicPr>
          <p:cNvPr id="1028" name="Picture 4" descr="MapReduce Way - MapReduce Tutorial - Edureka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284" y="1555781"/>
            <a:ext cx="9230627" cy="4077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101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l-GR"/>
              <a:t>Βασικά βήματα του </a:t>
            </a:r>
            <a:r>
              <a:rPr lang="en-US"/>
              <a:t>MapReduce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l-GR" dirty="0"/>
              <a:t>Φόρτωση ενός μεγάλου συνόλου εγγραφών σε ένα σύνολο μηχανημάτων με τη μορφή </a:t>
            </a:r>
            <a:r>
              <a:rPr lang="en-US" dirty="0"/>
              <a:t>(key,</a:t>
            </a:r>
            <a:r>
              <a:rPr lang="el-GR" dirty="0"/>
              <a:t> </a:t>
            </a:r>
            <a:r>
              <a:rPr lang="en-US" dirty="0"/>
              <a:t>value)</a:t>
            </a:r>
            <a:endParaRPr lang="el-GR" dirty="0"/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l-GR" dirty="0"/>
              <a:t>Εξαγωγή κάποιας χρήσιμης πληροφορίας από κάθε εγγραφή (</a:t>
            </a:r>
            <a:r>
              <a:rPr lang="en-US" dirty="0"/>
              <a:t>map</a:t>
            </a:r>
            <a:r>
              <a:rPr lang="el-GR" dirty="0"/>
              <a:t>)</a:t>
            </a:r>
            <a:r>
              <a:rPr lang="en-US" dirty="0"/>
              <a:t> </a:t>
            </a:r>
            <a:r>
              <a:rPr lang="el-GR" dirty="0"/>
              <a:t>και εκπομπή ενδιάμεσου αποτελέσματος με τη μορφή </a:t>
            </a:r>
            <a:r>
              <a:rPr lang="en-US" dirty="0"/>
              <a:t>(</a:t>
            </a:r>
            <a:r>
              <a:rPr lang="en-US" dirty="0" err="1"/>
              <a:t>intermediate_key</a:t>
            </a:r>
            <a:r>
              <a:rPr lang="en-US" dirty="0"/>
              <a:t>, value)</a:t>
            </a: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l-GR" dirty="0"/>
              <a:t>Ανακάτεμα (</a:t>
            </a:r>
            <a:r>
              <a:rPr lang="en-US" dirty="0"/>
              <a:t>shuffle</a:t>
            </a:r>
            <a:r>
              <a:rPr lang="el-GR" dirty="0"/>
              <a:t>) των ενδιάμεσων αποτελεσμάτων ανάμεσα στα μηχανήματα</a:t>
            </a:r>
            <a:r>
              <a:rPr lang="en-US" dirty="0"/>
              <a:t> </a:t>
            </a:r>
            <a:r>
              <a:rPr lang="el-GR" dirty="0"/>
              <a:t>έτσι ώστε το ενδιάμεσα αποτελέσματα για το ίδιο κλειδί να είναι μαζί</a:t>
            </a: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l-GR" dirty="0"/>
              <a:t>Υπολογισμός συγκεντρωτικών τιμών για τα ενδιάμεσα αποτελέσματα (</a:t>
            </a:r>
            <a:r>
              <a:rPr lang="en-US" dirty="0"/>
              <a:t>reduce</a:t>
            </a:r>
            <a:r>
              <a:rPr lang="el-GR" dirty="0"/>
              <a:t>)</a:t>
            </a:r>
            <a:endParaRPr lang="en-US" dirty="0"/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l-GR" dirty="0"/>
              <a:t>Αποθήκευση τελικού αποτελέσματος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l-GR" b="1" dirty="0"/>
              <a:t>Βήμα </a:t>
            </a:r>
            <a:r>
              <a:rPr lang="en-US" b="1" dirty="0"/>
              <a:t>Map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l-GR" sz="2600" dirty="0"/>
              <a:t>Τα δεδομένα εισόδου χωρίζονται σε τμήματα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l-GR" sz="2600" dirty="0"/>
              <a:t>Οι </a:t>
            </a:r>
            <a:r>
              <a:rPr lang="en-US" sz="2600" dirty="0"/>
              <a:t>worker nodes </a:t>
            </a:r>
            <a:r>
              <a:rPr lang="el-GR" sz="2600" dirty="0"/>
              <a:t>επεξεργάζονται παράλληλα τα δεδομένα που έχουν αναλάβει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l-GR" sz="2600" dirty="0"/>
              <a:t>Κάθε </a:t>
            </a:r>
            <a:r>
              <a:rPr lang="en-US" sz="2600" dirty="0"/>
              <a:t>worker node </a:t>
            </a:r>
            <a:r>
              <a:rPr lang="el-GR" sz="2600" dirty="0"/>
              <a:t>αποθηκεύει το αποτέλεσμα στο τοπικό του σύστημα αρχείων από όπου ο </a:t>
            </a:r>
            <a:r>
              <a:rPr lang="en-US" sz="2600" dirty="0"/>
              <a:t>reducer </a:t>
            </a:r>
            <a:r>
              <a:rPr lang="el-GR" sz="2600" dirty="0"/>
              <a:t>μπορεί να το προσπελάσει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l-GR" b="1" dirty="0"/>
              <a:t>Βήμα </a:t>
            </a:r>
            <a:r>
              <a:rPr lang="en-US" b="1" dirty="0"/>
              <a:t>Reduce</a:t>
            </a:r>
            <a:endParaRPr lang="el-GR" b="1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l-GR" sz="2600" dirty="0"/>
              <a:t>Πολλαπλά </a:t>
            </a:r>
            <a:r>
              <a:rPr lang="en-US" sz="2600" dirty="0"/>
              <a:t>reduce tasks </a:t>
            </a:r>
            <a:r>
              <a:rPr lang="el-GR" sz="2600" dirty="0"/>
              <a:t>αναλαμβάνουν να υπολογίσουν παράλληλα συγκεντρωτικά αποτελέσματα</a:t>
            </a:r>
            <a:endParaRPr lang="en-US" sz="2600" dirty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34CA47B-BB17-47C7-9E60-64B1219A2C73}" type="slidenum">
              <a:rPr lang="el-GR" smtClean="0"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3185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Διαχωρισμός εργασιών</a:t>
            </a:r>
            <a:r>
              <a:rPr lang="en-US" dirty="0"/>
              <a:t>: </a:t>
            </a:r>
            <a:r>
              <a:rPr lang="el-GR" dirty="0"/>
              <a:t>Τι κάνει ο προγραμματιστής και τι το </a:t>
            </a:r>
            <a:r>
              <a:rPr lang="en-US" dirty="0"/>
              <a:t>Hadoop</a:t>
            </a:r>
            <a:endParaRPr lang="el-GR" dirty="0"/>
          </a:p>
        </p:txBody>
      </p:sp>
      <p:sp>
        <p:nvSpPr>
          <p:cNvPr id="5" name="Θέση κειμένου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Προγραμματιστής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/>
              <a:t>Γράφει τη συνάρτηση </a:t>
            </a:r>
            <a:r>
              <a:rPr lang="en-US" dirty="0"/>
              <a:t>map</a:t>
            </a:r>
          </a:p>
          <a:p>
            <a:r>
              <a:rPr lang="el-GR" dirty="0"/>
              <a:t>Γράφει τη συνάρτηση </a:t>
            </a:r>
            <a:r>
              <a:rPr lang="en-US" dirty="0"/>
              <a:t>reduce</a:t>
            </a:r>
            <a:endParaRPr lang="el-GR" dirty="0"/>
          </a:p>
          <a:p>
            <a:r>
              <a:rPr lang="el-GR" dirty="0"/>
              <a:t>Γράφει το </a:t>
            </a:r>
            <a:r>
              <a:rPr lang="en-US" dirty="0"/>
              <a:t>driver </a:t>
            </a:r>
            <a:r>
              <a:rPr lang="el-GR" dirty="0"/>
              <a:t>πρόγραμμα</a:t>
            </a:r>
          </a:p>
        </p:txBody>
      </p:sp>
      <p:sp>
        <p:nvSpPr>
          <p:cNvPr id="7" name="Θέση κειμένου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Framework Hadoop</a:t>
            </a:r>
            <a:endParaRPr lang="el-GR" dirty="0"/>
          </a:p>
        </p:txBody>
      </p:sp>
      <p:sp>
        <p:nvSpPr>
          <p:cNvPr id="8" name="Θέση περιεχομένου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l-GR" dirty="0"/>
              <a:t>Ανοχή σε σφάλματα</a:t>
            </a:r>
          </a:p>
          <a:p>
            <a:r>
              <a:rPr lang="el-GR" dirty="0"/>
              <a:t>Ανάθεση </a:t>
            </a:r>
            <a:r>
              <a:rPr lang="en-US" dirty="0"/>
              <a:t>workers </a:t>
            </a:r>
            <a:r>
              <a:rPr lang="el-GR" dirty="0"/>
              <a:t>σε </a:t>
            </a:r>
            <a:r>
              <a:rPr lang="en-US" dirty="0"/>
              <a:t>map</a:t>
            </a:r>
            <a:r>
              <a:rPr lang="el-GR" dirty="0"/>
              <a:t> και </a:t>
            </a:r>
            <a:r>
              <a:rPr lang="en-US" dirty="0"/>
              <a:t>reduce </a:t>
            </a:r>
            <a:endParaRPr lang="el-GR" dirty="0"/>
          </a:p>
          <a:p>
            <a:r>
              <a:rPr lang="el-GR" dirty="0"/>
              <a:t>Μετακίνηση επεξεργασίας στα δεδομένα</a:t>
            </a:r>
          </a:p>
          <a:p>
            <a:r>
              <a:rPr lang="en-US" dirty="0"/>
              <a:t>Shuffle</a:t>
            </a:r>
            <a:r>
              <a:rPr lang="el-GR" dirty="0"/>
              <a:t> &amp; </a:t>
            </a:r>
            <a:r>
              <a:rPr lang="en-US" dirty="0"/>
              <a:t>sort </a:t>
            </a:r>
            <a:r>
              <a:rPr lang="el-GR" dirty="0"/>
              <a:t>ανακάτεμα και ταξινόμηση των δεδομένων</a:t>
            </a:r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46751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Τίτλος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Τρόποι προγραμματισμού στο </a:t>
            </a:r>
            <a:r>
              <a:rPr lang="en-US" dirty="0"/>
              <a:t>Hadoop</a:t>
            </a:r>
            <a:endParaRPr lang="el-GR" dirty="0"/>
          </a:p>
        </p:txBody>
      </p:sp>
      <p:sp>
        <p:nvSpPr>
          <p:cNvPr id="8" name="Θέση περιεχομένου 7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000" b="1" dirty="0"/>
              <a:t>Java</a:t>
            </a:r>
            <a:r>
              <a:rPr lang="en-US" sz="2000" dirty="0"/>
              <a:t>: </a:t>
            </a:r>
            <a:r>
              <a:rPr lang="el-GR" sz="2000" dirty="0"/>
              <a:t>πρόσβαση στις πλήρεις δυνατότητες του </a:t>
            </a:r>
            <a:r>
              <a:rPr lang="en-US" sz="2000" dirty="0"/>
              <a:t>MapReduce </a:t>
            </a:r>
            <a:r>
              <a:rPr lang="el-GR" sz="2000" dirty="0"/>
              <a:t>αλλά δύσκαμπτα και μεγάλα προγράμματα </a:t>
            </a: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b="1" dirty="0"/>
              <a:t>Hadoop streaming</a:t>
            </a:r>
            <a:r>
              <a:rPr lang="en-US" sz="2000" dirty="0"/>
              <a:t>: </a:t>
            </a:r>
            <a:r>
              <a:rPr lang="el-GR" sz="2000" dirty="0"/>
              <a:t>δυνατότητα χρήσης άλλων γλωσσών </a:t>
            </a:r>
            <a:r>
              <a:rPr lang="en-US" sz="2000" dirty="0"/>
              <a:t>(</a:t>
            </a:r>
            <a:r>
              <a:rPr lang="el-GR" sz="2000" dirty="0"/>
              <a:t>π.χ. </a:t>
            </a:r>
            <a:r>
              <a:rPr lang="en-US" sz="2000" dirty="0"/>
              <a:t>Python, Ruby </a:t>
            </a:r>
            <a:r>
              <a:rPr lang="el-GR" sz="2000" dirty="0"/>
              <a:t>κ.α.</a:t>
            </a:r>
            <a:r>
              <a:rPr lang="en-US" sz="2000" dirty="0"/>
              <a:t>)</a:t>
            </a:r>
            <a:endParaRPr lang="el-GR" sz="2000" dirty="0"/>
          </a:p>
          <a:p>
            <a:pPr>
              <a:lnSpc>
                <a:spcPct val="120000"/>
              </a:lnSpc>
            </a:pPr>
            <a:r>
              <a:rPr lang="en-US" sz="2000" b="1" dirty="0"/>
              <a:t>Cascading</a:t>
            </a:r>
            <a:r>
              <a:rPr lang="en-US" sz="2000" dirty="0"/>
              <a:t>: </a:t>
            </a:r>
            <a:r>
              <a:rPr lang="el-GR" sz="2000" dirty="0"/>
              <a:t>βιβλιοθήκη σε </a:t>
            </a:r>
            <a:r>
              <a:rPr lang="en-US" sz="2000" dirty="0"/>
              <a:t>java </a:t>
            </a:r>
            <a:r>
              <a:rPr lang="el-GR" sz="2000" dirty="0"/>
              <a:t>που επιτρέπει την περιγραφή </a:t>
            </a:r>
            <a:r>
              <a:rPr lang="en-US" sz="2000" dirty="0"/>
              <a:t>data flows </a:t>
            </a:r>
            <a:r>
              <a:rPr lang="el-GR" sz="2000" dirty="0"/>
              <a:t>που μετασχηματίζονται σε διεργασίες </a:t>
            </a:r>
            <a:r>
              <a:rPr lang="en-US" sz="2000" dirty="0"/>
              <a:t>map reduce</a:t>
            </a:r>
          </a:p>
          <a:p>
            <a:pPr>
              <a:lnSpc>
                <a:spcPct val="120000"/>
              </a:lnSpc>
            </a:pPr>
            <a:r>
              <a:rPr lang="en-US" sz="2000" b="1" dirty="0"/>
              <a:t>Pig</a:t>
            </a:r>
            <a:r>
              <a:rPr lang="en-US" sz="2000" dirty="0"/>
              <a:t>: </a:t>
            </a:r>
            <a:r>
              <a:rPr lang="el-GR" sz="2000" dirty="0"/>
              <a:t>γλώσσα </a:t>
            </a:r>
            <a:r>
              <a:rPr lang="en-US" sz="2000" dirty="0"/>
              <a:t>data flow</a:t>
            </a:r>
            <a:endParaRPr lang="el-GR" sz="2000" dirty="0"/>
          </a:p>
          <a:p>
            <a:pPr>
              <a:lnSpc>
                <a:spcPct val="120000"/>
              </a:lnSpc>
            </a:pPr>
            <a:r>
              <a:rPr lang="en-US" sz="2000" b="1" dirty="0"/>
              <a:t>Scalding</a:t>
            </a:r>
            <a:r>
              <a:rPr lang="el-GR" sz="2000" dirty="0"/>
              <a:t>: γλώσσα βασισμένη στη </a:t>
            </a:r>
            <a:r>
              <a:rPr lang="en-US" sz="2000" dirty="0"/>
              <a:t>Scala </a:t>
            </a:r>
            <a:r>
              <a:rPr lang="el-GR" sz="2000" dirty="0"/>
              <a:t>που οδηγεί στη συγγραφή σύντομων προγραμμάτων</a:t>
            </a:r>
          </a:p>
          <a:p>
            <a:pPr>
              <a:lnSpc>
                <a:spcPct val="120000"/>
              </a:lnSpc>
            </a:pPr>
            <a:r>
              <a:rPr lang="en-US" sz="2000" b="1" dirty="0"/>
              <a:t>Hive</a:t>
            </a:r>
            <a:r>
              <a:rPr lang="en-US" sz="2000" dirty="0"/>
              <a:t>: </a:t>
            </a:r>
            <a:r>
              <a:rPr lang="el-GR" sz="2000" dirty="0"/>
              <a:t>γλώσσα παρόμοια με την </a:t>
            </a:r>
            <a:r>
              <a:rPr lang="en-US" sz="2000" dirty="0"/>
              <a:t>SQL</a:t>
            </a:r>
          </a:p>
        </p:txBody>
      </p:sp>
      <p:pic>
        <p:nvPicPr>
          <p:cNvPr id="5122" name="Picture 2" descr="https://camo.githubusercontent.com/dd137c31e4abf89d794a89f8b8e379130fb06d6f/68747470733a2f2f7261772e6769746875622e636f6d2f747769747465722f7363616c64696e672f646576656c6f702f6c6f676f2f7363616c64696e672e706e6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736" y="5392689"/>
            <a:ext cx="2318119" cy="81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godatafy.com/wp-content/uploads/2015/09/hive-pi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82" r="6476"/>
          <a:stretch/>
        </p:blipFill>
        <p:spPr bwMode="auto">
          <a:xfrm>
            <a:off x="10199893" y="4127436"/>
            <a:ext cx="778962" cy="129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hortonworks.com/wp-content/uploads/2013/06/cascading-logo-315x9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599" y="2887961"/>
            <a:ext cx="2368255" cy="72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15</a:t>
            </a:fld>
            <a:endParaRPr lang="el-GR"/>
          </a:p>
        </p:txBody>
      </p:sp>
      <p:pic>
        <p:nvPicPr>
          <p:cNvPr id="3074" name="Picture 2" descr="Σχετική εικόνα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0" y="3841947"/>
            <a:ext cx="955675" cy="91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Ορθογώνιο 2"/>
          <p:cNvSpPr/>
          <p:nvPr/>
        </p:nvSpPr>
        <p:spPr>
          <a:xfrm>
            <a:off x="8172036" y="1996937"/>
            <a:ext cx="329551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Hadoop Streaming</a:t>
            </a:r>
            <a:endParaRPr lang="el-GR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5747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91232BA-28CE-4D1C-BC0F-2936B3728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Η θέση του </a:t>
            </a:r>
            <a:r>
              <a:rPr lang="en-US" dirty="0"/>
              <a:t>Hadoop</a:t>
            </a:r>
            <a:r>
              <a:rPr lang="el-GR" dirty="0"/>
              <a:t> στην αγορά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39856C4-EF6F-4936-B898-0FE1E80387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81521" cy="4351338"/>
          </a:xfrm>
        </p:spPr>
        <p:txBody>
          <a:bodyPr/>
          <a:lstStyle/>
          <a:p>
            <a:r>
              <a:rPr lang="en-US" dirty="0"/>
              <a:t>Hadoop Market by Product (Software, Hardware and Services) and by Applications - Global Industry Analysis and Forecast 2018 – 2024</a:t>
            </a:r>
            <a:r>
              <a:rPr lang="el-GR" dirty="0"/>
              <a:t> </a:t>
            </a:r>
            <a:r>
              <a:rPr lang="en-US" dirty="0">
                <a:hlinkClick r:id="rId2"/>
              </a:rPr>
              <a:t>https://www.marketresearchengine.com/reportdetails/hadoop-market-share</a:t>
            </a:r>
            <a:r>
              <a:rPr lang="el-GR" dirty="0"/>
              <a:t> </a:t>
            </a:r>
          </a:p>
          <a:p>
            <a:pPr lvl="1"/>
            <a:r>
              <a:rPr lang="el-GR" dirty="0"/>
              <a:t>Η αγορά του </a:t>
            </a:r>
            <a:r>
              <a:rPr lang="en-US" dirty="0"/>
              <a:t>Hadoop </a:t>
            </a:r>
            <a:r>
              <a:rPr lang="el-GR" dirty="0"/>
              <a:t>αναμένεται να ξεπεράσει τα 50 δισεκατομμύρια $ μέχρι το </a:t>
            </a:r>
            <a:r>
              <a:rPr lang="en-US" dirty="0"/>
              <a:t>2024</a:t>
            </a:r>
            <a:endParaRPr lang="el-GR" dirty="0"/>
          </a:p>
        </p:txBody>
      </p:sp>
      <p:graphicFrame>
        <p:nvGraphicFramePr>
          <p:cNvPr id="5" name="Θέση περιεχομένου 4">
            <a:extLst>
              <a:ext uri="{FF2B5EF4-FFF2-40B4-BE49-F238E27FC236}">
                <a16:creationId xmlns:a16="http://schemas.microsoft.com/office/drawing/2014/main" id="{835A1C53-3F59-4D1E-AC97-CE527ACAB4B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31125406"/>
              </p:ext>
            </p:extLst>
          </p:nvPr>
        </p:nvGraphicFramePr>
        <p:xfrm>
          <a:off x="6172202" y="2027756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53F20E7B-C0C8-4919-9E38-64E820BEE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16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59351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Hadoop vendors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Cloudera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Hortonworks</a:t>
            </a:r>
            <a:r>
              <a:rPr lang="el-GR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err="1"/>
              <a:t>MapR</a:t>
            </a:r>
            <a:endParaRPr lang="en-US" dirty="0"/>
          </a:p>
          <a:p>
            <a:pPr marL="0" indent="0">
              <a:buNone/>
            </a:pPr>
            <a:endParaRPr lang="el-GR" dirty="0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Hadoop sandbox Virtual Machines (VMs)</a:t>
            </a:r>
          </a:p>
          <a:p>
            <a:pPr lvl="1"/>
            <a:r>
              <a:rPr lang="el-GR" dirty="0"/>
              <a:t>Κάθε </a:t>
            </a:r>
            <a:r>
              <a:rPr lang="en-US" dirty="0"/>
              <a:t>VM </a:t>
            </a:r>
            <a:r>
              <a:rPr lang="el-GR" dirty="0"/>
              <a:t>είναι «φορτωμένο» με ένα μεγάλο αριθμό από εργαλεία</a:t>
            </a:r>
            <a:r>
              <a:rPr lang="en-US" dirty="0"/>
              <a:t> </a:t>
            </a:r>
          </a:p>
          <a:p>
            <a:pPr lvl="1"/>
            <a:r>
              <a:rPr lang="el-GR" dirty="0"/>
              <a:t>Απαιτούν μεγάλη ποσότητα μνήμης </a:t>
            </a:r>
          </a:p>
          <a:p>
            <a:pPr lvl="2"/>
            <a:r>
              <a:rPr lang="en-US" dirty="0" err="1"/>
              <a:t>cloudera</a:t>
            </a:r>
            <a:r>
              <a:rPr lang="en-US" dirty="0"/>
              <a:t> CDH 5.</a:t>
            </a:r>
            <a:r>
              <a:rPr lang="el-GR" dirty="0"/>
              <a:t>8</a:t>
            </a:r>
            <a:r>
              <a:rPr lang="en-US" dirty="0"/>
              <a:t>  (</a:t>
            </a:r>
            <a:r>
              <a:rPr lang="el-GR" dirty="0"/>
              <a:t>4+ </a:t>
            </a:r>
            <a:r>
              <a:rPr lang="en-US" dirty="0"/>
              <a:t>GB RAM – 2 cores)</a:t>
            </a:r>
          </a:p>
          <a:p>
            <a:pPr lvl="2"/>
            <a:r>
              <a:rPr lang="en-US" dirty="0"/>
              <a:t>Hortonworks HDP 2.6.3 (8+ GB RAM – 4 cores)</a:t>
            </a:r>
            <a:endParaRPr lang="el-GR" dirty="0"/>
          </a:p>
        </p:txBody>
      </p:sp>
      <p:pic>
        <p:nvPicPr>
          <p:cNvPr id="7170" name="Picture 2" descr="http://blog.altoros.com/wp-content/uploads/2013/11/cloudera_hortonworks_mapr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90"/>
          <a:stretch/>
        </p:blipFill>
        <p:spPr bwMode="auto">
          <a:xfrm>
            <a:off x="1197165" y="4759396"/>
            <a:ext cx="2231835" cy="104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17</a:t>
            </a:fld>
            <a:endParaRPr lang="el-GR"/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0AA5B2B6-7605-4D88-9705-3DBB3030802E}"/>
              </a:ext>
            </a:extLst>
          </p:cNvPr>
          <p:cNvSpPr/>
          <p:nvPr/>
        </p:nvSpPr>
        <p:spPr>
          <a:xfrm>
            <a:off x="1129990" y="37436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4"/>
              </a:rPr>
              <a:t>https://www.zdnet.com/article/the-new-cloudera-hortonworks-hadoop-100-open-source-50-boring/</a:t>
            </a:r>
            <a:endParaRPr lang="el-GR" dirty="0"/>
          </a:p>
        </p:txBody>
      </p:sp>
      <p:pic>
        <p:nvPicPr>
          <p:cNvPr id="8" name="Picture 2" descr="http://blog.altoros.com/wp-content/uploads/2013/11/cloudera_hortonworks_mapr.jpg">
            <a:extLst>
              <a:ext uri="{FF2B5EF4-FFF2-40B4-BE49-F238E27FC236}">
                <a16:creationId xmlns:a16="http://schemas.microsoft.com/office/drawing/2014/main" id="{5A10149D-49C1-41EF-BCDA-9A5DA17625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71"/>
          <a:stretch/>
        </p:blipFill>
        <p:spPr bwMode="auto">
          <a:xfrm>
            <a:off x="3581400" y="4789375"/>
            <a:ext cx="2408026" cy="104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410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l-GR" dirty="0"/>
              <a:t>παράδειγμα επεξεργασίας με το </a:t>
            </a:r>
            <a:r>
              <a:rPr lang="en-US" dirty="0"/>
              <a:t>Hadoop Map Reduce 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47097" cy="4351338"/>
          </a:xfrm>
        </p:spPr>
        <p:txBody>
          <a:bodyPr>
            <a:normAutofit/>
          </a:bodyPr>
          <a:lstStyle/>
          <a:p>
            <a:r>
              <a:rPr lang="el-GR" dirty="0"/>
              <a:t>Υπολογισμός των συνολικών πωλήσεων ανά πόλη</a:t>
            </a:r>
            <a:r>
              <a:rPr lang="en-US" dirty="0"/>
              <a:t> </a:t>
            </a:r>
            <a:r>
              <a:rPr lang="el-GR" dirty="0"/>
              <a:t>από ένα αρχείο με δεδομένα πωλήσεων </a:t>
            </a:r>
            <a:r>
              <a:rPr lang="en-US" dirty="0"/>
              <a:t>purchases.txt (20</a:t>
            </a:r>
            <a:r>
              <a:rPr lang="el-GR" dirty="0"/>
              <a:t>2</a:t>
            </a:r>
            <a:r>
              <a:rPr lang="en-US" dirty="0"/>
              <a:t>MB)</a:t>
            </a:r>
          </a:p>
          <a:p>
            <a:r>
              <a:rPr lang="el-GR" dirty="0"/>
              <a:t>Εκτέλεση κώδικα στο </a:t>
            </a:r>
            <a:r>
              <a:rPr lang="en-US" dirty="0"/>
              <a:t>Virtual Machine</a:t>
            </a:r>
            <a:r>
              <a:rPr lang="el-GR" dirty="0"/>
              <a:t> </a:t>
            </a:r>
            <a:r>
              <a:rPr lang="en-US" dirty="0"/>
              <a:t>CDH 4.1.1 </a:t>
            </a:r>
            <a:r>
              <a:rPr lang="el-GR" dirty="0"/>
              <a:t>της </a:t>
            </a:r>
            <a:r>
              <a:rPr lang="en-US" dirty="0"/>
              <a:t>Cloudera</a:t>
            </a:r>
            <a:endParaRPr lang="el-GR" dirty="0"/>
          </a:p>
          <a:p>
            <a:r>
              <a:rPr lang="el-GR" dirty="0"/>
              <a:t>Συγγραφή κώδικα σε </a:t>
            </a:r>
            <a:r>
              <a:rPr lang="en-US" dirty="0"/>
              <a:t>python </a:t>
            </a:r>
            <a:r>
              <a:rPr lang="el-GR" dirty="0"/>
              <a:t>(</a:t>
            </a:r>
            <a:r>
              <a:rPr lang="en-US" dirty="0"/>
              <a:t>mapper.py</a:t>
            </a:r>
            <a:r>
              <a:rPr lang="el-GR" dirty="0"/>
              <a:t>, </a:t>
            </a:r>
            <a:r>
              <a:rPr lang="en-US" dirty="0"/>
              <a:t>reducer.py</a:t>
            </a:r>
            <a:r>
              <a:rPr lang="el-GR" dirty="0"/>
              <a:t>)</a:t>
            </a:r>
            <a:r>
              <a:rPr lang="en-US" dirty="0"/>
              <a:t> </a:t>
            </a:r>
            <a:r>
              <a:rPr lang="el-GR" dirty="0"/>
              <a:t>που με το </a:t>
            </a:r>
            <a:r>
              <a:rPr lang="en-US" b="1" dirty="0"/>
              <a:t>Hadoop streaming</a:t>
            </a:r>
            <a:r>
              <a:rPr lang="en-US" dirty="0"/>
              <a:t> </a:t>
            </a:r>
            <a:r>
              <a:rPr lang="el-GR" dirty="0"/>
              <a:t>μετατρέπεται σε </a:t>
            </a:r>
            <a:r>
              <a:rPr lang="en-US" dirty="0"/>
              <a:t>jar </a:t>
            </a:r>
            <a:r>
              <a:rPr lang="el-GR" dirty="0"/>
              <a:t>αρχεία </a:t>
            </a:r>
            <a:r>
              <a:rPr lang="en-US" dirty="0"/>
              <a:t>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17118" y="3631962"/>
            <a:ext cx="474300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Intro to Hadoop and </a:t>
            </a:r>
            <a:r>
              <a:rPr lang="en-US" dirty="0" err="1"/>
              <a:t>MapReduce</a:t>
            </a:r>
            <a:r>
              <a:rPr lang="en-US" dirty="0"/>
              <a:t> by Cloudera</a:t>
            </a:r>
          </a:p>
        </p:txBody>
      </p:sp>
      <p:sp>
        <p:nvSpPr>
          <p:cNvPr id="7" name="Ορθογώνιο 6"/>
          <p:cNvSpPr/>
          <p:nvPr/>
        </p:nvSpPr>
        <p:spPr>
          <a:xfrm>
            <a:off x="6581552" y="4372974"/>
            <a:ext cx="50141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1200" dirty="0">
                <a:hlinkClick r:id="rId3"/>
              </a:rPr>
              <a:t>https://www.udacity.com/course/intro-to-hadoop-and-mapreduce--ud617</a:t>
            </a:r>
            <a:r>
              <a:rPr lang="en-US" sz="1200" dirty="0"/>
              <a:t> </a:t>
            </a:r>
            <a:endParaRPr lang="el-GR" sz="1200" dirty="0"/>
          </a:p>
        </p:txBody>
      </p:sp>
      <p:pic>
        <p:nvPicPr>
          <p:cNvPr id="3076" name="Picture 4" descr="Image result for udacity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971" y="1875354"/>
            <a:ext cx="2993299" cy="157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18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69562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0B15C6C5-61E6-4B2C-8B57-3E1346130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Το δίλημμα scale up ή scale out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01F27DA-DAC1-4882-B66C-65DB97B98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99818" y="640082"/>
            <a:ext cx="7071879" cy="2484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Scale up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Έν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α μηχάνημα υψηλών προδιαγραφών και υψηλής αξιοπιστίας </a:t>
            </a:r>
            <a:r>
              <a:rPr lang="el-G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εκθετική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α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ύξηση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κόστους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Scale out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Μι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α συστάδα </a:t>
            </a:r>
            <a:r>
              <a:rPr lang="el-G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μηχανημάτων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αποτελούμενη από απλούς υπ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ολογιστές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l-GR" sz="2400" dirty="0"/>
              <a:t>μέτριας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α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ξιο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πιστίας </a:t>
            </a:r>
            <a:r>
              <a:rPr lang="el-G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commodity hardware</a:t>
            </a:r>
            <a:r>
              <a:rPr lang="el-G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l-G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γρ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αμμική αύξηση κόστο</a:t>
            </a:r>
            <a:r>
              <a:rPr lang="el-G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υ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ς</a:t>
            </a:r>
          </a:p>
        </p:txBody>
      </p:sp>
      <p:pic>
        <p:nvPicPr>
          <p:cNvPr id="1026" name="Picture 2" descr="Αποτέλεσμα εικόνας για scale up vs scale out">
            <a:extLst>
              <a:ext uri="{FF2B5EF4-FFF2-40B4-BE49-F238E27FC236}">
                <a16:creationId xmlns:a16="http://schemas.microsoft.com/office/drawing/2014/main" id="{CE130D47-2CF4-4CBB-8F30-0439981098B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34014" y="3185719"/>
            <a:ext cx="6160168" cy="299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C5F7E44A-8CB0-4433-A9EE-C62DF4C6D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598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3EFECF1D-A72F-4CE6-9E0B-E3408CFEB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l-GR" sz="4000" dirty="0">
                <a:solidFill>
                  <a:srgbClr val="FFFFFF"/>
                </a:solidFill>
              </a:rPr>
              <a:t>Η έννοια της κλιμάκωσης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l-GR" sz="4000" dirty="0">
                <a:solidFill>
                  <a:srgbClr val="FFFFFF"/>
                </a:solidFill>
              </a:rPr>
              <a:t>στο λειτουργικό επίπεδο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BB1CF77A-0D54-412D-8A20-9FC4518A91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3102058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Γραφικό 6" descr="Θλιμμένο πρόσωπο χωρίς γέμισμα">
            <a:extLst>
              <a:ext uri="{FF2B5EF4-FFF2-40B4-BE49-F238E27FC236}">
                <a16:creationId xmlns:a16="http://schemas.microsoft.com/office/drawing/2014/main" id="{C014CA23-DDA2-49E9-9A7F-2AE036D4ED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91863" y="1200752"/>
            <a:ext cx="914400" cy="914400"/>
          </a:xfrm>
          <a:prstGeom prst="rect">
            <a:avLst/>
          </a:prstGeom>
        </p:spPr>
      </p:pic>
      <p:pic>
        <p:nvPicPr>
          <p:cNvPr id="9" name="Γραφικό 8" descr="Ουδέτερο πρόσωπο χωρίς γέμισμα">
            <a:extLst>
              <a:ext uri="{FF2B5EF4-FFF2-40B4-BE49-F238E27FC236}">
                <a16:creationId xmlns:a16="http://schemas.microsoft.com/office/drawing/2014/main" id="{3A208076-5459-4B07-9899-8D1801BA0F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91863" y="2971800"/>
            <a:ext cx="914400" cy="914400"/>
          </a:xfrm>
          <a:prstGeom prst="rect">
            <a:avLst/>
          </a:prstGeom>
        </p:spPr>
      </p:pic>
      <p:pic>
        <p:nvPicPr>
          <p:cNvPr id="13" name="Γραφικό 12" descr="Πρόσωπο με γυαλιά ηλίου χωρίς γέμισμα">
            <a:extLst>
              <a:ext uri="{FF2B5EF4-FFF2-40B4-BE49-F238E27FC236}">
                <a16:creationId xmlns:a16="http://schemas.microsoft.com/office/drawing/2014/main" id="{857156EB-FEEF-4B6B-A83D-F9EDED32760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091863" y="4858351"/>
            <a:ext cx="914400" cy="914400"/>
          </a:xfrm>
          <a:prstGeom prst="rect">
            <a:avLst/>
          </a:prstGeom>
        </p:spPr>
      </p:pic>
      <p:sp>
        <p:nvSpPr>
          <p:cNvPr id="14" name="Θέση αριθμού διαφάνειας 13">
            <a:extLst>
              <a:ext uri="{FF2B5EF4-FFF2-40B4-BE49-F238E27FC236}">
                <a16:creationId xmlns:a16="http://schemas.microsoft.com/office/drawing/2014/main" id="{04B341D2-9153-44DC-9765-02633020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5193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01A2220-733D-464F-B6A0-825BFC0638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89CBEE7-00AC-4444-BDDE-34E9DAD2BA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F0F8CA-C8A8-4D88-B500-7EF74B908A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DF624CF1-C5C0-41A1-B14F-0F580E571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l-GR" sz="4400">
                <a:solidFill>
                  <a:srgbClr val="FFFFFF"/>
                </a:solidFill>
              </a:rPr>
              <a:t>Η έννοια της κλιμάκωσης αλγοριθμικά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Θέση περιεχομένου 2">
                <a:extLst>
                  <a:ext uri="{FF2B5EF4-FFF2-40B4-BE49-F238E27FC236}">
                    <a16:creationId xmlns:a16="http://schemas.microsoft.com/office/drawing/2014/main" id="{3648DB8B-B7FE-4509-BF00-2EA51AE15B7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73154142"/>
                  </p:ext>
                </p:extLst>
              </p:nvPr>
            </p:nvGraphicFramePr>
            <p:xfrm>
              <a:off x="5280024" y="442762"/>
              <a:ext cx="6559049" cy="591358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>
          <p:graphicFrame>
            <p:nvGraphicFramePr>
              <p:cNvPr id="5" name="Θέση περιεχομένου 2">
                <a:extLst>
                  <a:ext uri="{FF2B5EF4-FFF2-40B4-BE49-F238E27FC236}">
                    <a16:creationId xmlns:a16="http://schemas.microsoft.com/office/drawing/2014/main" id="{3648DB8B-B7FE-4509-BF00-2EA51AE15B7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73154142"/>
                  </p:ext>
                </p:extLst>
              </p:nvPr>
            </p:nvGraphicFramePr>
            <p:xfrm>
              <a:off x="5280024" y="442762"/>
              <a:ext cx="6559049" cy="591358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4" r:qs="rId5" r:cs="rId6"/>
              </a:graphicData>
            </a:graphic>
          </p:graphicFrame>
        </mc:Fallback>
      </mc:AlternateContent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473443AB-D1EE-4CD4-9D9C-7C3FAD20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8828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A9EEA7-DCD3-4A3C-AF37-B785E1CFAD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5FB5898-E435-4BBC-BD76-77A923DC06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13C0D87-3C30-4026-ACAE-7445C6C57F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Hadoop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>
          <a:xfrm>
            <a:off x="838200" y="1825625"/>
            <a:ext cx="5810250" cy="47371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l-GR" dirty="0"/>
              <a:t>Το </a:t>
            </a:r>
            <a:r>
              <a:rPr lang="en-US" dirty="0"/>
              <a:t>Hadoop </a:t>
            </a:r>
            <a:r>
              <a:rPr lang="el-GR" dirty="0"/>
              <a:t>είναι ένα </a:t>
            </a:r>
            <a:r>
              <a:rPr lang="en-US" dirty="0"/>
              <a:t>framework </a:t>
            </a:r>
            <a:r>
              <a:rPr lang="el-GR" dirty="0"/>
              <a:t>που επιτρέπει την αποθήκευση δεδομένων και την παράλληλη εκτέλεση εφαρμογών</a:t>
            </a:r>
            <a:r>
              <a:rPr lang="en-US" dirty="0"/>
              <a:t> </a:t>
            </a:r>
            <a:r>
              <a:rPr lang="el-GR" dirty="0"/>
              <a:t> σε συστάδες απλών υπολογιστών (</a:t>
            </a:r>
            <a:r>
              <a:rPr lang="en-US" dirty="0"/>
              <a:t>computer clusters</a:t>
            </a:r>
            <a:r>
              <a:rPr lang="el-GR" dirty="0"/>
              <a:t>)</a:t>
            </a:r>
          </a:p>
          <a:p>
            <a:pPr>
              <a:lnSpc>
                <a:spcPct val="120000"/>
              </a:lnSpc>
            </a:pPr>
            <a:r>
              <a:rPr lang="el-GR" dirty="0"/>
              <a:t>Βασικά υποσυστήματα του </a:t>
            </a:r>
            <a:r>
              <a:rPr lang="en-US" dirty="0"/>
              <a:t>Hadoop </a:t>
            </a:r>
            <a:r>
              <a:rPr lang="el-GR" dirty="0"/>
              <a:t>είναι τα: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HDFS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YARN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MapReduce</a:t>
            </a:r>
          </a:p>
          <a:p>
            <a:pPr>
              <a:lnSpc>
                <a:spcPct val="120000"/>
              </a:lnSpc>
            </a:pPr>
            <a:r>
              <a:rPr lang="el-GR" dirty="0"/>
              <a:t>Είναι </a:t>
            </a:r>
            <a:r>
              <a:rPr lang="en-US" dirty="0"/>
              <a:t>open source </a:t>
            </a:r>
            <a:r>
              <a:rPr lang="el-GR" dirty="0"/>
              <a:t>και έχει μεγάλη αποδοχή (</a:t>
            </a:r>
            <a:r>
              <a:rPr lang="en-US" dirty="0"/>
              <a:t>Yahoo!, Twitter, Amazon, Facebook </a:t>
            </a:r>
            <a:r>
              <a:rPr lang="el-GR" dirty="0"/>
              <a:t>κ.α.)</a:t>
            </a:r>
            <a:endParaRPr lang="en-US" dirty="0"/>
          </a:p>
          <a:p>
            <a:pPr>
              <a:lnSpc>
                <a:spcPct val="120000"/>
              </a:lnSpc>
            </a:pPr>
            <a:endParaRPr lang="el-GR" dirty="0"/>
          </a:p>
        </p:txBody>
      </p:sp>
      <p:pic>
        <p:nvPicPr>
          <p:cNvPr id="47106" name="Picture 2" descr="http://twimgs.com/informationweek/galleries/automated/723/01_Hadoop_full.jp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7827039" y="2869147"/>
            <a:ext cx="3011743" cy="2235836"/>
          </a:xfrm>
          <a:prstGeom prst="rect">
            <a:avLst/>
          </a:prstGeom>
          <a:noFill/>
        </p:spPr>
      </p:pic>
      <p:sp>
        <p:nvSpPr>
          <p:cNvPr id="6" name="5 - Ορθογώνιο"/>
          <p:cNvSpPr/>
          <p:nvPr/>
        </p:nvSpPr>
        <p:spPr>
          <a:xfrm>
            <a:off x="8122498" y="5192030"/>
            <a:ext cx="18788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4"/>
              </a:rPr>
              <a:t>http://hadoop.apache.org/</a:t>
            </a:r>
            <a:endParaRPr lang="el-G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7549271" y="1997269"/>
            <a:ext cx="3025303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l-GR" dirty="0"/>
              <a:t>Βασική ιδέα: Μετακίνηση των υπολογισμών στα δεδομένα</a:t>
            </a:r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88044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Hadoop Ecosystem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6</a:t>
            </a:fld>
            <a:endParaRPr lang="el-GR" dirty="0"/>
          </a:p>
        </p:txBody>
      </p:sp>
      <p:pic>
        <p:nvPicPr>
          <p:cNvPr id="1026" name="Picture 2" descr="Hadoop Ecosystem - Edureka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1345919"/>
            <a:ext cx="6191250" cy="484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Ορθογώνιο 6"/>
          <p:cNvSpPr/>
          <p:nvPr/>
        </p:nvSpPr>
        <p:spPr>
          <a:xfrm>
            <a:off x="3670400" y="6194214"/>
            <a:ext cx="4904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hlinkClick r:id="rId4"/>
              </a:rPr>
              <a:t>https://www.edureka.co/blog/hadoop-ecosystem</a:t>
            </a:r>
            <a:r>
              <a:rPr lang="en-US" dirty="0"/>
              <a:t>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51234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</a:t>
            </a:r>
            <a:r>
              <a:rPr lang="el-GR" dirty="0"/>
              <a:t> (</a:t>
            </a:r>
            <a:r>
              <a:rPr lang="en-US" dirty="0"/>
              <a:t>Hadoop Distributed File System</a:t>
            </a:r>
            <a:r>
              <a:rPr lang="el-GR" dirty="0"/>
              <a:t>)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16000"/>
            <a:ext cx="5695950" cy="476567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To HDFS </a:t>
            </a:r>
            <a:r>
              <a:rPr lang="el-GR" dirty="0"/>
              <a:t>είναι ένα </a:t>
            </a:r>
            <a:r>
              <a:rPr lang="el-GR" b="1" dirty="0"/>
              <a:t>κατανεμημένο σύστημα αρχείων</a:t>
            </a:r>
            <a:r>
              <a:rPr lang="el-GR" dirty="0"/>
              <a:t> που τρέχει πάνω από το σύστημα αρχείων ενός </a:t>
            </a:r>
            <a:r>
              <a:rPr lang="en-US" dirty="0" err="1"/>
              <a:t>linux</a:t>
            </a:r>
            <a:r>
              <a:rPr lang="el-GR" dirty="0"/>
              <a:t> συστήματος</a:t>
            </a:r>
          </a:p>
          <a:p>
            <a:pPr>
              <a:lnSpc>
                <a:spcPct val="120000"/>
              </a:lnSpc>
            </a:pPr>
            <a:r>
              <a:rPr lang="el-GR" dirty="0"/>
              <a:t>Μπορεί να αποθηκεύσει μεγάλα αρχεία σε συστάδες κοινών υπολογιστών</a:t>
            </a:r>
          </a:p>
          <a:p>
            <a:pPr>
              <a:lnSpc>
                <a:spcPct val="120000"/>
              </a:lnSpc>
            </a:pPr>
            <a:r>
              <a:rPr lang="el-GR" dirty="0"/>
              <a:t>Τα αρχεία δεδομένων σπάνε σε </a:t>
            </a:r>
            <a:r>
              <a:rPr lang="el-GR" dirty="0" err="1"/>
              <a:t>μπλοκς</a:t>
            </a:r>
            <a:r>
              <a:rPr lang="el-GR" dirty="0"/>
              <a:t> (128 </a:t>
            </a:r>
            <a:r>
              <a:rPr lang="en-US" dirty="0"/>
              <a:t>MB</a:t>
            </a:r>
            <a:r>
              <a:rPr lang="el-GR" dirty="0"/>
              <a:t>)</a:t>
            </a:r>
          </a:p>
          <a:p>
            <a:pPr>
              <a:lnSpc>
                <a:spcPct val="120000"/>
              </a:lnSpc>
            </a:pPr>
            <a:r>
              <a:rPr lang="el-GR" dirty="0"/>
              <a:t>Κάθε μπλοκ διατηρείται σε 3 (</a:t>
            </a:r>
            <a:r>
              <a:rPr lang="en-US" dirty="0"/>
              <a:t>default</a:t>
            </a:r>
            <a:r>
              <a:rPr lang="el-GR" dirty="0"/>
              <a:t>)</a:t>
            </a:r>
            <a:r>
              <a:rPr lang="en-US" dirty="0"/>
              <a:t> </a:t>
            </a:r>
            <a:r>
              <a:rPr lang="el-GR" dirty="0"/>
              <a:t>αντίγραφα σε διάφορους υπολογιστές</a:t>
            </a:r>
          </a:p>
        </p:txBody>
      </p:sp>
      <p:pic>
        <p:nvPicPr>
          <p:cNvPr id="11" name="Picture 4" descr="http://www.developer.com/imagesvr_ce/478/HDF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570" y="1825625"/>
            <a:ext cx="4775403" cy="383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Ορθογώνιο 6"/>
          <p:cNvSpPr/>
          <p:nvPr/>
        </p:nvSpPr>
        <p:spPr>
          <a:xfrm>
            <a:off x="6277628" y="5793452"/>
            <a:ext cx="56452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1050" dirty="0">
                <a:hlinkClick r:id="rId4"/>
              </a:rPr>
              <a:t>http://www.developer.com/db/getting-familiarized-with-the-hadoop-distribution-file-system.html</a:t>
            </a:r>
            <a:r>
              <a:rPr lang="en-US" sz="1050" dirty="0"/>
              <a:t> </a:t>
            </a:r>
            <a:endParaRPr lang="el-GR" sz="1050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3997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Hadoop YARN (Yet Another Resource Negotiator)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4699818" y="640082"/>
            <a:ext cx="6848715" cy="2484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Το YARN λειτουργεί ως ενδιάμεσο επίπεδο ανάμεσα στις εργασίες που πρόκειται να εκτελεστούν και στο HDFS</a:t>
            </a:r>
          </a:p>
          <a:p>
            <a:r>
              <a:rPr lang="en-US" sz="2000"/>
              <a:t>Φροντίζει ώστε να γίνεται καλή χρήση της υπολογιστικής ισχύος της υποδομής</a:t>
            </a:r>
          </a:p>
          <a:p>
            <a:r>
              <a:rPr lang="en-US" sz="2000"/>
              <a:t>JobTracker (master)</a:t>
            </a:r>
          </a:p>
          <a:p>
            <a:r>
              <a:rPr lang="en-US" sz="2000"/>
              <a:t>TaskTrackers (slaves) – ένα ανά datanode </a:t>
            </a:r>
          </a:p>
        </p:txBody>
      </p:sp>
      <p:pic>
        <p:nvPicPr>
          <p:cNvPr id="4098" name="Picture 2" descr="http://4.bp.blogspot.com/-Pm2Q_uyZmPw/U2IvDO7my1I/AAAAAAAABFg/8CAyVoO7F30/s1600/YARN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297" y="3510228"/>
            <a:ext cx="6894236" cy="236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34CA47B-BB17-47C7-9E60-64B1219A2C7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432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467350" cy="480377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To </a:t>
            </a:r>
            <a:r>
              <a:rPr lang="en-US" dirty="0" err="1"/>
              <a:t>MapReduce</a:t>
            </a:r>
            <a:r>
              <a:rPr lang="en-US" dirty="0"/>
              <a:t> </a:t>
            </a:r>
            <a:r>
              <a:rPr lang="el-GR" dirty="0"/>
              <a:t>(</a:t>
            </a:r>
            <a:r>
              <a:rPr lang="en-US" dirty="0"/>
              <a:t>Google 2004</a:t>
            </a:r>
            <a:r>
              <a:rPr lang="el-GR" dirty="0"/>
              <a:t>) είναι ένα υπολογιστικό υπόδειγμα (</a:t>
            </a:r>
            <a:r>
              <a:rPr lang="en-US" dirty="0"/>
              <a:t>computational paradigm/engine</a:t>
            </a:r>
            <a:r>
              <a:rPr lang="el-GR" dirty="0"/>
              <a:t>) που χρησιμοποιείται ευρύτατα για αποδοτική κατανεμημένη επεξεργασία πάνω σε μεγάλα σύνολα δεδομένων</a:t>
            </a:r>
          </a:p>
          <a:p>
            <a:pPr>
              <a:lnSpc>
                <a:spcPct val="120000"/>
              </a:lnSpc>
            </a:pPr>
            <a:r>
              <a:rPr lang="el-GR" dirty="0"/>
              <a:t>Εκτελείται σε </a:t>
            </a:r>
            <a:r>
              <a:rPr lang="en-US" dirty="0"/>
              <a:t>clusters </a:t>
            </a:r>
            <a:r>
              <a:rPr lang="el-GR" dirty="0"/>
              <a:t>υπολογιστών και επωφελείται από την ύπαρξη πολλών κόμβων στους οποίους μπορεί να ανατεθεί εργασία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l-GR" dirty="0"/>
              <a:t>Ο προγραμματιστής χρειάζεται να γράφει δύο συναρτήσεις για την αντιμετώπιση κάθε προβλήματος με </a:t>
            </a:r>
            <a:r>
              <a:rPr lang="en-US" dirty="0"/>
              <a:t>MapReduce:</a:t>
            </a:r>
            <a:r>
              <a:rPr lang="el-GR" dirty="0"/>
              <a:t> τη συνάρτηση </a:t>
            </a:r>
            <a:r>
              <a:rPr lang="en-US" dirty="0"/>
              <a:t>map </a:t>
            </a:r>
            <a:r>
              <a:rPr lang="el-GR" dirty="0"/>
              <a:t>και τη συνάρτηση </a:t>
            </a:r>
            <a:r>
              <a:rPr lang="en-US" dirty="0"/>
              <a:t>reduce</a:t>
            </a:r>
            <a:endParaRPr lang="el-GR" dirty="0"/>
          </a:p>
          <a:p>
            <a:pPr>
              <a:lnSpc>
                <a:spcPct val="120000"/>
              </a:lnSpc>
            </a:pPr>
            <a:r>
              <a:rPr lang="en-US" dirty="0"/>
              <a:t>To Hadoop MR </a:t>
            </a:r>
            <a:r>
              <a:rPr lang="el-GR" dirty="0"/>
              <a:t>αποτελεί μια </a:t>
            </a:r>
            <a:r>
              <a:rPr lang="en-US" dirty="0"/>
              <a:t>open source </a:t>
            </a:r>
            <a:r>
              <a:rPr lang="el-GR" dirty="0"/>
              <a:t>υλοποίηση του </a:t>
            </a:r>
            <a:r>
              <a:rPr lang="en-US" dirty="0"/>
              <a:t>MapReduce</a:t>
            </a:r>
            <a:r>
              <a:rPr lang="el-GR" dirty="0"/>
              <a:t> που περιλαμβάνεται στο </a:t>
            </a:r>
            <a:r>
              <a:rPr lang="en-US" dirty="0"/>
              <a:t>Apache Hadoop</a:t>
            </a:r>
            <a:endParaRPr lang="el-GR" dirty="0"/>
          </a:p>
        </p:txBody>
      </p:sp>
      <p:pic>
        <p:nvPicPr>
          <p:cNvPr id="5" name="Θέση περιεχομένου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25625"/>
            <a:ext cx="5181600" cy="3013109"/>
          </a:xfrm>
          <a:prstGeom prst="rect">
            <a:avLst/>
          </a:prstGeom>
        </p:spPr>
      </p:pic>
      <p:sp>
        <p:nvSpPr>
          <p:cNvPr id="6" name="Ορθογώνιο 5"/>
          <p:cNvSpPr/>
          <p:nvPr/>
        </p:nvSpPr>
        <p:spPr>
          <a:xfrm>
            <a:off x="6818910" y="5243254"/>
            <a:ext cx="38881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200" dirty="0">
                <a:hlinkClick r:id="rId4"/>
              </a:rPr>
              <a:t>http://research.google.com/archive/mapreduce-osdi04.pdf</a:t>
            </a:r>
            <a:r>
              <a:rPr lang="en-US" sz="1200" dirty="0"/>
              <a:t> </a:t>
            </a:r>
            <a:endParaRPr lang="el-GR" sz="1200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9</a:t>
            </a:fld>
            <a:endParaRPr lang="el-GR" dirty="0"/>
          </a:p>
        </p:txBody>
      </p:sp>
      <p:sp>
        <p:nvSpPr>
          <p:cNvPr id="7" name="Ορθογώνιο 6"/>
          <p:cNvSpPr/>
          <p:nvPr/>
        </p:nvSpPr>
        <p:spPr>
          <a:xfrm>
            <a:off x="9246314" y="2003467"/>
            <a:ext cx="179562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l-GR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Δεκέμβριος 2004</a:t>
            </a:r>
          </a:p>
        </p:txBody>
      </p:sp>
    </p:spTree>
    <p:extLst>
      <p:ext uri="{BB962C8B-B14F-4D97-AF65-F5344CB8AC3E}">
        <p14:creationId xmlns:p14="http://schemas.microsoft.com/office/powerpoint/2010/main" val="1125834482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1425</Words>
  <Application>Microsoft Office PowerPoint</Application>
  <PresentationFormat>Ευρεία οθόνη</PresentationFormat>
  <Paragraphs>164</Paragraphs>
  <Slides>18</Slides>
  <Notes>11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Courier New</vt:lpstr>
      <vt:lpstr>Θέμα του Office</vt:lpstr>
      <vt:lpstr>Apache Hadoop</vt:lpstr>
      <vt:lpstr>Το δίλημμα scale up ή scale out</vt:lpstr>
      <vt:lpstr>Η έννοια της κλιμάκωσης στο λειτουργικό επίπεδο</vt:lpstr>
      <vt:lpstr>Η έννοια της κλιμάκωσης αλγοριθμικά</vt:lpstr>
      <vt:lpstr>Apache Hadoop</vt:lpstr>
      <vt:lpstr>Apache Hadoop Ecosystem</vt:lpstr>
      <vt:lpstr>HDFS (Hadoop Distributed File System)</vt:lpstr>
      <vt:lpstr>Hadoop YARN (Yet Another Resource Negotiator)</vt:lpstr>
      <vt:lpstr>MapReduce</vt:lpstr>
      <vt:lpstr>Οι συναρτήσεις map και reduce του MapReduce</vt:lpstr>
      <vt:lpstr>Παράδειγμα Map-Reduce: Καταμέτρηση λέξεων</vt:lpstr>
      <vt:lpstr>Παράδειγμα καταμέτρησης λέξεων (σε 1 κείμενο)</vt:lpstr>
      <vt:lpstr>Βασικά βήματα του MapReduce</vt:lpstr>
      <vt:lpstr>Διαχωρισμός εργασιών: Τι κάνει ο προγραμματιστής και τι το Hadoop</vt:lpstr>
      <vt:lpstr>Τρόποι προγραμματισμού στο Hadoop</vt:lpstr>
      <vt:lpstr>Η θέση του Hadoop στην αγορά</vt:lpstr>
      <vt:lpstr>Major Hadoop vendors</vt:lpstr>
      <vt:lpstr>Demo: παράδειγμα επεξεργασίας με το Hadoop Map Reduce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Hadoop</dc:title>
  <dc:creator>Christos Gogos</dc:creator>
  <cp:lastModifiedBy>CHRISTOS GKOGKOS</cp:lastModifiedBy>
  <cp:revision>19</cp:revision>
  <dcterms:created xsi:type="dcterms:W3CDTF">2019-10-29T07:47:07Z</dcterms:created>
  <dcterms:modified xsi:type="dcterms:W3CDTF">2022-01-23T20:20:03Z</dcterms:modified>
</cp:coreProperties>
</file>