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/>
    <p:restoredTop sz="87097" autoAdjust="0"/>
  </p:normalViewPr>
  <p:slideViewPr>
    <p:cSldViewPr snapToGrid="0">
      <p:cViewPr varScale="1">
        <p:scale>
          <a:sx n="95" d="100"/>
          <a:sy n="95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5EA6-AAE0-4EFC-BC6D-4FAFD39403E9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35C28-C0CD-413B-BD40-6FAC915FDC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4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8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Distributed File System (HDFS): a distributed file-system that stores data on commodity machines, providing very high aggregate bandwidth across the cluster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YARN: a resource-management platform responsible for managing computing resources in clusters and using them for scheduling of users’ applications</a:t>
            </a:r>
          </a:p>
          <a:p>
            <a:r>
              <a:rPr lang="en-US" dirty="0"/>
              <a:t>Hadoop MapReduce, a programming model for large scale data processing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82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486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Ένα κατανεμημένο σύστημα αρχείων διαχειρίζεται την αποθήκευση των δεδομένων σε ένα δίκτυο μηχανημάτων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HDFS </a:t>
            </a:r>
            <a:r>
              <a:rPr lang="en-US" dirty="0">
                <a:sym typeface="Wingdings" panose="05000000000000000000" pitchFamily="2" charset="2"/>
              </a:rPr>
              <a:t> horizontal scaling vs vertical scaling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write once,</a:t>
            </a:r>
            <a:r>
              <a:rPr lang="en-US" baseline="0" dirty="0">
                <a:sym typeface="Wingdings" panose="05000000000000000000" pitchFamily="2" charset="2"/>
              </a:rPr>
              <a:t> read many</a:t>
            </a:r>
            <a:endParaRPr lang="en-US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Ο σχεδιασμός του στηρίχθηκε στο </a:t>
            </a:r>
            <a:r>
              <a:rPr lang="en-US" dirty="0"/>
              <a:t>GFS (Google File System)</a:t>
            </a:r>
            <a:endParaRPr lang="el-G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989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Η 1</a:t>
            </a:r>
            <a:r>
              <a:rPr lang="el-GR" baseline="30000" dirty="0"/>
              <a:t>η</a:t>
            </a:r>
            <a:r>
              <a:rPr lang="el-GR" dirty="0"/>
              <a:t> έκδοση του</a:t>
            </a:r>
            <a:r>
              <a:rPr lang="en-US" dirty="0"/>
              <a:t> Hadoop </a:t>
            </a:r>
            <a:r>
              <a:rPr lang="el-GR" dirty="0"/>
              <a:t>είχε προβλήματα κλιμάκωσης για εγκαταστάσεις με περισσότερους από 4</a:t>
            </a:r>
            <a:r>
              <a:rPr lang="en-US" dirty="0"/>
              <a:t>.</a:t>
            </a:r>
            <a:r>
              <a:rPr lang="el-GR" dirty="0"/>
              <a:t>000 κόμβους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64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123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HortonWorks</a:t>
            </a:r>
            <a:r>
              <a:rPr lang="en-US" dirty="0"/>
              <a:t> manages multi node clusters with</a:t>
            </a:r>
            <a:r>
              <a:rPr lang="en-US" baseline="0" dirty="0"/>
              <a:t> open source </a:t>
            </a:r>
            <a:r>
              <a:rPr lang="en-US" baseline="0" dirty="0" err="1"/>
              <a:t>Ambari</a:t>
            </a:r>
            <a:r>
              <a:rPr lang="el-GR" baseline="0" dirty="0"/>
              <a:t> (</a:t>
            </a:r>
            <a:r>
              <a:rPr lang="en-US" baseline="0" dirty="0" err="1"/>
              <a:t>Yahoo</a:t>
            </a:r>
            <a:r>
              <a:rPr lang="en-US" baseline="0" dirty="0" err="1">
                <a:sym typeface="Wingdings" panose="05000000000000000000" pitchFamily="2" charset="2"/>
              </a:rPr>
              <a:t>Hortonworks</a:t>
            </a:r>
            <a:r>
              <a:rPr lang="el-GR" baseline="0" dirty="0"/>
              <a:t>)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Cloudera manages multi node clusters with</a:t>
            </a:r>
            <a:r>
              <a:rPr lang="en-US" baseline="0" dirty="0"/>
              <a:t> Cloudera Manager (Doug Cutting)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307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063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81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1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6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1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76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172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86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29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91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84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36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5261-7D8C-4A46-B416-F3B4652787FE}" type="datetimeFigureOut">
              <a:rPr lang="el-GR" smtClean="0"/>
              <a:t>20/10/18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3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gogos/big_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christos-gogos-07a75bb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intro-to-hadoop-and-mapreduce--ud61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adoop.apach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hadoop-ecosyste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developer.com/db/getting-familiarized-with-the-hadoop-distribution-file-system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research.google.com/archive/mapreduce-osdi04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docs/python/dataprocess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dureka.co/blog/mapreduce-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Apache Hadoop</a:t>
            </a:r>
            <a:endParaRPr lang="el-GR" b="1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/>
              <a:t>Χρήστος</a:t>
            </a:r>
            <a:r>
              <a:rPr lang="en-US" dirty="0"/>
              <a:t> </a:t>
            </a:r>
            <a:r>
              <a:rPr lang="el-GR" dirty="0"/>
              <a:t>Γκόγκος</a:t>
            </a:r>
          </a:p>
          <a:p>
            <a:r>
              <a:rPr lang="el-GR" dirty="0"/>
              <a:t>Εργαστήριο Συστημάτων Υπολογιστών – Τμήμα Ηλεκτρολόγων Μηχανικών &amp; Τεχνολογίας Υπολογιστών – Πανεπιστήμιο Πατρών</a:t>
            </a:r>
            <a:endParaRPr lang="en-US" dirty="0"/>
          </a:p>
          <a:p>
            <a:r>
              <a:rPr lang="el-GR" dirty="0"/>
              <a:t>23</a:t>
            </a:r>
            <a:r>
              <a:rPr lang="en-US" dirty="0"/>
              <a:t>/</a:t>
            </a:r>
            <a:r>
              <a:rPr lang="el-GR" dirty="0"/>
              <a:t>10</a:t>
            </a:r>
            <a:r>
              <a:rPr lang="en-US" dirty="0"/>
              <a:t>/201</a:t>
            </a:r>
            <a:r>
              <a:rPr lang="el-GR" dirty="0"/>
              <a:t>8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https://github.com/chgogos/big_data</a:t>
            </a:r>
            <a:r>
              <a:rPr lang="el-GR" dirty="0"/>
              <a:t> </a:t>
            </a:r>
          </a:p>
        </p:txBody>
      </p:sp>
      <p:pic>
        <p:nvPicPr>
          <p:cNvPr id="4" name="Picture 4" descr="https://media.licdn.com/mpr/mpr/shrinknp_100_100/AAEAAQAAAAAAAAY5AAAAJGM2NzVkMDI1LTAwMTMtNGY5MS1iZDUzLWVjMDU3N2MyMTE1Yg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723" y="3753374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1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Βασικά βήματα του </a:t>
            </a:r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Φόρτωση ενός μεγάλου συνόλου εγγραφών σε ένα σύνολο μηχανημάτων με τη μορφή </a:t>
            </a:r>
            <a:r>
              <a:rPr lang="en-US" dirty="0"/>
              <a:t>(key,</a:t>
            </a:r>
            <a:r>
              <a:rPr lang="el-GR" dirty="0"/>
              <a:t> </a:t>
            </a:r>
            <a:r>
              <a:rPr lang="en-US" dirty="0"/>
              <a:t>value)</a:t>
            </a:r>
            <a:endParaRPr lang="el-G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Εξαγωγή κάποιας χρήσιμης πληροφορίας από κάθε εγγραφή (</a:t>
            </a:r>
            <a:r>
              <a:rPr lang="en-US" dirty="0"/>
              <a:t>map</a:t>
            </a:r>
            <a:r>
              <a:rPr lang="el-GR" dirty="0"/>
              <a:t>)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Ανακάτεμα (</a:t>
            </a:r>
            <a:r>
              <a:rPr lang="en-US" dirty="0"/>
              <a:t>shuffle</a:t>
            </a:r>
            <a:r>
              <a:rPr lang="el-GR" dirty="0"/>
              <a:t>) των ενδιάμεσων αποτελεσμάτων ανάμεσα στα μηχανήματα</a:t>
            </a:r>
            <a:r>
              <a:rPr lang="en-US" dirty="0"/>
              <a:t> </a:t>
            </a:r>
            <a:r>
              <a:rPr lang="el-GR" dirty="0"/>
              <a:t>έτσι ώστε το ενδιάμεσα αποτελέσματα για το ίδιο κλειδί να είναι μαζί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Υπολογισμός συγκεντρωτικών τιμών για τα ενδιάμεσα αποτελέσματα (</a:t>
            </a:r>
            <a:r>
              <a:rPr lang="en-US" dirty="0"/>
              <a:t>reduce</a:t>
            </a:r>
            <a:r>
              <a:rPr lang="el-GR" dirty="0"/>
              <a:t>)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Αποθήκευση τελικού αποτελέσματος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l-GR" b="1" dirty="0"/>
              <a:t>Βήμα </a:t>
            </a:r>
            <a:r>
              <a:rPr lang="en-US" b="1" dirty="0"/>
              <a:t>Map</a:t>
            </a:r>
          </a:p>
          <a:p>
            <a:pPr lvl="1">
              <a:lnSpc>
                <a:spcPct val="120000"/>
              </a:lnSpc>
            </a:pPr>
            <a:r>
              <a:rPr lang="el-GR" dirty="0"/>
              <a:t>Τα δεδομένα εισόδου χωρίζονται σε τμήματα</a:t>
            </a:r>
          </a:p>
          <a:p>
            <a:pPr lvl="1">
              <a:lnSpc>
                <a:spcPct val="120000"/>
              </a:lnSpc>
            </a:pPr>
            <a:r>
              <a:rPr lang="el-GR" dirty="0"/>
              <a:t>Οι </a:t>
            </a:r>
            <a:r>
              <a:rPr lang="en-US" dirty="0"/>
              <a:t>worker nodes </a:t>
            </a:r>
            <a:r>
              <a:rPr lang="el-GR" dirty="0"/>
              <a:t>επεξεργάζονται παράλληλα τα δεδομένα που έχουν αναλάβει</a:t>
            </a:r>
          </a:p>
          <a:p>
            <a:pPr lvl="1">
              <a:lnSpc>
                <a:spcPct val="120000"/>
              </a:lnSpc>
            </a:pPr>
            <a:r>
              <a:rPr lang="el-GR" dirty="0"/>
              <a:t>Κάθε </a:t>
            </a:r>
            <a:r>
              <a:rPr lang="en-US" dirty="0"/>
              <a:t>worker node </a:t>
            </a:r>
            <a:r>
              <a:rPr lang="el-GR" dirty="0"/>
              <a:t>αποθηκεύει το αποτέλεσμα στο τοπικό του σύστημα αρχείων από όπου ο </a:t>
            </a:r>
            <a:r>
              <a:rPr lang="en-US" dirty="0"/>
              <a:t>reducer </a:t>
            </a:r>
            <a:r>
              <a:rPr lang="el-GR" dirty="0"/>
              <a:t>μπορεί να το προσπελάσει</a:t>
            </a:r>
          </a:p>
          <a:p>
            <a:pPr>
              <a:lnSpc>
                <a:spcPct val="120000"/>
              </a:lnSpc>
            </a:pPr>
            <a:r>
              <a:rPr lang="el-GR" b="1" dirty="0"/>
              <a:t>Βήμα </a:t>
            </a:r>
            <a:r>
              <a:rPr lang="en-US" b="1" dirty="0"/>
              <a:t>Reduce</a:t>
            </a:r>
            <a:endParaRPr lang="el-GR" b="1" dirty="0"/>
          </a:p>
          <a:p>
            <a:pPr lvl="1">
              <a:lnSpc>
                <a:spcPct val="120000"/>
              </a:lnSpc>
            </a:pPr>
            <a:r>
              <a:rPr lang="el-GR" dirty="0"/>
              <a:t>Πολλαπλά </a:t>
            </a:r>
            <a:r>
              <a:rPr lang="en-US" dirty="0"/>
              <a:t>reduce tasks </a:t>
            </a:r>
            <a:r>
              <a:rPr lang="el-GR" dirty="0"/>
              <a:t>αναλαμβάνουν να υπολογίσουν παράλληλα συγκεντρωτικά αποτελέσματα</a:t>
            </a:r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185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Διαχωρισμός εργασιών</a:t>
            </a:r>
            <a:r>
              <a:rPr lang="en-US" dirty="0"/>
              <a:t>: </a:t>
            </a:r>
            <a:r>
              <a:rPr lang="el-GR" dirty="0"/>
              <a:t>Τι κάνει ο προγραμματιστής και τι 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Προγραμματιστής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Συνάρτηση </a:t>
            </a:r>
            <a:r>
              <a:rPr lang="en-US" dirty="0"/>
              <a:t>map</a:t>
            </a:r>
          </a:p>
          <a:p>
            <a:r>
              <a:rPr lang="el-GR" dirty="0"/>
              <a:t>Συνάρτηση </a:t>
            </a:r>
            <a:r>
              <a:rPr lang="en-US" dirty="0"/>
              <a:t>reduce</a:t>
            </a:r>
            <a:endParaRPr lang="el-GR" dirty="0"/>
          </a:p>
        </p:txBody>
      </p:sp>
      <p:sp>
        <p:nvSpPr>
          <p:cNvPr id="7" name="Θέση κειμένου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l-GR" dirty="0"/>
              <a:t>(</a:t>
            </a:r>
            <a:r>
              <a:rPr lang="en-US" dirty="0"/>
              <a:t>Hadoop MapReduce</a:t>
            </a:r>
            <a:r>
              <a:rPr lang="el-GR" dirty="0"/>
              <a:t>)</a:t>
            </a:r>
          </a:p>
        </p:txBody>
      </p:sp>
      <p:sp>
        <p:nvSpPr>
          <p:cNvPr id="8" name="Θέση περιεχομένου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Ανοχή σε σφάλματα</a:t>
            </a:r>
          </a:p>
          <a:p>
            <a:r>
              <a:rPr lang="el-GR" dirty="0"/>
              <a:t>Ανάθεση </a:t>
            </a:r>
            <a:r>
              <a:rPr lang="en-US" dirty="0"/>
              <a:t>workers </a:t>
            </a:r>
            <a:r>
              <a:rPr lang="el-GR" dirty="0"/>
              <a:t>σε </a:t>
            </a:r>
            <a:r>
              <a:rPr lang="en-US" dirty="0"/>
              <a:t>map</a:t>
            </a:r>
            <a:r>
              <a:rPr lang="el-GR" dirty="0"/>
              <a:t> και </a:t>
            </a:r>
            <a:r>
              <a:rPr lang="en-US" dirty="0"/>
              <a:t>reduce </a:t>
            </a:r>
            <a:endParaRPr lang="el-GR" dirty="0"/>
          </a:p>
          <a:p>
            <a:r>
              <a:rPr lang="el-GR" dirty="0"/>
              <a:t>Μετακίνηση επεξεργασίας στα δεδομένα</a:t>
            </a:r>
          </a:p>
          <a:p>
            <a:r>
              <a:rPr lang="el-GR" dirty="0"/>
              <a:t>Ανακάτεμα-ταξινόμηση των δεδομένων</a:t>
            </a: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675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Τρόποι προγραμματισμού στο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8" name="Θέση περιεχομένου 7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Java</a:t>
            </a:r>
            <a:r>
              <a:rPr lang="en-US" dirty="0"/>
              <a:t>: </a:t>
            </a:r>
            <a:r>
              <a:rPr lang="el-GR" dirty="0"/>
              <a:t>πρόσβαση στις πλήρεις δυνατότητες του </a:t>
            </a:r>
            <a:r>
              <a:rPr lang="en-US" dirty="0"/>
              <a:t>MapReduce </a:t>
            </a:r>
            <a:r>
              <a:rPr lang="el-GR" dirty="0"/>
              <a:t>αλλά δύσκαμπτα και μεγάλα προγράμματα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Hadoop streaming</a:t>
            </a:r>
            <a:r>
              <a:rPr lang="en-US" dirty="0"/>
              <a:t>: </a:t>
            </a:r>
            <a:r>
              <a:rPr lang="el-GR" dirty="0"/>
              <a:t>δυνατότητα χρήσης άλλων γλωσσών </a:t>
            </a:r>
            <a:r>
              <a:rPr lang="en-US" dirty="0"/>
              <a:t>(</a:t>
            </a:r>
            <a:r>
              <a:rPr lang="el-GR" dirty="0"/>
              <a:t>π.χ. </a:t>
            </a:r>
            <a:r>
              <a:rPr lang="en-US" dirty="0"/>
              <a:t>Python, Ruby </a:t>
            </a:r>
            <a:r>
              <a:rPr lang="el-GR" dirty="0"/>
              <a:t>κ.α.</a:t>
            </a:r>
            <a:r>
              <a:rPr lang="en-US" dirty="0"/>
              <a:t>)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n-US" b="1" dirty="0"/>
              <a:t>Cascading</a:t>
            </a:r>
            <a:r>
              <a:rPr lang="en-US" dirty="0"/>
              <a:t>: </a:t>
            </a:r>
            <a:r>
              <a:rPr lang="el-GR" dirty="0"/>
              <a:t>βιβλιοθήκη σε </a:t>
            </a:r>
            <a:r>
              <a:rPr lang="en-US" dirty="0"/>
              <a:t>java </a:t>
            </a:r>
            <a:r>
              <a:rPr lang="el-GR" dirty="0"/>
              <a:t>που επιτρέπει την περιγραφή </a:t>
            </a:r>
            <a:r>
              <a:rPr lang="en-US" dirty="0"/>
              <a:t>data flows </a:t>
            </a:r>
            <a:r>
              <a:rPr lang="el-GR" dirty="0"/>
              <a:t>που μετασχηματίζονται σε διεργασίες </a:t>
            </a:r>
            <a:r>
              <a:rPr lang="en-US" dirty="0"/>
              <a:t>map reduce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Hive</a:t>
            </a:r>
            <a:r>
              <a:rPr lang="en-US" dirty="0"/>
              <a:t>: </a:t>
            </a:r>
            <a:r>
              <a:rPr lang="el-GR" dirty="0"/>
              <a:t>γλώσσα παρόμοια με την </a:t>
            </a:r>
            <a:r>
              <a:rPr lang="en-US" dirty="0"/>
              <a:t>SQL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Pig</a:t>
            </a:r>
            <a:r>
              <a:rPr lang="en-US" dirty="0"/>
              <a:t>: </a:t>
            </a:r>
            <a:r>
              <a:rPr lang="el-GR" dirty="0"/>
              <a:t>γλώσσα </a:t>
            </a:r>
            <a:r>
              <a:rPr lang="en-US" dirty="0"/>
              <a:t>data flow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n-US" b="1" dirty="0"/>
              <a:t>Scalding</a:t>
            </a:r>
            <a:r>
              <a:rPr lang="el-GR" dirty="0"/>
              <a:t>: γλώσσα βασισμένη στη </a:t>
            </a:r>
            <a:r>
              <a:rPr lang="en-US" dirty="0"/>
              <a:t>Scala </a:t>
            </a:r>
            <a:r>
              <a:rPr lang="el-GR" dirty="0"/>
              <a:t>που παράγει μικρά προγράμματα</a:t>
            </a:r>
          </a:p>
        </p:txBody>
      </p:sp>
      <p:pic>
        <p:nvPicPr>
          <p:cNvPr id="5122" name="Picture 2" descr="https://camo.githubusercontent.com/dd137c31e4abf89d794a89f8b8e379130fb06d6f/68747470733a2f2f7261772e6769746875622e636f6d2f747769747465722f7363616c64696e672f646576656c6f702f6c6f676f2f7363616c64696e67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736" y="5392689"/>
            <a:ext cx="2318119" cy="8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godatafy.com/wp-content/uploads/2015/09/hive-pi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2" r="6476"/>
          <a:stretch/>
        </p:blipFill>
        <p:spPr bwMode="auto">
          <a:xfrm>
            <a:off x="10199893" y="4127436"/>
            <a:ext cx="778962" cy="129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hortonworks.com/wp-content/uploads/2013/06/cascading-logo-315x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2887961"/>
            <a:ext cx="2368255" cy="7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12</a:t>
            </a:fld>
            <a:endParaRPr lang="el-GR"/>
          </a:p>
        </p:txBody>
      </p:sp>
      <p:pic>
        <p:nvPicPr>
          <p:cNvPr id="3074" name="Picture 2" descr="Σχετική εικόν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0" y="3841947"/>
            <a:ext cx="955675" cy="9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8172036" y="1996937"/>
            <a:ext cx="3295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Hadoop Streaming</a:t>
            </a:r>
            <a:endParaRPr lang="el-G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74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Hadoop vendors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Cloudera</a:t>
            </a:r>
          </a:p>
          <a:p>
            <a:r>
              <a:rPr lang="en-US" dirty="0"/>
              <a:t>Hortonworks</a:t>
            </a:r>
          </a:p>
          <a:p>
            <a:r>
              <a:rPr lang="en-US" dirty="0" err="1"/>
              <a:t>MapR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Hadoop sandbox Virtual Machines (VMs)</a:t>
            </a:r>
          </a:p>
          <a:p>
            <a:pPr lvl="1"/>
            <a:r>
              <a:rPr lang="el-GR" dirty="0"/>
              <a:t>Κάθε </a:t>
            </a:r>
            <a:r>
              <a:rPr lang="en-US" dirty="0"/>
              <a:t>VM </a:t>
            </a:r>
            <a:r>
              <a:rPr lang="el-GR" dirty="0"/>
              <a:t>είναι «φορτωμένο» με ένα μεγάλο αριθμό από εργαλεία</a:t>
            </a:r>
            <a:r>
              <a:rPr lang="en-US" dirty="0"/>
              <a:t> </a:t>
            </a:r>
          </a:p>
          <a:p>
            <a:pPr lvl="1"/>
            <a:r>
              <a:rPr lang="el-GR" dirty="0"/>
              <a:t>Απαιτούν μεγάλη ποσότητα μνήμης </a:t>
            </a:r>
          </a:p>
          <a:p>
            <a:pPr lvl="2"/>
            <a:r>
              <a:rPr lang="en-US" dirty="0" err="1"/>
              <a:t>cloudera</a:t>
            </a:r>
            <a:r>
              <a:rPr lang="en-US" dirty="0"/>
              <a:t> CDH 5.</a:t>
            </a:r>
            <a:r>
              <a:rPr lang="el-GR" dirty="0"/>
              <a:t>8</a:t>
            </a:r>
            <a:r>
              <a:rPr lang="en-US" dirty="0"/>
              <a:t>  (</a:t>
            </a:r>
            <a:r>
              <a:rPr lang="el-GR" dirty="0"/>
              <a:t>4+ </a:t>
            </a:r>
            <a:r>
              <a:rPr lang="en-US" dirty="0"/>
              <a:t>GB RAM – 2 cores)</a:t>
            </a:r>
          </a:p>
          <a:p>
            <a:pPr lvl="2"/>
            <a:r>
              <a:rPr lang="en-US" dirty="0"/>
              <a:t>Hortonworks HDP 2.6.3 (8+ GB RAM – 4 cores)</a:t>
            </a:r>
            <a:endParaRPr lang="el-GR" dirty="0"/>
          </a:p>
        </p:txBody>
      </p:sp>
      <p:pic>
        <p:nvPicPr>
          <p:cNvPr id="7170" name="Picture 2" descr="http://blog.altoros.com/wp-content/uploads/2013/11/cloudera_hortonworks_map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73" y="5308164"/>
            <a:ext cx="6994255" cy="10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041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 το </a:t>
            </a:r>
            <a:r>
              <a:rPr lang="en-US" dirty="0"/>
              <a:t>Hadoop Map Reduce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των συνολικών πωλήσεων ανά πόλη</a:t>
            </a:r>
            <a:r>
              <a:rPr lang="en-US" dirty="0"/>
              <a:t> </a:t>
            </a:r>
            <a:r>
              <a:rPr lang="el-GR" dirty="0"/>
              <a:t>από ένα αρχείο με δεδομένα πωλήσεων </a:t>
            </a:r>
            <a:r>
              <a:rPr lang="en-US" dirty="0"/>
              <a:t>purchases.txt (20</a:t>
            </a:r>
            <a:r>
              <a:rPr lang="el-GR" dirty="0"/>
              <a:t>2</a:t>
            </a:r>
            <a:r>
              <a:rPr lang="en-US" dirty="0"/>
              <a:t>MB)</a:t>
            </a:r>
          </a:p>
          <a:p>
            <a:r>
              <a:rPr lang="el-GR" dirty="0"/>
              <a:t>Εκτέλεση κώδικα στο </a:t>
            </a:r>
            <a:r>
              <a:rPr lang="en-US" dirty="0"/>
              <a:t>Virtual Machine </a:t>
            </a:r>
            <a:r>
              <a:rPr lang="el-GR" dirty="0"/>
              <a:t>της </a:t>
            </a:r>
            <a:r>
              <a:rPr lang="en-US" dirty="0"/>
              <a:t>Cloudera</a:t>
            </a:r>
          </a:p>
          <a:p>
            <a:pPr lvl="1"/>
            <a:r>
              <a:rPr lang="en-US" dirty="0"/>
              <a:t>mapper.py</a:t>
            </a:r>
          </a:p>
          <a:p>
            <a:pPr lvl="1"/>
            <a:r>
              <a:rPr lang="en-US" dirty="0"/>
              <a:t>reducer.py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6717118" y="3631962"/>
            <a:ext cx="474300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Intro to Hadoop and </a:t>
            </a:r>
            <a:r>
              <a:rPr lang="en-US" dirty="0" err="1"/>
              <a:t>MapReduce</a:t>
            </a:r>
            <a:r>
              <a:rPr lang="en-US" dirty="0"/>
              <a:t> by Cloudera</a:t>
            </a:r>
          </a:p>
        </p:txBody>
      </p:sp>
      <p:sp>
        <p:nvSpPr>
          <p:cNvPr id="7" name="Ορθογώνιο 6"/>
          <p:cNvSpPr/>
          <p:nvPr/>
        </p:nvSpPr>
        <p:spPr>
          <a:xfrm>
            <a:off x="6581552" y="4372974"/>
            <a:ext cx="501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3"/>
              </a:rPr>
              <a:t>https://www.udacity.com/course/intro-to-hadoop-and-mapreduce--ud617</a:t>
            </a:r>
            <a:r>
              <a:rPr lang="en-US" sz="1200" dirty="0"/>
              <a:t> </a:t>
            </a:r>
            <a:endParaRPr lang="el-GR" sz="1200" dirty="0"/>
          </a:p>
        </p:txBody>
      </p:sp>
      <p:pic>
        <p:nvPicPr>
          <p:cNvPr id="3076" name="Picture 4" descr="Image result for udacity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71" y="1875354"/>
            <a:ext cx="2993299" cy="15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956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810250" cy="4737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Το </a:t>
            </a:r>
            <a:r>
              <a:rPr lang="en-US" dirty="0"/>
              <a:t>Hadoop </a:t>
            </a:r>
            <a:r>
              <a:rPr lang="el-GR" dirty="0"/>
              <a:t>είναι ένα </a:t>
            </a:r>
            <a:r>
              <a:rPr lang="en-US" dirty="0"/>
              <a:t>framework </a:t>
            </a:r>
            <a:r>
              <a:rPr lang="el-GR" dirty="0"/>
              <a:t>που επιτρέπει την αποθήκευση δεδομένων και την παράλληλη εκτέλεση εφαρμογών</a:t>
            </a:r>
            <a:r>
              <a:rPr lang="en-US" dirty="0"/>
              <a:t> </a:t>
            </a:r>
            <a:r>
              <a:rPr lang="el-GR" dirty="0"/>
              <a:t> σε συστάδες απλών υπολογιστών</a:t>
            </a:r>
          </a:p>
          <a:p>
            <a:pPr>
              <a:lnSpc>
                <a:spcPct val="120000"/>
              </a:lnSpc>
            </a:pPr>
            <a:r>
              <a:rPr lang="el-GR" dirty="0"/>
              <a:t>Βασικά υποσυστήματα του </a:t>
            </a:r>
            <a:r>
              <a:rPr lang="en-US" dirty="0"/>
              <a:t>Hadoop </a:t>
            </a:r>
            <a:r>
              <a:rPr lang="el-GR" dirty="0"/>
              <a:t>είναι τα: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HDFS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YARN</a:t>
            </a:r>
          </a:p>
          <a:p>
            <a:pPr>
              <a:lnSpc>
                <a:spcPct val="120000"/>
              </a:lnSpc>
            </a:pPr>
            <a:r>
              <a:rPr lang="el-GR" dirty="0"/>
              <a:t>Είναι </a:t>
            </a:r>
            <a:r>
              <a:rPr lang="en-US" dirty="0"/>
              <a:t>open source </a:t>
            </a:r>
            <a:r>
              <a:rPr lang="el-GR" dirty="0"/>
              <a:t>και έχει μεγάλη αποδοχή (</a:t>
            </a:r>
            <a:r>
              <a:rPr lang="en-US" dirty="0"/>
              <a:t>Yahoo!, Twitter, Amazon, Facebook </a:t>
            </a:r>
            <a:r>
              <a:rPr lang="el-GR" dirty="0"/>
              <a:t>κ.α.)</a:t>
            </a:r>
            <a:endParaRPr lang="en-US" dirty="0"/>
          </a:p>
          <a:p>
            <a:pPr>
              <a:lnSpc>
                <a:spcPct val="120000"/>
              </a:lnSpc>
            </a:pPr>
            <a:endParaRPr lang="el-GR" dirty="0"/>
          </a:p>
        </p:txBody>
      </p:sp>
      <p:pic>
        <p:nvPicPr>
          <p:cNvPr id="47106" name="Picture 2" descr="http://twimgs.com/informationweek/galleries/automated/723/01_Hadoop_full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827039" y="2869147"/>
            <a:ext cx="3011743" cy="2235836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8122498" y="5192030"/>
            <a:ext cx="1878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http://hadoop.apache.org/</a:t>
            </a:r>
            <a:endParaRPr lang="el-G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549271" y="1997269"/>
            <a:ext cx="302530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/>
              <a:t>Βασική ιδέα: Μετακίνηση των υπολογισμών στα δεδομένα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804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 Ecosystem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3</a:t>
            </a:fld>
            <a:endParaRPr lang="el-GR" dirty="0"/>
          </a:p>
        </p:txBody>
      </p:sp>
      <p:pic>
        <p:nvPicPr>
          <p:cNvPr id="1026" name="Picture 2" descr="Hadoop Ecosystem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345919"/>
            <a:ext cx="6191250" cy="48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3670400" y="6194214"/>
            <a:ext cx="490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hlinkClick r:id="rId4"/>
              </a:rPr>
              <a:t>https://www.edureka.co/blog/hadoop-ecosystem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123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  <a:r>
              <a:rPr lang="el-GR" dirty="0"/>
              <a:t> (</a:t>
            </a:r>
            <a:r>
              <a:rPr lang="en-US" dirty="0"/>
              <a:t>Hadoop Distributed File System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95950" cy="47656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HDFS </a:t>
            </a:r>
            <a:r>
              <a:rPr lang="el-GR" dirty="0"/>
              <a:t>είναι ένα κατανεμημένο σύστημα αρχείων που τρέχει πάνω από το σύστημα αρχείων ενός </a:t>
            </a:r>
            <a:r>
              <a:rPr lang="en-US" dirty="0" err="1"/>
              <a:t>linux</a:t>
            </a:r>
            <a:r>
              <a:rPr lang="el-GR" dirty="0"/>
              <a:t> συστήματος</a:t>
            </a:r>
          </a:p>
          <a:p>
            <a:pPr>
              <a:lnSpc>
                <a:spcPct val="120000"/>
              </a:lnSpc>
            </a:pPr>
            <a:r>
              <a:rPr lang="el-GR" dirty="0"/>
              <a:t>Μπορεί να αποθηκεύσει μεγάλα αρχεία σε συστάδες κοινών υπολογιστών (</a:t>
            </a:r>
            <a:r>
              <a:rPr lang="en-US" dirty="0"/>
              <a:t>commodity hardware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Τα δεδομένα σπάνε σε μπλοκ (</a:t>
            </a:r>
            <a:r>
              <a:rPr lang="en-US" dirty="0"/>
              <a:t>64MB</a:t>
            </a:r>
            <a:r>
              <a:rPr lang="el-GR" dirty="0"/>
              <a:t> ή 128 </a:t>
            </a:r>
            <a:r>
              <a:rPr lang="en-US" dirty="0"/>
              <a:t>MB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Κάθε μπλοκ διατηρείται σε 3 (</a:t>
            </a:r>
            <a:r>
              <a:rPr lang="en-US" dirty="0"/>
              <a:t>default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αντίγραφα σε διάφορους υπολογιστές</a:t>
            </a:r>
          </a:p>
        </p:txBody>
      </p:sp>
      <p:pic>
        <p:nvPicPr>
          <p:cNvPr id="11" name="Picture 4" descr="http://www.developer.com/imagesvr_ce/478/HD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70" y="1825625"/>
            <a:ext cx="4775403" cy="38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6277628" y="5793452"/>
            <a:ext cx="5645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050" dirty="0">
                <a:hlinkClick r:id="rId4"/>
              </a:rPr>
              <a:t>http://www.developer.com/db/getting-familiarized-with-the-hadoop-distribution-file-system.html</a:t>
            </a:r>
            <a:r>
              <a:rPr lang="en-US" sz="1050" dirty="0"/>
              <a:t> </a:t>
            </a:r>
            <a:endParaRPr lang="el-GR" sz="105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399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YARN (Yet Another Resource Negotiator)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Το </a:t>
            </a:r>
            <a:r>
              <a:rPr lang="en-US" dirty="0"/>
              <a:t>YARN </a:t>
            </a:r>
            <a:r>
              <a:rPr lang="el-GR" dirty="0"/>
              <a:t>λειτουργεί ως ενδιάμεσο επίπεδο ανάμεσα στις εργασίες που πρόκειται να εκτελεστούν και στο </a:t>
            </a:r>
            <a:r>
              <a:rPr lang="en-US" dirty="0"/>
              <a:t>HDFS</a:t>
            </a:r>
          </a:p>
          <a:p>
            <a:r>
              <a:rPr lang="el-GR" dirty="0"/>
              <a:t>Φροντίζει ώστε να γίνεται καλή χρήση της υπολογιστικής ισχύος της υποδομής</a:t>
            </a:r>
            <a:endParaRPr lang="en-US" dirty="0"/>
          </a:p>
          <a:p>
            <a:r>
              <a:rPr lang="en-US" dirty="0" err="1"/>
              <a:t>JobTracker</a:t>
            </a:r>
            <a:r>
              <a:rPr lang="en-US" dirty="0"/>
              <a:t> (master)</a:t>
            </a:r>
          </a:p>
          <a:p>
            <a:r>
              <a:rPr lang="en-US" dirty="0" err="1"/>
              <a:t>TaskTrackers</a:t>
            </a:r>
            <a:r>
              <a:rPr lang="en-US" dirty="0"/>
              <a:t> (slaves)</a:t>
            </a:r>
            <a:r>
              <a:rPr lang="el-GR" dirty="0"/>
              <a:t> – ένα ανά </a:t>
            </a:r>
            <a:r>
              <a:rPr lang="en-US" dirty="0" err="1"/>
              <a:t>datanode</a:t>
            </a:r>
            <a:r>
              <a:rPr lang="en-US" dirty="0"/>
              <a:t> </a:t>
            </a:r>
          </a:p>
        </p:txBody>
      </p:sp>
      <p:pic>
        <p:nvPicPr>
          <p:cNvPr id="4098" name="Picture 2" descr="http://4.bp.blogspot.com/-Pm2Q_uyZmPw/U2IvDO7my1I/AAAAAAAABFg/8CAyVoO7F30/s1600/YAR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12856"/>
            <a:ext cx="5181600" cy="17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243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67350" cy="48037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dirty="0"/>
              <a:t>Google 2004</a:t>
            </a:r>
            <a:r>
              <a:rPr lang="el-GR" dirty="0"/>
              <a:t>) είναι ένα προγραμματιστικό μοντέλο που χρησιμοποιείται ευρύτατα για αποδοτική κατανεμημένη επεξεργασία πάνω σε μεγάλα σύνολα δεδομένων</a:t>
            </a:r>
          </a:p>
          <a:p>
            <a:pPr>
              <a:lnSpc>
                <a:spcPct val="120000"/>
              </a:lnSpc>
            </a:pPr>
            <a:r>
              <a:rPr lang="el-GR" dirty="0"/>
              <a:t>Εκτελείται σε </a:t>
            </a:r>
            <a:r>
              <a:rPr lang="en-US" dirty="0"/>
              <a:t>clusters </a:t>
            </a:r>
            <a:r>
              <a:rPr lang="el-GR" dirty="0"/>
              <a:t>υπολογιστών και επωφελείται από την ύπαρξη πολλών κόμβων στους οποίους μπορεί να ανατεθεί εργασία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l-GR" dirty="0"/>
              <a:t>Ο προγραμματιστής χρειάζεται να γράψει δύο συναρτήσεις</a:t>
            </a:r>
            <a:r>
              <a:rPr lang="en-US" dirty="0"/>
              <a:t>:</a:t>
            </a:r>
            <a:r>
              <a:rPr lang="el-GR" dirty="0"/>
              <a:t> τη συνάρτηση </a:t>
            </a:r>
            <a:r>
              <a:rPr lang="en-US" dirty="0"/>
              <a:t>map </a:t>
            </a:r>
            <a:r>
              <a:rPr lang="el-GR" dirty="0"/>
              <a:t>και τη συνάρτηση </a:t>
            </a:r>
            <a:r>
              <a:rPr lang="en-US" dirty="0"/>
              <a:t>reduce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l-GR" dirty="0"/>
              <a:t>Ένα τμήμα του </a:t>
            </a:r>
            <a:r>
              <a:rPr lang="en-US" dirty="0"/>
              <a:t>Hadoop </a:t>
            </a:r>
            <a:r>
              <a:rPr lang="el-GR" dirty="0"/>
              <a:t>αποτελεί </a:t>
            </a:r>
            <a:r>
              <a:rPr lang="en-US" dirty="0"/>
              <a:t>open source </a:t>
            </a:r>
            <a:r>
              <a:rPr lang="el-GR" dirty="0"/>
              <a:t>υλοποίηση του </a:t>
            </a:r>
            <a:r>
              <a:rPr lang="en-US" dirty="0" err="1"/>
              <a:t>MapReduce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301310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6818910" y="5243254"/>
            <a:ext cx="3888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dirty="0">
                <a:hlinkClick r:id="rId4"/>
              </a:rPr>
              <a:t>http://research.google.com/archive/mapreduce-osdi04.pdf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6</a:t>
            </a:fld>
            <a:endParaRPr lang="el-GR"/>
          </a:p>
        </p:txBody>
      </p:sp>
      <p:sp>
        <p:nvSpPr>
          <p:cNvPr id="7" name="Ορθογώνιο 6"/>
          <p:cNvSpPr/>
          <p:nvPr/>
        </p:nvSpPr>
        <p:spPr>
          <a:xfrm>
            <a:off x="9246314" y="2003467"/>
            <a:ext cx="17956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Δεκέμβριος 2004</a:t>
            </a:r>
          </a:p>
        </p:txBody>
      </p:sp>
    </p:spTree>
    <p:extLst>
      <p:ext uri="{BB962C8B-B14F-4D97-AF65-F5344CB8AC3E}">
        <p14:creationId xmlns:p14="http://schemas.microsoft.com/office/powerpoint/2010/main" val="112583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l-GR" dirty="0"/>
              <a:t> </a:t>
            </a:r>
            <a:r>
              <a:rPr lang="en-US" dirty="0"/>
              <a:t>functions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Τα προβλήματα «σπάνε» σε δύο φάσεις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Map</a:t>
            </a:r>
            <a:r>
              <a:rPr lang="en-US" dirty="0"/>
              <a:t>: </a:t>
            </a:r>
            <a:r>
              <a:rPr lang="el-GR" dirty="0"/>
              <a:t>τα δεδομένα του προβλήματος διαχωρίζονται σε μη επικαλυπτόμενα τμήματα της μορφής &lt;</a:t>
            </a:r>
            <a:r>
              <a:rPr lang="en-US" dirty="0"/>
              <a:t>key, value</a:t>
            </a:r>
            <a:r>
              <a:rPr lang="el-GR" dirty="0"/>
              <a:t>&gt;</a:t>
            </a:r>
            <a:r>
              <a:rPr lang="en-US" dirty="0"/>
              <a:t> </a:t>
            </a:r>
            <a:r>
              <a:rPr lang="el-GR" dirty="0"/>
              <a:t>και ανατίθενται σε διεργασίες που παράγουν αποτελέσματα επίσης της μορφής </a:t>
            </a:r>
            <a:br>
              <a:rPr lang="el-GR" dirty="0"/>
            </a:br>
            <a:r>
              <a:rPr lang="el-GR" dirty="0"/>
              <a:t>&lt;</a:t>
            </a:r>
            <a:r>
              <a:rPr lang="en-US" dirty="0"/>
              <a:t>key, value</a:t>
            </a:r>
            <a:r>
              <a:rPr lang="el-GR" dirty="0"/>
              <a:t>&gt;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Reduce</a:t>
            </a:r>
            <a:r>
              <a:rPr lang="en-US" dirty="0"/>
              <a:t>: </a:t>
            </a:r>
            <a:r>
              <a:rPr lang="el-GR" dirty="0"/>
              <a:t>τα αποτελέσματα της </a:t>
            </a:r>
            <a:r>
              <a:rPr lang="en-US" dirty="0"/>
              <a:t>Map </a:t>
            </a:r>
            <a:r>
              <a:rPr lang="el-GR" dirty="0"/>
              <a:t>φάσης τροφοδοτούνται σε διεργασίες που τα συνοψίζουν σε μικρότερο αριθμό εγγραφών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l-GR" dirty="0"/>
              <a:t>Η συνάρτηση </a:t>
            </a:r>
            <a:r>
              <a:rPr lang="en-US" dirty="0"/>
              <a:t>reduce </a:t>
            </a:r>
            <a:r>
              <a:rPr lang="el-GR" dirty="0"/>
              <a:t>εκτελείται μετά την συνάρτηση </a:t>
            </a:r>
            <a:r>
              <a:rPr lang="en-US" dirty="0"/>
              <a:t>map</a:t>
            </a:r>
          </a:p>
        </p:txBody>
      </p:sp>
      <p:pic>
        <p:nvPicPr>
          <p:cNvPr id="49154" name="Picture 2" descr="[Diagram: stages of a MapReduce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311704"/>
            <a:ext cx="5061626" cy="2724842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6096000" y="5310704"/>
            <a:ext cx="50616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https://developers.google.com/appengine/docs/python/dataprocessing/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206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Παράδειγμα </a:t>
            </a:r>
            <a:r>
              <a:rPr lang="en-US" dirty="0"/>
              <a:t>Map-Reduce</a:t>
            </a:r>
            <a:r>
              <a:rPr lang="el-GR" dirty="0"/>
              <a:t>: Καταμέτρηση λέξεων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Πρόβλημα: Υπολογισμός της συχνότητας εμφάνισης λέξεων σε ένα σύνολο πολλών κειμένων</a:t>
            </a:r>
          </a:p>
          <a:p>
            <a:r>
              <a:rPr lang="el-GR" dirty="0"/>
              <a:t>Ο προγραμματιστής πρέπει να γράψει μια </a:t>
            </a:r>
            <a:r>
              <a:rPr lang="en-US" dirty="0"/>
              <a:t>map </a:t>
            </a:r>
            <a:r>
              <a:rPr lang="el-GR" dirty="0"/>
              <a:t>συνάρτηση και μια </a:t>
            </a:r>
            <a:r>
              <a:rPr lang="en-US" dirty="0"/>
              <a:t>reduce </a:t>
            </a:r>
            <a:r>
              <a:rPr lang="el-GR" dirty="0"/>
              <a:t>συνάρτηση</a:t>
            </a:r>
          </a:p>
          <a:p>
            <a:pPr marL="0" indent="0">
              <a:buNone/>
            </a:pPr>
            <a:endParaRPr lang="el-GR" dirty="0"/>
          </a:p>
        </p:txBody>
      </p:sp>
      <p:grpSp>
        <p:nvGrpSpPr>
          <p:cNvPr id="10" name="Ομάδα 9"/>
          <p:cNvGrpSpPr/>
          <p:nvPr/>
        </p:nvGrpSpPr>
        <p:grpSpPr>
          <a:xfrm>
            <a:off x="6188149" y="1935240"/>
            <a:ext cx="4465674" cy="1584140"/>
            <a:chOff x="6188149" y="1690688"/>
            <a:chExt cx="4465674" cy="1584140"/>
          </a:xfrm>
        </p:grpSpPr>
        <p:sp>
          <p:nvSpPr>
            <p:cNvPr id="5" name="4 - TextBox"/>
            <p:cNvSpPr txBox="1"/>
            <p:nvPr/>
          </p:nvSpPr>
          <p:spPr>
            <a:xfrm>
              <a:off x="6312024" y="1772817"/>
              <a:ext cx="40324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όνομα του εγγράφου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περιεχόμενο του εγγράφου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map(String key, String value)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w in value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emitIntermediate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(w,1)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Ορθογώνιο 3"/>
            <p:cNvSpPr/>
            <p:nvPr/>
          </p:nvSpPr>
          <p:spPr>
            <a:xfrm>
              <a:off x="6188149" y="1690688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/>
          <p:cNvGrpSpPr/>
          <p:nvPr/>
        </p:nvGrpSpPr>
        <p:grpSpPr>
          <a:xfrm>
            <a:off x="6188149" y="3889576"/>
            <a:ext cx="4465674" cy="1600438"/>
            <a:chOff x="6188149" y="3645024"/>
            <a:chExt cx="4465674" cy="1600438"/>
          </a:xfrm>
        </p:grpSpPr>
        <p:sp>
          <p:nvSpPr>
            <p:cNvPr id="7" name="6 - TextBox"/>
            <p:cNvSpPr txBox="1"/>
            <p:nvPr/>
          </p:nvSpPr>
          <p:spPr>
            <a:xfrm>
              <a:off x="6456040" y="3645024"/>
              <a:ext cx="403244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λέξη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values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λίστα από μετρήσεις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reduce(key, values)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 = 0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v in values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c += v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emit(c)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Ορθογώνιο 7"/>
            <p:cNvSpPr/>
            <p:nvPr/>
          </p:nvSpPr>
          <p:spPr>
            <a:xfrm>
              <a:off x="6188149" y="3645024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231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Example</a:t>
            </a:r>
            <a:endParaRPr lang="el-GR" dirty="0"/>
          </a:p>
        </p:txBody>
      </p:sp>
      <p:sp>
        <p:nvSpPr>
          <p:cNvPr id="10" name="9 - Ορθογώνιο"/>
          <p:cNvSpPr/>
          <p:nvPr/>
        </p:nvSpPr>
        <p:spPr>
          <a:xfrm>
            <a:off x="4151784" y="5589240"/>
            <a:ext cx="496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https://www.edureka.co/blog/mapreduce-tutorial</a:t>
            </a:r>
            <a:r>
              <a:rPr lang="el-GR" dirty="0"/>
              <a:t> 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 dirty="0"/>
          </a:p>
        </p:txBody>
      </p:sp>
      <p:pic>
        <p:nvPicPr>
          <p:cNvPr id="1028" name="Picture 4" descr="MapReduce Way - MapReduce Tutorial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2039144"/>
            <a:ext cx="7762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0180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979</Words>
  <Application>Microsoft Macintosh PowerPoint</Application>
  <PresentationFormat>Widescreen</PresentationFormat>
  <Paragraphs>134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Θέμα του Office</vt:lpstr>
      <vt:lpstr>Apache Hadoop</vt:lpstr>
      <vt:lpstr>Apache Hadoop</vt:lpstr>
      <vt:lpstr>Apache Hadoop Ecosystem</vt:lpstr>
      <vt:lpstr>HDFS (Hadoop Distributed File System)</vt:lpstr>
      <vt:lpstr>Hadoop YARN (Yet Another Resource Negotiator)</vt:lpstr>
      <vt:lpstr>MapReduce</vt:lpstr>
      <vt:lpstr>MapReduce functions</vt:lpstr>
      <vt:lpstr>Παράδειγμα Map-Reduce: Καταμέτρηση λέξεων</vt:lpstr>
      <vt:lpstr>Word Count Example</vt:lpstr>
      <vt:lpstr>Βασικά βήματα του MapReduce</vt:lpstr>
      <vt:lpstr>Διαχωρισμός εργασιών: Τι κάνει ο προγραμματιστής και τι το Hadoop</vt:lpstr>
      <vt:lpstr>Τρόποι προγραμματισμού στο Hadoop</vt:lpstr>
      <vt:lpstr>Major Hadoop vendors</vt:lpstr>
      <vt:lpstr>Demo: παράδειγμα επεξεργασίας με το Hadoop Map Reduce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</dc:title>
  <dc:creator>Christos Gogos</dc:creator>
  <cp:lastModifiedBy>Γκόγκος Χρήστος</cp:lastModifiedBy>
  <cp:revision>28</cp:revision>
  <dcterms:created xsi:type="dcterms:W3CDTF">2017-12-04T07:10:55Z</dcterms:created>
  <dcterms:modified xsi:type="dcterms:W3CDTF">2018-10-20T19:36:12Z</dcterms:modified>
</cp:coreProperties>
</file>