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71" r:id="rId12"/>
    <p:sldId id="266" r:id="rId13"/>
    <p:sldId id="269" r:id="rId14"/>
    <p:sldId id="268" r:id="rId15"/>
    <p:sldId id="267" r:id="rId1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7"/>
    <p:restoredTop sz="94669"/>
  </p:normalViewPr>
  <p:slideViewPr>
    <p:cSldViewPr snapToGrid="0">
      <p:cViewPr varScale="1">
        <p:scale>
          <a:sx n="87" d="100"/>
          <a:sy n="87" d="100"/>
        </p:scale>
        <p:origin x="1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FF9B1-BC6A-488D-9803-65420610ECB9}" type="datetimeFigureOut">
              <a:rPr lang="el-GR" smtClean="0"/>
              <a:t>15/2/19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C95F2-2AB4-44CC-909A-30EA08F0882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506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amp</a:t>
            </a:r>
            <a:r>
              <a:rPr lang="en-US" dirty="0" err="1"/>
              <a:t>lab</a:t>
            </a:r>
            <a:r>
              <a:rPr lang="en-US" dirty="0"/>
              <a:t> = algorithms machines people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Spark is a “Top level” Apache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dirty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6068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0A1E2-1EEA-4342-A128-5F40CC54FD76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3385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apache</a:t>
            </a:r>
            <a:r>
              <a:rPr lang="en-US" baseline="0" dirty="0"/>
              <a:t> spark standalone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20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</a:t>
            </a:r>
            <a:r>
              <a:rPr lang="en-US" baseline="0" dirty="0"/>
              <a:t> = Read </a:t>
            </a:r>
            <a:r>
              <a:rPr lang="en-US" baseline="0" dirty="0" err="1"/>
              <a:t>Eval</a:t>
            </a:r>
            <a:r>
              <a:rPr lang="en-US" baseline="0" dirty="0"/>
              <a:t> Print Loop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DD6-31CB-4377-8AFD-B96789C2112A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8232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77172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b="0" dirty="0" err="1">
                <a:effectLst/>
              </a:rPr>
              <a:t>GraySort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Sort rate (TBs / minute) achieved while sorting a very large amount of data (currently 100 TB minimum).</a:t>
            </a:r>
          </a:p>
          <a:p>
            <a:pPr fontAlgn="t"/>
            <a:r>
              <a:rPr lang="en-US" b="0" dirty="0" err="1">
                <a:effectLst/>
              </a:rPr>
              <a:t>CloudSort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Minimum cost for sorting a very large amount of data on a public cloud. (currently 100 TB). </a:t>
            </a:r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7454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240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15/2/19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750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15/2/19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215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15/2/19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8972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15/2/19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475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15/2/19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473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15/2/19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196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15/2/19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099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15/2/19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1470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15/2/19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727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15/2/19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926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15/2/19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451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E151-0877-461B-8BE5-DA5BD7170C9D}" type="datetimeFigureOut">
              <a:rPr lang="el-GR" smtClean="0"/>
              <a:t>15/2/19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351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chgogos/big_data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christos-gogos-07a75bb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atabricks.com/blog/2016/11/14/setting-new-world-record-apache-spark.html" TargetMode="External"/><Relationship Id="rId5" Type="http://schemas.openxmlformats.org/officeDocument/2006/relationships/hyperlink" Target="https://databricks.com/blog/2014/11/05/spark-officially-sets-a-new-record-in-large-scale-sorting.html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magazin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atabricks.com/blog/2016/06/22/apache-spark-key-terms-explained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atabricks.com/blog/2016/01/05/apache-spark-2015-year-in-review.html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Apache Spark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l-GR" dirty="0"/>
              <a:t>Χρήστος</a:t>
            </a:r>
            <a:r>
              <a:rPr lang="en-US" dirty="0"/>
              <a:t> </a:t>
            </a:r>
            <a:r>
              <a:rPr lang="el-GR" dirty="0"/>
              <a:t>Γκόγκος</a:t>
            </a:r>
          </a:p>
          <a:p>
            <a:r>
              <a:rPr lang="el-GR" dirty="0"/>
              <a:t>Εργαστήριο Συστημάτων Υπολογιστών – Τμήμα Ηλεκτρολόγων Μηχανικών &amp; Τεχνολογίας Υπολογιστών</a:t>
            </a:r>
            <a:r>
              <a:rPr lang="en-US" dirty="0"/>
              <a:t> – </a:t>
            </a:r>
            <a:r>
              <a:rPr lang="el-GR" dirty="0"/>
              <a:t>Πανεπιστήμιο Πατρών</a:t>
            </a:r>
          </a:p>
          <a:p>
            <a:r>
              <a:rPr lang="en-US" dirty="0"/>
              <a:t>23</a:t>
            </a:r>
            <a:r>
              <a:rPr lang="el-GR" dirty="0"/>
              <a:t>/</a:t>
            </a:r>
            <a:r>
              <a:rPr lang="en-US" dirty="0"/>
              <a:t>10</a:t>
            </a:r>
            <a:r>
              <a:rPr lang="el-GR" dirty="0"/>
              <a:t>/201</a:t>
            </a:r>
            <a:r>
              <a:rPr lang="en-US" dirty="0"/>
              <a:t>8</a:t>
            </a:r>
            <a:endParaRPr lang="el-GR" dirty="0"/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https://github.com/chgogos/big_data</a:t>
            </a:r>
            <a:r>
              <a:rPr lang="el-GR" dirty="0"/>
              <a:t> </a:t>
            </a:r>
          </a:p>
        </p:txBody>
      </p:sp>
      <p:pic>
        <p:nvPicPr>
          <p:cNvPr id="4" name="Picture 2" descr="http://spark.apache.org/images/spark-logo-trade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111" y="756260"/>
            <a:ext cx="257175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media.licdn.com/mpr/mpr/shrinknp_100_100/AAEAAQAAAAAAAAY5AAAAJGM2NzVkMDI1LTAwMTMtNGY5MS1iZDUzLWVjMDU3N2MyMTE1Yg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085" y="3733191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16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3A0A-AB08-B24D-A687-10699B2D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MLib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BEEAF-753D-C247-8661-4A275D102A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Το </a:t>
            </a:r>
            <a:r>
              <a:rPr lang="en-US" dirty="0"/>
              <a:t>API </a:t>
            </a:r>
            <a:r>
              <a:rPr lang="el-GR" dirty="0"/>
              <a:t>του </a:t>
            </a:r>
            <a:r>
              <a:rPr lang="en-US" dirty="0" err="1"/>
              <a:t>MLib</a:t>
            </a:r>
            <a:r>
              <a:rPr lang="en-US" dirty="0"/>
              <a:t> </a:t>
            </a:r>
            <a:r>
              <a:rPr lang="el-GR" dirty="0"/>
              <a:t>βασίζεται στα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CDF97-F1FC-BE40-A9A6-3A617367E7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4BCD-E336-C947-9936-9F0025DD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E355-BD35-1E49-9D90-7577EA39BB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Τα </a:t>
            </a:r>
            <a:r>
              <a:rPr lang="en-US" dirty="0"/>
              <a:t>streaming </a:t>
            </a:r>
            <a:r>
              <a:rPr lang="el-GR" dirty="0"/>
              <a:t>δεδομένα φθάνουν συνεχώς από διάφορες πηγές με μικρά μηνύματα</a:t>
            </a:r>
          </a:p>
          <a:p>
            <a:r>
              <a:rPr lang="el-GR" dirty="0"/>
              <a:t>Υπάρχουν πολλές εφαρμογές της </a:t>
            </a:r>
            <a:r>
              <a:rPr lang="en-US" dirty="0"/>
              <a:t>streaming </a:t>
            </a:r>
            <a:r>
              <a:rPr lang="el-GR" dirty="0"/>
              <a:t>τεχνολογίας (παρακολούθηση αισθητήρων, έλεγχος </a:t>
            </a:r>
            <a:r>
              <a:rPr lang="en-US" dirty="0"/>
              <a:t>logs, </a:t>
            </a:r>
            <a:r>
              <a:rPr lang="el-GR" dirty="0"/>
              <a:t>παρακολούθηση χρηματοοικονομικών αγορών κ.α.)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80AFA-DEF2-E34E-A66C-041532F03F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Λογισμικά ανάλυσης </a:t>
            </a:r>
            <a:r>
              <a:rPr lang="en-US" dirty="0"/>
              <a:t>streams</a:t>
            </a:r>
            <a:endParaRPr lang="el-GR" dirty="0"/>
          </a:p>
          <a:p>
            <a:pPr lvl="1"/>
            <a:r>
              <a:rPr lang="en-US" dirty="0" err="1"/>
              <a:t>Flink</a:t>
            </a:r>
            <a:endParaRPr lang="en-US" dirty="0"/>
          </a:p>
          <a:p>
            <a:pPr lvl="1"/>
            <a:r>
              <a:rPr lang="en-US" dirty="0"/>
              <a:t>Storm</a:t>
            </a:r>
          </a:p>
          <a:p>
            <a:pPr lvl="1"/>
            <a:r>
              <a:rPr lang="en-US" dirty="0"/>
              <a:t>Kafka</a:t>
            </a:r>
          </a:p>
          <a:p>
            <a:pPr lvl="1"/>
            <a:r>
              <a:rPr lang="en-US" dirty="0"/>
              <a:t>Spark </a:t>
            </a:r>
          </a:p>
          <a:p>
            <a:pPr lvl="1"/>
            <a:r>
              <a:rPr lang="en-US" dirty="0" err="1"/>
              <a:t>Samza</a:t>
            </a:r>
            <a:endParaRPr lang="en-US" dirty="0"/>
          </a:p>
          <a:p>
            <a:pPr lvl="1"/>
            <a:r>
              <a:rPr lang="en-US" dirty="0"/>
              <a:t>Kinesis</a:t>
            </a:r>
          </a:p>
          <a:p>
            <a:pPr lvl="1"/>
            <a:r>
              <a:rPr lang="en-US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729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(DAGs)</a:t>
            </a: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To Spark </a:t>
            </a:r>
            <a:r>
              <a:rPr lang="el-GR" dirty="0"/>
              <a:t>επιτρέπει την ανάπτυξη σύνθετων εργασιών</a:t>
            </a:r>
            <a:r>
              <a:rPr lang="en-US" dirty="0"/>
              <a:t>, </a:t>
            </a:r>
            <a:r>
              <a:rPr lang="el-GR" dirty="0"/>
              <a:t>που αποτελούνται από πολλά επιμέρους βήματα χρησιμοποιώντας το </a:t>
            </a:r>
            <a:r>
              <a:rPr lang="en-US" dirty="0"/>
              <a:t>DAG pattern</a:t>
            </a:r>
          </a:p>
          <a:p>
            <a:pPr>
              <a:lnSpc>
                <a:spcPct val="110000"/>
              </a:lnSpc>
            </a:pPr>
            <a:r>
              <a:rPr lang="el-GR" dirty="0"/>
              <a:t>Το </a:t>
            </a:r>
            <a:r>
              <a:rPr lang="en-US" dirty="0"/>
              <a:t>Spark </a:t>
            </a:r>
            <a:r>
              <a:rPr lang="el-GR" dirty="0"/>
              <a:t>διατηρεί τα ενδιάμεσα αποτελέσματα στη μνήμη αντί να τα εγγράφει στο δίσκο (ιδιαίτερα χρήσιμο όταν χρειάζεται να πραγματοποιηθούν εργασίες στα ίδια δεδομένα πολλές φορές)</a:t>
            </a:r>
          </a:p>
        </p:txBody>
      </p:sp>
      <p:pic>
        <p:nvPicPr>
          <p:cNvPr id="6" name="Picture 2" descr="http://image.slidesharecdn.com/sparkstreamingcodefriday-151016181228-lva1-app6891/95/apache-spark-streaming-and-hbase-14-638.jpg?cb=1445019226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172200" y="2539401"/>
            <a:ext cx="5181600" cy="292378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03027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Εξέλιξη του</a:t>
            </a:r>
            <a:r>
              <a:rPr lang="en-US" dirty="0"/>
              <a:t> </a:t>
            </a:r>
            <a:r>
              <a:rPr lang="el-GR" dirty="0"/>
              <a:t>μοντέλου επεξεργασίας στο </a:t>
            </a:r>
            <a:r>
              <a:rPr lang="en-US" dirty="0"/>
              <a:t>Apache Spark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RDD</a:t>
            </a:r>
          </a:p>
          <a:p>
            <a:r>
              <a:rPr lang="en-US" dirty="0"/>
              <a:t>Spark 1.3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API (</a:t>
            </a:r>
            <a:r>
              <a:rPr lang="el-GR" dirty="0"/>
              <a:t>χρησιμοποιεί γλώσσα ερωτημάτων για να χειρίζεται τα δεδομένα ταχύτερα σε σχέση με τα </a:t>
            </a:r>
            <a:r>
              <a:rPr lang="en-US" dirty="0"/>
              <a:t>RDD)</a:t>
            </a:r>
          </a:p>
          <a:p>
            <a:r>
              <a:rPr lang="en-US" dirty="0"/>
              <a:t>Spark 1.6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/>
              <a:t>DataSet</a:t>
            </a:r>
            <a:r>
              <a:rPr lang="en-US" dirty="0"/>
              <a:t> API (</a:t>
            </a:r>
            <a:r>
              <a:rPr lang="el-GR" dirty="0"/>
              <a:t>δημιουργεί </a:t>
            </a:r>
            <a:r>
              <a:rPr lang="en-US" dirty="0"/>
              <a:t>query plans </a:t>
            </a:r>
            <a:r>
              <a:rPr lang="el-GR" dirty="0"/>
              <a:t>για την εκτέλεση των ερωτημάτων, ταχύτερο σε σχέση με τα </a:t>
            </a:r>
            <a:r>
              <a:rPr lang="en-US" dirty="0"/>
              <a:t>RDDs)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7690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Απόδοση του </a:t>
            </a:r>
            <a:r>
              <a:rPr lang="en-US" dirty="0"/>
              <a:t>Apache Spark (</a:t>
            </a:r>
            <a:r>
              <a:rPr lang="en-US" dirty="0" err="1"/>
              <a:t>GraySortMetric</a:t>
            </a:r>
            <a:r>
              <a:rPr lang="en-US" dirty="0"/>
              <a:t>, </a:t>
            </a:r>
            <a:r>
              <a:rPr lang="en-US" dirty="0" err="1"/>
              <a:t>CloudSortMetric</a:t>
            </a:r>
            <a:r>
              <a:rPr lang="en-US" dirty="0"/>
              <a:t>)</a:t>
            </a:r>
            <a:endParaRPr lang="el-GR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25569" y="1690688"/>
            <a:ext cx="3406861" cy="4351338"/>
          </a:xfrm>
          <a:prstGeom prst="rect">
            <a:avLst/>
          </a:prstGeom>
        </p:spPr>
      </p:pic>
      <p:pic>
        <p:nvPicPr>
          <p:cNvPr id="7" name="Θέση περιεχομένου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722174"/>
            <a:ext cx="5181600" cy="2558240"/>
          </a:xfrm>
          <a:prstGeom prst="rect">
            <a:avLst/>
          </a:prstGeom>
        </p:spPr>
      </p:pic>
      <p:sp>
        <p:nvSpPr>
          <p:cNvPr id="6" name="Ορθογώνιο 5"/>
          <p:cNvSpPr/>
          <p:nvPr/>
        </p:nvSpPr>
        <p:spPr>
          <a:xfrm>
            <a:off x="380999" y="6181095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sz="1100" dirty="0">
                <a:hlinkClick r:id="rId5"/>
              </a:rPr>
              <a:t>https://databricks.com/blog/2014/11/05/spark-officially-sets-a-new-record-in-large-scale-sorting.html</a:t>
            </a:r>
            <a:r>
              <a:rPr lang="en-US" sz="1100" dirty="0"/>
              <a:t> </a:t>
            </a:r>
            <a:endParaRPr lang="el-GR" sz="1100" dirty="0"/>
          </a:p>
        </p:txBody>
      </p:sp>
      <p:sp>
        <p:nvSpPr>
          <p:cNvPr id="8" name="Ορθογώνιο 7"/>
          <p:cNvSpPr/>
          <p:nvPr/>
        </p:nvSpPr>
        <p:spPr>
          <a:xfrm>
            <a:off x="5969296" y="5330543"/>
            <a:ext cx="55874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200" dirty="0">
                <a:hlinkClick r:id="rId6"/>
              </a:rPr>
              <a:t>https://databricks.com/blog/2016/11/14/setting-new-world-record-apache-spark.html</a:t>
            </a:r>
            <a:r>
              <a:rPr lang="en-US" sz="1200" dirty="0"/>
              <a:t> </a:t>
            </a:r>
            <a:endParaRPr lang="el-G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725569" y="1829757"/>
            <a:ext cx="118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GraySort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2014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Θέση αριθμού διαφάνειας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6363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l-GR" dirty="0"/>
              <a:t>παράδειγμα επεξεργασίας με το </a:t>
            </a:r>
            <a:r>
              <a:rPr lang="en-US" dirty="0"/>
              <a:t>Apache Spark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Υπολογισμός πλήθους μοναδικών επισκεπτών ιστοσελίδας </a:t>
            </a:r>
          </a:p>
          <a:p>
            <a:r>
              <a:rPr lang="el-GR" dirty="0"/>
              <a:t>Εύρεση </a:t>
            </a:r>
            <a:r>
              <a:rPr lang="en-US" dirty="0"/>
              <a:t>IP </a:t>
            </a:r>
            <a:r>
              <a:rPr lang="el-GR" dirty="0"/>
              <a:t>διευθύνσεων από τις οποίες συνδέθηκε ο κάθε μοναδικός χρήστης</a:t>
            </a:r>
          </a:p>
          <a:p>
            <a:r>
              <a:rPr lang="el-GR" dirty="0"/>
              <a:t>Χρήση αρχείων καταγραφής - </a:t>
            </a:r>
            <a:r>
              <a:rPr lang="en-US" dirty="0"/>
              <a:t>weblogs</a:t>
            </a:r>
            <a:r>
              <a:rPr lang="el-GR" dirty="0"/>
              <a:t> (82.9ΜΒ)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6631172" y="3087804"/>
            <a:ext cx="5092995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Java magazine May/June 2016</a:t>
            </a:r>
          </a:p>
          <a:p>
            <a:r>
              <a:rPr lang="en-US" dirty="0"/>
              <a:t>Apache Spark 101: Getting up to speed on the popular big data engine</a:t>
            </a:r>
            <a:endParaRPr lang="el-GR" dirty="0"/>
          </a:p>
        </p:txBody>
      </p:sp>
      <p:sp>
        <p:nvSpPr>
          <p:cNvPr id="6" name="Ορθογώνιο 5"/>
          <p:cNvSpPr/>
          <p:nvPr/>
        </p:nvSpPr>
        <p:spPr>
          <a:xfrm>
            <a:off x="6826101" y="4084656"/>
            <a:ext cx="45276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400" dirty="0">
                <a:hlinkClick r:id="rId3"/>
              </a:rPr>
              <a:t>http://www.oracle.com/technetwork/java/javamagazine</a:t>
            </a:r>
            <a:r>
              <a:rPr lang="en-US" sz="1400" dirty="0"/>
              <a:t> </a:t>
            </a:r>
            <a:endParaRPr lang="el-GR" sz="1400" dirty="0"/>
          </a:p>
        </p:txBody>
      </p:sp>
      <p:pic>
        <p:nvPicPr>
          <p:cNvPr id="7" name="Εικόνα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800" y="4993094"/>
            <a:ext cx="4591050" cy="933450"/>
          </a:xfrm>
          <a:prstGeom prst="rect">
            <a:avLst/>
          </a:prstGeom>
        </p:spPr>
      </p:pic>
      <p:sp>
        <p:nvSpPr>
          <p:cNvPr id="8" name="Οβάλ 7"/>
          <p:cNvSpPr/>
          <p:nvPr/>
        </p:nvSpPr>
        <p:spPr>
          <a:xfrm>
            <a:off x="6096000" y="4993093"/>
            <a:ext cx="1070344" cy="2593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βάλ 8"/>
          <p:cNvSpPr/>
          <p:nvPr/>
        </p:nvSpPr>
        <p:spPr>
          <a:xfrm>
            <a:off x="7339344" y="4993092"/>
            <a:ext cx="592544" cy="2593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TextBox 9"/>
          <p:cNvSpPr txBox="1"/>
          <p:nvPr/>
        </p:nvSpPr>
        <p:spPr>
          <a:xfrm>
            <a:off x="4040372" y="5730949"/>
            <a:ext cx="1437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</a:t>
            </a:r>
            <a:r>
              <a:rPr lang="el-GR" dirty="0"/>
              <a:t>Διεύθυνση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11879" y="4427486"/>
            <a:ext cx="109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</a:t>
            </a:r>
            <a:r>
              <a:rPr lang="el-GR" dirty="0"/>
              <a:t>πελάτη</a:t>
            </a:r>
          </a:p>
        </p:txBody>
      </p:sp>
      <p:cxnSp>
        <p:nvCxnSpPr>
          <p:cNvPr id="13" name="Ευθύγραμμο βέλος σύνδεσης 12"/>
          <p:cNvCxnSpPr>
            <a:stCxn id="10" idx="0"/>
            <a:endCxn id="8" idx="2"/>
          </p:cNvCxnSpPr>
          <p:nvPr/>
        </p:nvCxnSpPr>
        <p:spPr>
          <a:xfrm flipV="1">
            <a:off x="4758902" y="5122789"/>
            <a:ext cx="1337098" cy="608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/>
          <p:cNvCxnSpPr>
            <a:stCxn id="11" idx="1"/>
            <a:endCxn id="9" idx="0"/>
          </p:cNvCxnSpPr>
          <p:nvPr/>
        </p:nvCxnSpPr>
        <p:spPr>
          <a:xfrm flipH="1">
            <a:off x="7635616" y="4612152"/>
            <a:ext cx="576263" cy="380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928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Stack</a:t>
            </a:r>
            <a:endParaRPr lang="el-GR" dirty="0"/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Spark SQL</a:t>
            </a:r>
            <a:r>
              <a:rPr lang="en-US" dirty="0"/>
              <a:t>: </a:t>
            </a:r>
            <a:r>
              <a:rPr lang="el-GR" dirty="0"/>
              <a:t>πρόσβαση σε δομημένα δεδομένα – συμβατότητα με </a:t>
            </a:r>
            <a:r>
              <a:rPr lang="en-US" dirty="0" err="1"/>
              <a:t>HiveQL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Spark Streaming</a:t>
            </a:r>
            <a:r>
              <a:rPr lang="en-US" dirty="0"/>
              <a:t>: fault tolerant </a:t>
            </a:r>
            <a:r>
              <a:rPr lang="el-GR" dirty="0"/>
              <a:t>χειρισμός </a:t>
            </a:r>
            <a:r>
              <a:rPr lang="en-US" dirty="0"/>
              <a:t>data</a:t>
            </a:r>
            <a:r>
              <a:rPr lang="el-GR" dirty="0"/>
              <a:t> </a:t>
            </a:r>
            <a:r>
              <a:rPr lang="en-US" dirty="0"/>
              <a:t>streams (Flume, Kafka,…)</a:t>
            </a:r>
          </a:p>
          <a:p>
            <a:pPr>
              <a:lnSpc>
                <a:spcPct val="120000"/>
              </a:lnSpc>
            </a:pPr>
            <a:r>
              <a:rPr lang="en-US" b="1" dirty="0" err="1"/>
              <a:t>MLlib</a:t>
            </a:r>
            <a:r>
              <a:rPr lang="en-US" dirty="0"/>
              <a:t>:</a:t>
            </a:r>
            <a:r>
              <a:rPr lang="el-GR" dirty="0"/>
              <a:t> έλεγχος υποθέσεων</a:t>
            </a:r>
            <a:r>
              <a:rPr lang="en-US" dirty="0"/>
              <a:t>, </a:t>
            </a:r>
            <a:r>
              <a:rPr lang="el-GR" dirty="0"/>
              <a:t>κατηγοριοποίηση, παλινδρόμηση</a:t>
            </a:r>
            <a:r>
              <a:rPr lang="en-US" dirty="0"/>
              <a:t>, </a:t>
            </a:r>
            <a:r>
              <a:rPr lang="el-GR" dirty="0" err="1"/>
              <a:t>συσταδοποίηση</a:t>
            </a:r>
            <a:r>
              <a:rPr lang="en-US" dirty="0"/>
              <a:t>, </a:t>
            </a:r>
            <a:r>
              <a:rPr lang="el-GR" dirty="0"/>
              <a:t>ανάλυση κυρίων συνιστωσών</a:t>
            </a:r>
          </a:p>
          <a:p>
            <a:pPr>
              <a:lnSpc>
                <a:spcPct val="120000"/>
              </a:lnSpc>
            </a:pPr>
            <a:r>
              <a:rPr lang="en-US" b="1" dirty="0" err="1"/>
              <a:t>GraphX</a:t>
            </a:r>
            <a:r>
              <a:rPr lang="en-US" dirty="0"/>
              <a:t>: </a:t>
            </a:r>
            <a:r>
              <a:rPr lang="el-GR" dirty="0"/>
              <a:t>ανάλυση γραφημάτων (π.χ. </a:t>
            </a:r>
            <a:r>
              <a:rPr lang="en-US" dirty="0" err="1"/>
              <a:t>pagerank</a:t>
            </a:r>
            <a:r>
              <a:rPr lang="el-GR" dirty="0"/>
              <a:t>), μέσω του </a:t>
            </a:r>
            <a:r>
              <a:rPr lang="en-US" dirty="0" err="1"/>
              <a:t>Pregel</a:t>
            </a:r>
            <a:r>
              <a:rPr lang="en-US" dirty="0"/>
              <a:t> API</a:t>
            </a:r>
            <a:endParaRPr lang="el-GR" dirty="0"/>
          </a:p>
        </p:txBody>
      </p:sp>
      <p:pic>
        <p:nvPicPr>
          <p:cNvPr id="7" name="Picture 2" descr="http://spark.apache.org/images/spark-stack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5207" y="2558374"/>
            <a:ext cx="4994218" cy="235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9339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 το </a:t>
            </a:r>
            <a:r>
              <a:rPr lang="en-US" dirty="0"/>
              <a:t>Apache Spark</a:t>
            </a:r>
            <a:r>
              <a:rPr lang="el-GR" dirty="0"/>
              <a:t>;</a:t>
            </a:r>
          </a:p>
        </p:txBody>
      </p:sp>
      <p:sp>
        <p:nvSpPr>
          <p:cNvPr id="5" name="Θέση περιεχομένου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Το </a:t>
            </a:r>
            <a:r>
              <a:rPr lang="en-US" dirty="0"/>
              <a:t>Apache Spark </a:t>
            </a:r>
            <a:r>
              <a:rPr lang="el-GR" dirty="0"/>
              <a:t>είναι ένα </a:t>
            </a:r>
            <a:r>
              <a:rPr lang="en-US" dirty="0"/>
              <a:t>framework </a:t>
            </a:r>
            <a:r>
              <a:rPr lang="el-GR" dirty="0"/>
              <a:t>γενικού σκοπού που επιτρέπει κατανεμημένη</a:t>
            </a:r>
            <a:r>
              <a:rPr lang="en-US" dirty="0"/>
              <a:t> </a:t>
            </a:r>
            <a:r>
              <a:rPr lang="el-GR" dirty="0"/>
              <a:t>επεξεργασία σε ομάδες υπολογιστών</a:t>
            </a:r>
          </a:p>
          <a:p>
            <a:r>
              <a:rPr lang="el-GR" dirty="0"/>
              <a:t>Μπορεί να θεωρηθεί ως μηχανή επεξεργασίας (</a:t>
            </a:r>
            <a:r>
              <a:rPr lang="en-US" dirty="0"/>
              <a:t>processing engine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που δίνει έμφαση σε: ταχύτητα, ευκολία χρήσης και σε προχωρημένη ανάλυση δεδομένων </a:t>
            </a:r>
          </a:p>
          <a:p>
            <a:r>
              <a:rPr lang="el-GR" dirty="0"/>
              <a:t>Το </a:t>
            </a:r>
            <a:r>
              <a:rPr lang="en-US" dirty="0"/>
              <a:t>Spark </a:t>
            </a:r>
            <a:r>
              <a:rPr lang="el-GR" dirty="0"/>
              <a:t>δημιουργήθηκε αρχικά στο </a:t>
            </a:r>
            <a:r>
              <a:rPr lang="en-US" dirty="0" err="1"/>
              <a:t>AMPLab</a:t>
            </a:r>
            <a:r>
              <a:rPr lang="en-US" dirty="0"/>
              <a:t> </a:t>
            </a:r>
            <a:r>
              <a:rPr lang="el-GR" dirty="0"/>
              <a:t>του </a:t>
            </a:r>
            <a:r>
              <a:rPr lang="en-US" dirty="0"/>
              <a:t>UC Berkeley (2009) </a:t>
            </a:r>
            <a:r>
              <a:rPr lang="el-GR" dirty="0"/>
              <a:t>και από το 2010 είναι </a:t>
            </a:r>
            <a:r>
              <a:rPr lang="en-US" dirty="0"/>
              <a:t>open source </a:t>
            </a:r>
            <a:r>
              <a:rPr lang="el-GR" dirty="0"/>
              <a:t>ως </a:t>
            </a:r>
            <a:r>
              <a:rPr lang="en-US" dirty="0"/>
              <a:t>Apache project </a:t>
            </a:r>
            <a:endParaRPr lang="el-GR" dirty="0"/>
          </a:p>
          <a:p>
            <a:r>
              <a:rPr lang="el-GR" dirty="0"/>
              <a:t>Δίνει έμφαση στη διατήρηση δεδομένων στη μνήμη (100</a:t>
            </a:r>
            <a:r>
              <a:rPr lang="en-US" dirty="0"/>
              <a:t>x</a:t>
            </a:r>
            <a:r>
              <a:rPr lang="el-GR" dirty="0"/>
              <a:t> ταχύτερο από το </a:t>
            </a:r>
            <a:r>
              <a:rPr lang="en-US" dirty="0"/>
              <a:t>Hadoop </a:t>
            </a:r>
            <a:r>
              <a:rPr lang="en-US" dirty="0" err="1"/>
              <a:t>MapReduce</a:t>
            </a:r>
            <a:r>
              <a:rPr lang="en-US" dirty="0"/>
              <a:t> </a:t>
            </a:r>
            <a:r>
              <a:rPr lang="el-GR" dirty="0"/>
              <a:t>για συγκεκριμένες εργασίες)</a:t>
            </a:r>
          </a:p>
          <a:p>
            <a:pPr marL="0" indent="0">
              <a:buNone/>
            </a:pPr>
            <a:endParaRPr lang="el-GR" dirty="0"/>
          </a:p>
          <a:p>
            <a:endParaRPr lang="el-GR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703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Για ποιες εφαρμογές είναι κατάλληλο το </a:t>
            </a:r>
            <a:r>
              <a:rPr lang="en-US" dirty="0"/>
              <a:t>Apache Spark</a:t>
            </a:r>
            <a:r>
              <a:rPr lang="el-GR" dirty="0"/>
              <a:t>;</a:t>
            </a: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Το </a:t>
            </a:r>
            <a:r>
              <a:rPr lang="en-US" dirty="0"/>
              <a:t>Spark </a:t>
            </a:r>
            <a:r>
              <a:rPr lang="el-GR" dirty="0"/>
              <a:t>είναι κατάλληλο για:</a:t>
            </a:r>
          </a:p>
          <a:p>
            <a:r>
              <a:rPr lang="el-GR" dirty="0" err="1"/>
              <a:t>Διαδραστικά</a:t>
            </a:r>
            <a:r>
              <a:rPr lang="el-GR" dirty="0"/>
              <a:t> ερωτήματα σε μεγάλα δεδομένα </a:t>
            </a:r>
          </a:p>
          <a:p>
            <a:r>
              <a:rPr lang="el-GR" dirty="0"/>
              <a:t>Επεξεργασία </a:t>
            </a:r>
            <a:r>
              <a:rPr lang="en-US" dirty="0"/>
              <a:t>streaming </a:t>
            </a:r>
            <a:r>
              <a:rPr lang="el-GR" dirty="0"/>
              <a:t>μεγάλων δεδομένων από αισθητήρες ή από άλλες πηγές</a:t>
            </a:r>
          </a:p>
          <a:p>
            <a:r>
              <a:rPr lang="el-GR" dirty="0"/>
              <a:t>Εκτέλεση εργασιών μηχανικής μάθησης σε μεγάλα δεδομένα </a:t>
            </a: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4</a:t>
            </a:fld>
            <a:endParaRPr lang="el-GR"/>
          </a:p>
        </p:txBody>
      </p:sp>
      <p:pic>
        <p:nvPicPr>
          <p:cNvPr id="1026" name="Picture 2" descr="Αποτέλεσμα εικόνας για apache spark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3969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Ορθογώνιο 5"/>
          <p:cNvSpPr/>
          <p:nvPr/>
        </p:nvSpPr>
        <p:spPr>
          <a:xfrm>
            <a:off x="6233746" y="5491986"/>
            <a:ext cx="54600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200" dirty="0">
                <a:hlinkClick r:id="rId4"/>
              </a:rPr>
              <a:t>https://databricks.com/blog/2016/06/22/apache-spark-key-terms-explained.html</a:t>
            </a:r>
            <a:r>
              <a:rPr lang="en-US" sz="1200" dirty="0"/>
              <a:t> 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214482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Χαρακτηριστικά του </a:t>
            </a:r>
            <a:r>
              <a:rPr lang="en-US" dirty="0"/>
              <a:t>Spark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l-GR" dirty="0"/>
              <a:t>Διατηρεί τα δεδομένα και τα ενδιάμεσα αποτελέσματα στη μνήμη, αντί να τα γράφει στο δίσκο</a:t>
            </a:r>
          </a:p>
          <a:p>
            <a:pPr>
              <a:lnSpc>
                <a:spcPct val="110000"/>
              </a:lnSpc>
            </a:pPr>
            <a:r>
              <a:rPr lang="el-GR" dirty="0"/>
              <a:t>Παρέχει επεξεργασία «σχεδόν» πραγματικού χρόνου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l-GR" dirty="0"/>
              <a:t>Σε σχέση με το </a:t>
            </a:r>
            <a:r>
              <a:rPr lang="en-US" dirty="0"/>
              <a:t>Hadoop </a:t>
            </a:r>
            <a:r>
              <a:rPr lang="en-US" dirty="0" err="1"/>
              <a:t>MapReduce</a:t>
            </a:r>
            <a:r>
              <a:rPr lang="en-US" dirty="0"/>
              <a:t> </a:t>
            </a:r>
            <a:r>
              <a:rPr lang="el-GR" dirty="0"/>
              <a:t>το </a:t>
            </a:r>
            <a:r>
              <a:rPr lang="en-US" dirty="0"/>
              <a:t>Spark:</a:t>
            </a:r>
            <a:endParaRPr lang="el-GR" dirty="0"/>
          </a:p>
          <a:p>
            <a:pPr lvl="1">
              <a:lnSpc>
                <a:spcPct val="110000"/>
              </a:lnSpc>
            </a:pPr>
            <a:r>
              <a:rPr lang="el-GR" dirty="0"/>
              <a:t>πραγματοποιεί λιγότερο ακριβά ανακατέματα (</a:t>
            </a:r>
            <a:r>
              <a:rPr lang="en-US" dirty="0"/>
              <a:t>shuffles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κατά την επεξεργασία των δεδομένων</a:t>
            </a:r>
            <a:r>
              <a:rPr lang="en-US" dirty="0"/>
              <a:t> </a:t>
            </a:r>
          </a:p>
          <a:p>
            <a:pPr lvl="1">
              <a:lnSpc>
                <a:spcPct val="110000"/>
              </a:lnSpc>
            </a:pPr>
            <a:r>
              <a:rPr lang="el-GR" dirty="0"/>
              <a:t>Παρέχει υψηλότερου επιπέδου </a:t>
            </a:r>
            <a:r>
              <a:rPr lang="en-US" dirty="0"/>
              <a:t>API </a:t>
            </a:r>
            <a:r>
              <a:rPr lang="el-GR" dirty="0"/>
              <a:t>που διευκολύνει τους προγραμματιστές</a:t>
            </a:r>
            <a:endParaRPr lang="en-US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l-GR" dirty="0"/>
              <a:t>Έχει σχεδιαστεί ως </a:t>
            </a:r>
            <a:r>
              <a:rPr lang="el-GR" b="1" dirty="0"/>
              <a:t>μηχανισμός εκτέλεσης εφαρμογών τόσο στη μνήμη όσο και στο δίσκο</a:t>
            </a:r>
            <a:r>
              <a:rPr lang="el-GR" dirty="0"/>
              <a:t> (όταν η μνήμη δεν επαρκεί</a:t>
            </a:r>
            <a:r>
              <a:rPr lang="en-US" dirty="0"/>
              <a:t>,</a:t>
            </a:r>
            <a:r>
              <a:rPr lang="el-GR" dirty="0"/>
              <a:t> οι λειτουργίες του </a:t>
            </a:r>
            <a:r>
              <a:rPr lang="en-US" dirty="0"/>
              <a:t>Spark </a:t>
            </a:r>
            <a:r>
              <a:rPr lang="el-GR" dirty="0"/>
              <a:t>χρησιμοποιούν τους δίσκους)</a:t>
            </a:r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695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 που χειρίζεται το </a:t>
            </a:r>
            <a:r>
              <a:rPr lang="en-US" dirty="0"/>
              <a:t>Spark</a:t>
            </a:r>
            <a:endParaRPr lang="el-GR" dirty="0"/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l-GR" dirty="0"/>
              <a:t>Συχνά χρησιμοποιείται πάνω από το </a:t>
            </a:r>
            <a:r>
              <a:rPr lang="en-US" dirty="0"/>
              <a:t>Hadoop </a:t>
            </a:r>
            <a:r>
              <a:rPr lang="el-GR" dirty="0"/>
              <a:t>που του παρέχει πρόσβαση σε δεδομένα τα οποία βρίσκονται στο </a:t>
            </a:r>
            <a:r>
              <a:rPr lang="en-US" dirty="0"/>
              <a:t>HDFS </a:t>
            </a:r>
            <a:r>
              <a:rPr lang="el-GR" dirty="0"/>
              <a:t>ή στην </a:t>
            </a:r>
            <a:r>
              <a:rPr lang="en-US" dirty="0" err="1"/>
              <a:t>HBase</a:t>
            </a:r>
            <a:endParaRPr lang="en-US" dirty="0"/>
          </a:p>
        </p:txBody>
      </p:sp>
      <p:sp>
        <p:nvSpPr>
          <p:cNvPr id="7" name="Θέση περιεχομένου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l-GR" dirty="0"/>
              <a:t>Επιπλέον:</a:t>
            </a:r>
          </a:p>
          <a:p>
            <a:pPr lvl="1">
              <a:lnSpc>
                <a:spcPct val="110000"/>
              </a:lnSpc>
            </a:pPr>
            <a:r>
              <a:rPr lang="el-GR" dirty="0"/>
              <a:t>Μπορεί να διαβάσει δεδομένα και από άλλα συστήματα αποθήκευσης δεδομένων όπως</a:t>
            </a:r>
            <a:r>
              <a:rPr lang="en-US" dirty="0"/>
              <a:t> Cassandra, MongoDB, </a:t>
            </a:r>
            <a:r>
              <a:rPr lang="en-US" dirty="0" err="1"/>
              <a:t>CouchDB</a:t>
            </a:r>
            <a:r>
              <a:rPr lang="en-US" dirty="0"/>
              <a:t> </a:t>
            </a:r>
            <a:r>
              <a:rPr lang="el-GR" dirty="0"/>
              <a:t>κ.α.</a:t>
            </a:r>
          </a:p>
          <a:p>
            <a:pPr lvl="1">
              <a:lnSpc>
                <a:spcPct val="110000"/>
              </a:lnSpc>
            </a:pPr>
            <a:r>
              <a:rPr lang="el-GR" dirty="0"/>
              <a:t>Μέσω</a:t>
            </a:r>
            <a:r>
              <a:rPr lang="en-US" dirty="0"/>
              <a:t> </a:t>
            </a:r>
            <a:r>
              <a:rPr lang="el-GR" dirty="0"/>
              <a:t>του υποσυστήματος </a:t>
            </a:r>
            <a:r>
              <a:rPr lang="en-US" dirty="0"/>
              <a:t>Apache Spark SQL </a:t>
            </a:r>
            <a:r>
              <a:rPr lang="el-GR" dirty="0"/>
              <a:t>μπορεί να έχει πρόσβαση μέσω </a:t>
            </a:r>
            <a:r>
              <a:rPr lang="en-US" dirty="0"/>
              <a:t>SQL</a:t>
            </a:r>
            <a:r>
              <a:rPr lang="el-GR" dirty="0"/>
              <a:t> σε σχεσιακές βάσεις δεδομένων 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l-GR" dirty="0"/>
              <a:t>Μπορεί να χρησιμοποιεί το </a:t>
            </a:r>
            <a:r>
              <a:rPr lang="en-US" dirty="0"/>
              <a:t>Apache </a:t>
            </a:r>
            <a:r>
              <a:rPr lang="en-US" dirty="0" err="1"/>
              <a:t>Mesos</a:t>
            </a:r>
            <a:r>
              <a:rPr lang="en-US" dirty="0"/>
              <a:t> </a:t>
            </a:r>
            <a:r>
              <a:rPr lang="el-GR" dirty="0"/>
              <a:t>ως </a:t>
            </a:r>
            <a:r>
              <a:rPr lang="en-US" dirty="0"/>
              <a:t>cluster manager </a:t>
            </a:r>
            <a:r>
              <a:rPr lang="el-GR" dirty="0"/>
              <a:t>και να εκτελείται εκτός </a:t>
            </a:r>
            <a:r>
              <a:rPr lang="en-US" dirty="0"/>
              <a:t>Hadoop </a:t>
            </a:r>
            <a:r>
              <a:rPr lang="el-GR" dirty="0"/>
              <a:t>σε ομάδες υπολογιστών που τη διαχείρισή τους αναλαμβάνει το </a:t>
            </a:r>
            <a:r>
              <a:rPr lang="en-US" dirty="0" err="1"/>
              <a:t>Mesos</a:t>
            </a:r>
            <a:endParaRPr lang="el-GR" dirty="0"/>
          </a:p>
        </p:txBody>
      </p:sp>
      <p:pic>
        <p:nvPicPr>
          <p:cNvPr id="4098" name="Picture 2" descr="https://raw.githubusercontent.com/ServiceStack/Assets/master/img/livedemos/techstacks/apache-meso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27" y="4903498"/>
            <a:ext cx="1150145" cy="35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6</a:t>
            </a:fld>
            <a:endParaRPr lang="el-GR"/>
          </a:p>
        </p:txBody>
      </p:sp>
      <p:pic>
        <p:nvPicPr>
          <p:cNvPr id="1026" name="Picture 2" descr="open-source-ecosys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54" y="3464841"/>
            <a:ext cx="4824046" cy="271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Ορθογώνιο 2"/>
          <p:cNvSpPr/>
          <p:nvPr/>
        </p:nvSpPr>
        <p:spPr>
          <a:xfrm>
            <a:off x="458664" y="631190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sz="1400" dirty="0">
                <a:hlinkClick r:id="rId5"/>
              </a:rPr>
              <a:t>https://databricks.com/blog/2016/01/05/apache-spark-2015-year-in-review.html</a:t>
            </a:r>
            <a:r>
              <a:rPr lang="el-G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787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Γλώσσες που υποστηρίζει το </a:t>
            </a:r>
            <a:r>
              <a:rPr lang="en-US" dirty="0"/>
              <a:t>Spark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Scala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r>
              <a:rPr lang="en-US"/>
              <a:t>R</a:t>
            </a:r>
            <a:endParaRPr lang="en-US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Διαθέτει </a:t>
            </a:r>
            <a:r>
              <a:rPr lang="en-US" dirty="0"/>
              <a:t>REPL</a:t>
            </a:r>
            <a:r>
              <a:rPr lang="el-GR" dirty="0"/>
              <a:t> (</a:t>
            </a:r>
            <a:r>
              <a:rPr lang="en-US" dirty="0"/>
              <a:t>Read </a:t>
            </a:r>
            <a:r>
              <a:rPr lang="en-US" dirty="0" err="1"/>
              <a:t>Eval</a:t>
            </a:r>
            <a:r>
              <a:rPr lang="en-US" dirty="0"/>
              <a:t> Print Loop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για: </a:t>
            </a:r>
            <a:r>
              <a:rPr lang="en-US" dirty="0"/>
              <a:t>Scala</a:t>
            </a:r>
            <a:r>
              <a:rPr lang="el-GR" dirty="0"/>
              <a:t>, </a:t>
            </a:r>
            <a:r>
              <a:rPr lang="en-US" dirty="0"/>
              <a:t>Python</a:t>
            </a:r>
            <a:r>
              <a:rPr lang="el-GR" dirty="0"/>
              <a:t>, </a:t>
            </a:r>
            <a:r>
              <a:rPr lang="en-US" dirty="0"/>
              <a:t>R</a:t>
            </a:r>
          </a:p>
          <a:p>
            <a:r>
              <a:rPr lang="en-US" dirty="0"/>
              <a:t>Python notebooks</a:t>
            </a:r>
            <a:endParaRPr lang="el-GR" dirty="0"/>
          </a:p>
        </p:txBody>
      </p:sp>
      <p:pic>
        <p:nvPicPr>
          <p:cNvPr id="1026" name="Picture 2" descr="pyspark_she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741" y="3443279"/>
            <a:ext cx="6817873" cy="193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4195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l-GR" dirty="0"/>
              <a:t>Τα </a:t>
            </a:r>
            <a:r>
              <a:rPr lang="en-US" dirty="0"/>
              <a:t>RDDs </a:t>
            </a:r>
            <a:r>
              <a:rPr lang="el-GR" dirty="0"/>
              <a:t>μοιάζουν με τους πίνακες των Βάσεων Δεδομένων</a:t>
            </a:r>
          </a:p>
          <a:p>
            <a:pPr>
              <a:lnSpc>
                <a:spcPct val="120000"/>
              </a:lnSpc>
            </a:pPr>
            <a:r>
              <a:rPr lang="el-GR" dirty="0"/>
              <a:t>Τα </a:t>
            </a:r>
            <a:r>
              <a:rPr lang="en-US" dirty="0"/>
              <a:t>RDDs </a:t>
            </a:r>
            <a:r>
              <a:rPr lang="el-GR" dirty="0"/>
              <a:t>είναι </a:t>
            </a:r>
            <a:r>
              <a:rPr lang="en-US" dirty="0"/>
              <a:t>immutable (</a:t>
            </a:r>
            <a:r>
              <a:rPr lang="el-GR" dirty="0"/>
              <a:t>ένα </a:t>
            </a:r>
            <a:r>
              <a:rPr lang="en-US" dirty="0"/>
              <a:t>RDD </a:t>
            </a:r>
            <a:r>
              <a:rPr lang="el-GR" dirty="0"/>
              <a:t>μπορεί να τροποποιηθεί μέσω ενός μετασχηματισμού αλλά σε αυτή την περίπτωση επιστρέφεται ένα νέο </a:t>
            </a:r>
            <a:r>
              <a:rPr lang="en-US" dirty="0"/>
              <a:t>RDD </a:t>
            </a:r>
            <a:r>
              <a:rPr lang="el-GR" dirty="0"/>
              <a:t>και το αρχικό </a:t>
            </a:r>
            <a:r>
              <a:rPr lang="en-US" dirty="0"/>
              <a:t>RDD </a:t>
            </a:r>
            <a:r>
              <a:rPr lang="el-GR" dirty="0"/>
              <a:t>παραμένει το ίδιο</a:t>
            </a:r>
            <a:r>
              <a:rPr lang="en-US" dirty="0"/>
              <a:t>)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l-GR" dirty="0"/>
              <a:t>Τα </a:t>
            </a:r>
            <a:r>
              <a:rPr lang="en-US" dirty="0"/>
              <a:t>RDDs </a:t>
            </a:r>
            <a:r>
              <a:rPr lang="el-GR" dirty="0"/>
              <a:t>υποστηρίζουν κατανεμημένη αποθήκευση δεδομένων στις μνήμες των μηχανημάτων ενός </a:t>
            </a:r>
            <a:r>
              <a:rPr lang="en-US" dirty="0"/>
              <a:t>cluster </a:t>
            </a:r>
            <a:r>
              <a:rPr lang="el-GR" dirty="0"/>
              <a:t>έτσι ώστε να επιτυγχάνεται </a:t>
            </a:r>
          </a:p>
          <a:p>
            <a:pPr lvl="1">
              <a:lnSpc>
                <a:spcPct val="110000"/>
              </a:lnSpc>
            </a:pPr>
            <a:r>
              <a:rPr lang="el-GR" b="1" dirty="0"/>
              <a:t>ανοχή σε σφάλματα: </a:t>
            </a:r>
            <a:r>
              <a:rPr lang="el-GR" dirty="0"/>
              <a:t>καταγράφοντας το ιστορικό των μετασχηματισμών που εφαρμόζονται στα δεδομένα </a:t>
            </a:r>
          </a:p>
          <a:p>
            <a:pPr lvl="1">
              <a:lnSpc>
                <a:spcPct val="110000"/>
              </a:lnSpc>
            </a:pPr>
            <a:r>
              <a:rPr lang="el-GR" b="1" dirty="0"/>
              <a:t>υψηλή απόδοση: </a:t>
            </a:r>
            <a:r>
              <a:rPr lang="el-GR" dirty="0"/>
              <a:t>Παραλληλισμός επεξεργασίας στους κόμβους του </a:t>
            </a:r>
            <a:r>
              <a:rPr lang="en-US" dirty="0"/>
              <a:t>cluster</a:t>
            </a:r>
            <a:endParaRPr lang="el-GR" dirty="0"/>
          </a:p>
          <a:p>
            <a:pPr>
              <a:lnSpc>
                <a:spcPct val="110000"/>
              </a:lnSpc>
            </a:pPr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1335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RDDs: Transformations - Actions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Από τη στιγμή που έχει δημιουργηθεί ένα </a:t>
            </a:r>
            <a:r>
              <a:rPr lang="en-US" dirty="0"/>
              <a:t>RDD </a:t>
            </a:r>
            <a:r>
              <a:rPr lang="el-GR" dirty="0"/>
              <a:t>δύο βασικοί τύποι λειτουργιών μπορούν να γίνουν:</a:t>
            </a:r>
          </a:p>
          <a:p>
            <a:pPr lvl="1"/>
            <a:r>
              <a:rPr lang="el-GR" b="1" dirty="0"/>
              <a:t>Μετασχηματισμοί (</a:t>
            </a:r>
            <a:r>
              <a:rPr lang="en-US" b="1" dirty="0" err="1"/>
              <a:t>tranformations</a:t>
            </a:r>
            <a:r>
              <a:rPr lang="el-GR" b="1" dirty="0"/>
              <a:t>)</a:t>
            </a:r>
            <a:endParaRPr lang="en-US" dirty="0"/>
          </a:p>
          <a:p>
            <a:pPr lvl="2"/>
            <a:r>
              <a:rPr lang="el-GR" dirty="0"/>
              <a:t>δημιουργούν ένα νέο </a:t>
            </a:r>
            <a:r>
              <a:rPr lang="en-US" dirty="0"/>
              <a:t>RDD </a:t>
            </a:r>
            <a:r>
              <a:rPr lang="el-GR" dirty="0"/>
              <a:t>αλλάζοντας το αρχικό (π.χ. </a:t>
            </a:r>
            <a:r>
              <a:rPr lang="en-US" dirty="0"/>
              <a:t>map, filter, </a:t>
            </a:r>
            <a:r>
              <a:rPr lang="en-US" dirty="0" err="1"/>
              <a:t>flatMap</a:t>
            </a:r>
            <a:r>
              <a:rPr lang="en-US" dirty="0"/>
              <a:t>, </a:t>
            </a:r>
            <a:r>
              <a:rPr lang="en-US" dirty="0" err="1"/>
              <a:t>groupByKey</a:t>
            </a:r>
            <a:r>
              <a:rPr lang="en-US" dirty="0"/>
              <a:t>, </a:t>
            </a:r>
            <a:r>
              <a:rPr lang="en-US" dirty="0" err="1"/>
              <a:t>reduceByKey</a:t>
            </a:r>
            <a:r>
              <a:rPr lang="en-US" dirty="0"/>
              <a:t>, </a:t>
            </a:r>
            <a:r>
              <a:rPr lang="en-US" dirty="0" err="1"/>
              <a:t>aggregateByKey</a:t>
            </a:r>
            <a:r>
              <a:rPr lang="en-US" dirty="0"/>
              <a:t>, pipe, coalesce</a:t>
            </a:r>
            <a:r>
              <a:rPr lang="el-GR" dirty="0"/>
              <a:t>)</a:t>
            </a:r>
            <a:endParaRPr lang="en-US" dirty="0"/>
          </a:p>
          <a:p>
            <a:pPr lvl="2"/>
            <a:r>
              <a:rPr lang="el-GR" dirty="0"/>
              <a:t>οι μετασχηματισμοί δεν επιστρέφουν μια απλή τιμή αλλά ένα νέο </a:t>
            </a:r>
            <a:r>
              <a:rPr lang="en-US" dirty="0"/>
              <a:t>RDD</a:t>
            </a:r>
            <a:r>
              <a:rPr lang="el-GR" dirty="0"/>
              <a:t> (</a:t>
            </a:r>
            <a:r>
              <a:rPr lang="en-US" dirty="0"/>
              <a:t>lazy evaluation</a:t>
            </a:r>
            <a:r>
              <a:rPr lang="el-GR" dirty="0"/>
              <a:t>) </a:t>
            </a:r>
            <a:r>
              <a:rPr lang="en-US" dirty="0"/>
              <a:t> </a:t>
            </a:r>
          </a:p>
          <a:p>
            <a:pPr lvl="1"/>
            <a:r>
              <a:rPr lang="el-GR" b="1" dirty="0"/>
              <a:t>Ενέργειες</a:t>
            </a:r>
            <a:r>
              <a:rPr lang="en-US" b="1" dirty="0"/>
              <a:t> (actions)</a:t>
            </a:r>
            <a:endParaRPr lang="en-US" dirty="0"/>
          </a:p>
          <a:p>
            <a:pPr lvl="2"/>
            <a:r>
              <a:rPr lang="el-GR" dirty="0"/>
              <a:t>υπολογίζουν μια ποσότητα αλλά δεν αλλάζουν τα δεδομένα (π.χ. </a:t>
            </a:r>
            <a:r>
              <a:rPr lang="en-US" dirty="0"/>
              <a:t>reduce, collect, count, first, take, </a:t>
            </a:r>
            <a:r>
              <a:rPr lang="en-US" dirty="0" err="1"/>
              <a:t>countByKey</a:t>
            </a:r>
            <a:r>
              <a:rPr lang="en-US" dirty="0"/>
              <a:t>, </a:t>
            </a:r>
            <a:r>
              <a:rPr lang="en-US" dirty="0" err="1"/>
              <a:t>foreach</a:t>
            </a:r>
            <a:r>
              <a:rPr lang="el-GR" dirty="0"/>
              <a:t>) </a:t>
            </a:r>
          </a:p>
          <a:p>
            <a:pPr lvl="2"/>
            <a:r>
              <a:rPr lang="el-GR" dirty="0"/>
              <a:t>όταν καλείται μια ενέργεια σε ένα </a:t>
            </a:r>
            <a:r>
              <a:rPr lang="en-US" dirty="0"/>
              <a:t>RDD, </a:t>
            </a:r>
            <a:r>
              <a:rPr lang="el-GR" dirty="0"/>
              <a:t>τότε εκτελούνται όλοι οι μετασχηματισμοί και επιστρέφεται το αποτέλεσμα</a:t>
            </a:r>
            <a:endParaRPr lang="en-US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50933374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907</Words>
  <Application>Microsoft Macintosh PowerPoint</Application>
  <PresentationFormat>Widescreen</PresentationFormat>
  <Paragraphs>117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Θέμα του Office</vt:lpstr>
      <vt:lpstr>Apache Spark</vt:lpstr>
      <vt:lpstr>Apache Spark Stack</vt:lpstr>
      <vt:lpstr>Τι είναι το Apache Spark;</vt:lpstr>
      <vt:lpstr>Για ποιες εφαρμογές είναι κατάλληλο το Apache Spark;</vt:lpstr>
      <vt:lpstr>Χαρακτηριστικά του Spark</vt:lpstr>
      <vt:lpstr>Δεδομένα που χειρίζεται το Spark</vt:lpstr>
      <vt:lpstr>Γλώσσες που υποστηρίζει το Spark</vt:lpstr>
      <vt:lpstr>Resilient Distributed Datasets (RDDs)</vt:lpstr>
      <vt:lpstr>RDDs: Transformations - Actions</vt:lpstr>
      <vt:lpstr>MLib</vt:lpstr>
      <vt:lpstr>Streaming</vt:lpstr>
      <vt:lpstr>Directed Acyclic Graphs (DAGs)</vt:lpstr>
      <vt:lpstr>Εξέλιξη του μοντέλου επεξεργασίας στο Apache Spark</vt:lpstr>
      <vt:lpstr>Απόδοση του Apache Spark (GraySortMetric, CloudSortMetric)</vt:lpstr>
      <vt:lpstr>Demo: παράδειγμα επεξεργασίας με το Apache Spark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Christos Gogos</dc:creator>
  <cp:lastModifiedBy>Γκόγκος Χρήστος</cp:lastModifiedBy>
  <cp:revision>23</cp:revision>
  <dcterms:created xsi:type="dcterms:W3CDTF">2017-12-04T16:50:19Z</dcterms:created>
  <dcterms:modified xsi:type="dcterms:W3CDTF">2019-02-15T13:26:39Z</dcterms:modified>
</cp:coreProperties>
</file>