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87097" autoAdjust="0"/>
  </p:normalViewPr>
  <p:slideViewPr>
    <p:cSldViewPr snapToGrid="0">
      <p:cViewPr varScale="1">
        <p:scale>
          <a:sx n="99" d="100"/>
          <a:sy n="99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B2781-D5DF-44F0-AB13-78FD43D89DC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77F768-43E5-4AA0-8B60-1363EDE42D96}">
      <dgm:prSet phldrT="[Κείμενο]" custT="1"/>
      <dgm:spPr/>
      <dgm:t>
        <a:bodyPr/>
        <a:lstStyle/>
        <a:p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</dgm:t>
    </dgm:pt>
    <dgm:pt modelId="{ED7B6A07-F887-4C17-A367-E6050BA5629B}" type="parTrans" cxnId="{CEF5ACA3-43AE-4459-9B9F-3A66E9202F3B}">
      <dgm:prSet/>
      <dgm:spPr/>
      <dgm:t>
        <a:bodyPr/>
        <a:lstStyle/>
        <a:p>
          <a:endParaRPr lang="el-GR"/>
        </a:p>
      </dgm:t>
    </dgm:pt>
    <dgm:pt modelId="{8FF6D778-4984-4BEE-A9CD-D7D38C39E583}" type="sibTrans" cxnId="{CEF5ACA3-43AE-4459-9B9F-3A66E9202F3B}">
      <dgm:prSet/>
      <dgm:spPr/>
      <dgm:t>
        <a:bodyPr/>
        <a:lstStyle/>
        <a:p>
          <a:endParaRPr lang="el-GR"/>
        </a:p>
      </dgm:t>
    </dgm:pt>
    <dgm:pt modelId="{EC64628D-CD78-46E2-8E9C-FA230FC31A96}">
      <dgm:prSet phldrT="[Κείμενο]" custT="1"/>
      <dgm:spPr/>
      <dgm:t>
        <a:bodyPr/>
        <a:lstStyle/>
        <a:p>
          <a:r>
            <a:rPr lang="el-GR" sz="1800" kern="1200" dirty="0"/>
            <a:t>Χειρισμός τεράστιων ποσοτήτων αδόμητων δεδομένων</a:t>
          </a:r>
        </a:p>
      </dgm:t>
    </dgm:pt>
    <dgm:pt modelId="{72356883-729F-4829-86CF-D16369955436}" type="parTrans" cxnId="{F44BA59E-1858-43F8-B9CE-4FA69FFBC230}">
      <dgm:prSet/>
      <dgm:spPr/>
      <dgm:t>
        <a:bodyPr/>
        <a:lstStyle/>
        <a:p>
          <a:endParaRPr lang="el-GR"/>
        </a:p>
      </dgm:t>
    </dgm:pt>
    <dgm:pt modelId="{C8D9A26C-183C-4AD3-896F-738DA89DE7E1}" type="sibTrans" cxnId="{F44BA59E-1858-43F8-B9CE-4FA69FFBC230}">
      <dgm:prSet/>
      <dgm:spPr/>
      <dgm:t>
        <a:bodyPr/>
        <a:lstStyle/>
        <a:p>
          <a:endParaRPr lang="el-GR"/>
        </a:p>
      </dgm:t>
    </dgm:pt>
    <dgm:pt modelId="{95C91647-5B9F-4368-A0D0-A754E03CC1CE}">
      <dgm:prSet phldrT="[Κείμενο]" custT="1"/>
      <dgm:spPr/>
      <dgm:t>
        <a:bodyPr/>
        <a:lstStyle/>
        <a:p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gm:t>
    </dgm:pt>
    <dgm:pt modelId="{6DBAC584-83A2-4E97-A62D-EE98C1E96121}" type="parTrans" cxnId="{8B949505-0EB6-4D77-8866-5D005DD46931}">
      <dgm:prSet/>
      <dgm:spPr/>
      <dgm:t>
        <a:bodyPr/>
        <a:lstStyle/>
        <a:p>
          <a:endParaRPr lang="el-GR"/>
        </a:p>
      </dgm:t>
    </dgm:pt>
    <dgm:pt modelId="{B6DE3410-F16F-4739-8AF4-CDCB9A8EFEF6}" type="sibTrans" cxnId="{8B949505-0EB6-4D77-8866-5D005DD46931}">
      <dgm:prSet/>
      <dgm:spPr/>
      <dgm:t>
        <a:bodyPr/>
        <a:lstStyle/>
        <a:p>
          <a:endParaRPr lang="el-GR"/>
        </a:p>
      </dgm:t>
    </dgm:pt>
    <dgm:pt modelId="{240DFFAA-C9CD-49A8-850A-3F84079C91CA}">
      <dgm:prSet phldrT="[Κείμενο]" custT="1"/>
      <dgm:spPr/>
      <dgm:t>
        <a:bodyPr/>
        <a:lstStyle/>
        <a:p>
          <a:r>
            <a:rPr lang="el-GR" sz="2000" b="0" i="0" dirty="0"/>
            <a:t>ΑΡΝΗΤΙΚΑ </a:t>
          </a:r>
          <a:endParaRPr lang="el-GR" sz="2000" dirty="0"/>
        </a:p>
      </dgm:t>
    </dgm:pt>
    <dgm:pt modelId="{F6265CCF-BCA6-4E52-B80A-2013212ACE97}" type="parTrans" cxnId="{6E9A8693-2B6B-48BD-8D58-A341730A5315}">
      <dgm:prSet/>
      <dgm:spPr/>
      <dgm:t>
        <a:bodyPr/>
        <a:lstStyle/>
        <a:p>
          <a:endParaRPr lang="el-GR"/>
        </a:p>
      </dgm:t>
    </dgm:pt>
    <dgm:pt modelId="{AC1F0F8B-C1A2-4A5F-96FD-1DDEE4F7475E}" type="sibTrans" cxnId="{6E9A8693-2B6B-48BD-8D58-A341730A5315}">
      <dgm:prSet/>
      <dgm:spPr/>
      <dgm:t>
        <a:bodyPr/>
        <a:lstStyle/>
        <a:p>
          <a:endParaRPr lang="el-GR"/>
        </a:p>
      </dgm:t>
    </dgm:pt>
    <dgm:pt modelId="{F3DB6329-6965-4725-962A-BA3D2D6C7404}">
      <dgm:prSet phldrT="[Κείμενο]" custT="1"/>
      <dgm:spPr/>
      <dgm:t>
        <a:bodyPr/>
        <a:lstStyle/>
        <a:p>
          <a:r>
            <a:rPr lang="el-GR" sz="1800" b="0" i="0" dirty="0"/>
            <a:t>Ασφάλεια – </a:t>
          </a:r>
          <a:r>
            <a:rPr lang="el-GR" sz="1800" b="0" i="0" dirty="0" err="1"/>
            <a:t>ιδιωτικότητα</a:t>
          </a:r>
          <a:endParaRPr lang="el-GR" sz="1800" dirty="0"/>
        </a:p>
      </dgm:t>
    </dgm:pt>
    <dgm:pt modelId="{35E836CB-5E5C-4AD9-89AB-FB2AD8B40925}" type="parTrans" cxnId="{CF87A38E-C9E6-41E7-81DC-E8477CDB0C02}">
      <dgm:prSet/>
      <dgm:spPr/>
      <dgm:t>
        <a:bodyPr/>
        <a:lstStyle/>
        <a:p>
          <a:endParaRPr lang="el-GR"/>
        </a:p>
      </dgm:t>
    </dgm:pt>
    <dgm:pt modelId="{5448CF89-F9D5-4970-BBC1-F86ACBD195F5}" type="sibTrans" cxnId="{CF87A38E-C9E6-41E7-81DC-E8477CDB0C02}">
      <dgm:prSet/>
      <dgm:spPr/>
      <dgm:t>
        <a:bodyPr/>
        <a:lstStyle/>
        <a:p>
          <a:endParaRPr lang="el-GR"/>
        </a:p>
      </dgm:t>
    </dgm:pt>
    <dgm:pt modelId="{13DCAAE8-F41E-4647-A68D-F7317CEB2ACB}">
      <dgm:prSet phldrT="[Κείμενο]" custT="1"/>
      <dgm:spPr/>
      <dgm:t>
        <a:bodyPr/>
        <a:lstStyle/>
        <a:p>
          <a:r>
            <a:rPr lang="el-GR" sz="1800" b="0" i="0" dirty="0"/>
            <a:t>Χαμηλή διαθεσιμότητα εξειδικευμένου προσωπικού</a:t>
          </a:r>
          <a:endParaRPr lang="el-GR" sz="1800" dirty="0"/>
        </a:p>
      </dgm:t>
    </dgm:pt>
    <dgm:pt modelId="{3C49DB9E-77F7-4310-8A41-F6EF2751845B}" type="parTrans" cxnId="{A8BDFC90-CD0B-4706-90EA-5A0F3B9409B4}">
      <dgm:prSet/>
      <dgm:spPr/>
      <dgm:t>
        <a:bodyPr/>
        <a:lstStyle/>
        <a:p>
          <a:endParaRPr lang="el-GR"/>
        </a:p>
      </dgm:t>
    </dgm:pt>
    <dgm:pt modelId="{617CD7A7-5A76-4A0F-844D-CCD403D2B253}" type="sibTrans" cxnId="{A8BDFC90-CD0B-4706-90EA-5A0F3B9409B4}">
      <dgm:prSet/>
      <dgm:spPr/>
      <dgm:t>
        <a:bodyPr/>
        <a:lstStyle/>
        <a:p>
          <a:endParaRPr lang="el-GR"/>
        </a:p>
      </dgm:t>
    </dgm:pt>
    <dgm:pt modelId="{4375D789-AAB0-4B4F-882B-57C10F23AACD}">
      <dgm:prSet phldrT="[Κείμενο]" custT="1"/>
      <dgm:spPr/>
      <dgm:t>
        <a:bodyPr/>
        <a:lstStyle/>
        <a:p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</dgm:t>
    </dgm:pt>
    <dgm:pt modelId="{9EA0A6A6-59FD-4FBA-ADC4-46C09AA310BD}" type="sibTrans" cxnId="{755A66D2-6953-4486-9D8C-929874E635ED}">
      <dgm:prSet/>
      <dgm:spPr/>
      <dgm:t>
        <a:bodyPr/>
        <a:lstStyle/>
        <a:p>
          <a:endParaRPr lang="el-GR"/>
        </a:p>
      </dgm:t>
    </dgm:pt>
    <dgm:pt modelId="{DF760CDD-B1AC-4C1F-9F91-F5547300026A}" type="parTrans" cxnId="{755A66D2-6953-4486-9D8C-929874E635ED}">
      <dgm:prSet/>
      <dgm:spPr/>
      <dgm:t>
        <a:bodyPr/>
        <a:lstStyle/>
        <a:p>
          <a:endParaRPr lang="el-GR"/>
        </a:p>
      </dgm:t>
    </dgm:pt>
    <dgm:pt modelId="{960BCC3B-E2EE-4035-AA8B-9AEF737295E1}" type="pres">
      <dgm:prSet presAssocID="{B67B2781-D5DF-44F0-AB13-78FD43D89DC1}" presName="compositeShape" presStyleCnt="0">
        <dgm:presLayoutVars>
          <dgm:chMax val="2"/>
          <dgm:dir/>
          <dgm:resizeHandles val="exact"/>
        </dgm:presLayoutVars>
      </dgm:prSet>
      <dgm:spPr/>
    </dgm:pt>
    <dgm:pt modelId="{9C579C54-B8A7-41CB-AC0C-066F5D72B794}" type="pres">
      <dgm:prSet presAssocID="{C977F768-43E5-4AA0-8B60-1363EDE42D96}" presName="upArrow" presStyleLbl="node1" presStyleIdx="0" presStyleCnt="2"/>
      <dgm:spPr/>
    </dgm:pt>
    <dgm:pt modelId="{2C64EDE6-A0AF-43E4-A5B0-DA3610F77890}" type="pres">
      <dgm:prSet presAssocID="{C977F768-43E5-4AA0-8B60-1363EDE42D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4135B8E-C3E0-4DD4-8E06-428818C29F13}" type="pres">
      <dgm:prSet presAssocID="{240DFFAA-C9CD-49A8-850A-3F84079C91CA}" presName="downArrow" presStyleLbl="node1" presStyleIdx="1" presStyleCnt="2"/>
      <dgm:spPr/>
    </dgm:pt>
    <dgm:pt modelId="{26DA16A8-0BDA-48C3-8CC3-18E774996ADA}" type="pres">
      <dgm:prSet presAssocID="{240DFFAA-C9CD-49A8-850A-3F84079C91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949505-0EB6-4D77-8866-5D005DD46931}" srcId="{C977F768-43E5-4AA0-8B60-1363EDE42D96}" destId="{95C91647-5B9F-4368-A0D0-A754E03CC1CE}" srcOrd="2" destOrd="0" parTransId="{6DBAC584-83A2-4E97-A62D-EE98C1E96121}" sibTransId="{B6DE3410-F16F-4739-8AF4-CDCB9A8EFEF6}"/>
    <dgm:cxn modelId="{7850982E-0B3B-4653-AE66-931497F2BFA7}" type="presOf" srcId="{C977F768-43E5-4AA0-8B60-1363EDE42D96}" destId="{2C64EDE6-A0AF-43E4-A5B0-DA3610F77890}" srcOrd="0" destOrd="0" presId="urn:microsoft.com/office/officeart/2005/8/layout/arrow4"/>
    <dgm:cxn modelId="{7BE95584-C974-47EB-A66D-D064EC8486B8}" type="presOf" srcId="{13DCAAE8-F41E-4647-A68D-F7317CEB2ACB}" destId="{26DA16A8-0BDA-48C3-8CC3-18E774996ADA}" srcOrd="0" destOrd="2" presId="urn:microsoft.com/office/officeart/2005/8/layout/arrow4"/>
    <dgm:cxn modelId="{CF87A38E-C9E6-41E7-81DC-E8477CDB0C02}" srcId="{240DFFAA-C9CD-49A8-850A-3F84079C91CA}" destId="{F3DB6329-6965-4725-962A-BA3D2D6C7404}" srcOrd="0" destOrd="0" parTransId="{35E836CB-5E5C-4AD9-89AB-FB2AD8B40925}" sibTransId="{5448CF89-F9D5-4970-BBC1-F86ACBD195F5}"/>
    <dgm:cxn modelId="{A8BDFC90-CD0B-4706-90EA-5A0F3B9409B4}" srcId="{240DFFAA-C9CD-49A8-850A-3F84079C91CA}" destId="{13DCAAE8-F41E-4647-A68D-F7317CEB2ACB}" srcOrd="1" destOrd="0" parTransId="{3C49DB9E-77F7-4310-8A41-F6EF2751845B}" sibTransId="{617CD7A7-5A76-4A0F-844D-CCD403D2B253}"/>
    <dgm:cxn modelId="{6E9A8693-2B6B-48BD-8D58-A341730A5315}" srcId="{B67B2781-D5DF-44F0-AB13-78FD43D89DC1}" destId="{240DFFAA-C9CD-49A8-850A-3F84079C91CA}" srcOrd="1" destOrd="0" parTransId="{F6265CCF-BCA6-4E52-B80A-2013212ACE97}" sibTransId="{AC1F0F8B-C1A2-4A5F-96FD-1DDEE4F7475E}"/>
    <dgm:cxn modelId="{F44BA59E-1858-43F8-B9CE-4FA69FFBC230}" srcId="{C977F768-43E5-4AA0-8B60-1363EDE42D96}" destId="{EC64628D-CD78-46E2-8E9C-FA230FC31A96}" srcOrd="1" destOrd="0" parTransId="{72356883-729F-4829-86CF-D16369955436}" sibTransId="{C8D9A26C-183C-4AD3-896F-738DA89DE7E1}"/>
    <dgm:cxn modelId="{CEF5ACA3-43AE-4459-9B9F-3A66E9202F3B}" srcId="{B67B2781-D5DF-44F0-AB13-78FD43D89DC1}" destId="{C977F768-43E5-4AA0-8B60-1363EDE42D96}" srcOrd="0" destOrd="0" parTransId="{ED7B6A07-F887-4C17-A367-E6050BA5629B}" sibTransId="{8FF6D778-4984-4BEE-A9CD-D7D38C39E583}"/>
    <dgm:cxn modelId="{CF8F7FAE-3599-48EA-BD1D-5F001E310178}" type="presOf" srcId="{F3DB6329-6965-4725-962A-BA3D2D6C7404}" destId="{26DA16A8-0BDA-48C3-8CC3-18E774996ADA}" srcOrd="0" destOrd="1" presId="urn:microsoft.com/office/officeart/2005/8/layout/arrow4"/>
    <dgm:cxn modelId="{ED3DABBA-9543-473E-BF0A-4953BF7F3E74}" type="presOf" srcId="{4375D789-AAB0-4B4F-882B-57C10F23AACD}" destId="{2C64EDE6-A0AF-43E4-A5B0-DA3610F77890}" srcOrd="0" destOrd="1" presId="urn:microsoft.com/office/officeart/2005/8/layout/arrow4"/>
    <dgm:cxn modelId="{639198CB-7945-42FF-A574-995FBF388CD0}" type="presOf" srcId="{240DFFAA-C9CD-49A8-850A-3F84079C91CA}" destId="{26DA16A8-0BDA-48C3-8CC3-18E774996ADA}" srcOrd="0" destOrd="0" presId="urn:microsoft.com/office/officeart/2005/8/layout/arrow4"/>
    <dgm:cxn modelId="{46A678CD-720E-40BC-AC45-2C7050987792}" type="presOf" srcId="{EC64628D-CD78-46E2-8E9C-FA230FC31A96}" destId="{2C64EDE6-A0AF-43E4-A5B0-DA3610F77890}" srcOrd="0" destOrd="2" presId="urn:microsoft.com/office/officeart/2005/8/layout/arrow4"/>
    <dgm:cxn modelId="{3C9DBECF-1969-41B1-A9D8-D8A5F0E7F152}" type="presOf" srcId="{B67B2781-D5DF-44F0-AB13-78FD43D89DC1}" destId="{960BCC3B-E2EE-4035-AA8B-9AEF737295E1}" srcOrd="0" destOrd="0" presId="urn:microsoft.com/office/officeart/2005/8/layout/arrow4"/>
    <dgm:cxn modelId="{755A66D2-6953-4486-9D8C-929874E635ED}" srcId="{C977F768-43E5-4AA0-8B60-1363EDE42D96}" destId="{4375D789-AAB0-4B4F-882B-57C10F23AACD}" srcOrd="0" destOrd="0" parTransId="{DF760CDD-B1AC-4C1F-9F91-F5547300026A}" sibTransId="{9EA0A6A6-59FD-4FBA-ADC4-46C09AA310BD}"/>
    <dgm:cxn modelId="{9F514AD9-A4A9-44D1-9DA3-F2E75ABCE9DD}" type="presOf" srcId="{95C91647-5B9F-4368-A0D0-A754E03CC1CE}" destId="{2C64EDE6-A0AF-43E4-A5B0-DA3610F77890}" srcOrd="0" destOrd="3" presId="urn:microsoft.com/office/officeart/2005/8/layout/arrow4"/>
    <dgm:cxn modelId="{A1CE2615-1BCA-4206-A6FF-94D888BBB230}" type="presParOf" srcId="{960BCC3B-E2EE-4035-AA8B-9AEF737295E1}" destId="{9C579C54-B8A7-41CB-AC0C-066F5D72B794}" srcOrd="0" destOrd="0" presId="urn:microsoft.com/office/officeart/2005/8/layout/arrow4"/>
    <dgm:cxn modelId="{78D15179-5F3E-4620-9F8B-40482EC7CA64}" type="presParOf" srcId="{960BCC3B-E2EE-4035-AA8B-9AEF737295E1}" destId="{2C64EDE6-A0AF-43E4-A5B0-DA3610F77890}" srcOrd="1" destOrd="0" presId="urn:microsoft.com/office/officeart/2005/8/layout/arrow4"/>
    <dgm:cxn modelId="{4061235E-4BCF-4985-833D-6559E20BA2B2}" type="presParOf" srcId="{960BCC3B-E2EE-4035-AA8B-9AEF737295E1}" destId="{E4135B8E-C3E0-4DD4-8E06-428818C29F13}" srcOrd="2" destOrd="0" presId="urn:microsoft.com/office/officeart/2005/8/layout/arrow4"/>
    <dgm:cxn modelId="{58AB1F2B-6336-42B3-9931-ED737F32C423}" type="presParOf" srcId="{960BCC3B-E2EE-4035-AA8B-9AEF737295E1}" destId="{26DA16A8-0BDA-48C3-8CC3-18E774996A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9C54-B8A7-41CB-AC0C-066F5D72B794}">
      <dsp:nvSpPr>
        <dsp:cNvPr id="0" name=""/>
        <dsp:cNvSpPr/>
      </dsp:nvSpPr>
      <dsp:spPr>
        <a:xfrm>
          <a:off x="2849" y="0"/>
          <a:ext cx="1709928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EDE6-A0AF-43E4-A5B0-DA3610F77890}">
      <dsp:nvSpPr>
        <dsp:cNvPr id="0" name=""/>
        <dsp:cNvSpPr/>
      </dsp:nvSpPr>
      <dsp:spPr>
        <a:xfrm>
          <a:off x="1764075" y="0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Χειρισμός τεράστιων ποσοτήτων αδόμητων δεδομένων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sp:txBody>
      <dsp:txXfrm>
        <a:off x="1764075" y="0"/>
        <a:ext cx="2901696" cy="2088642"/>
      </dsp:txXfrm>
    </dsp:sp>
    <dsp:sp modelId="{E4135B8E-C3E0-4DD4-8E06-428818C29F13}">
      <dsp:nvSpPr>
        <dsp:cNvPr id="0" name=""/>
        <dsp:cNvSpPr/>
      </dsp:nvSpPr>
      <dsp:spPr>
        <a:xfrm>
          <a:off x="515828" y="2262695"/>
          <a:ext cx="1709928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16A8-0BDA-48C3-8CC3-18E774996ADA}">
      <dsp:nvSpPr>
        <dsp:cNvPr id="0" name=""/>
        <dsp:cNvSpPr/>
      </dsp:nvSpPr>
      <dsp:spPr>
        <a:xfrm>
          <a:off x="2277054" y="2262695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/>
            <a:t>ΑΡΝΗΤΙΚΑ </a:t>
          </a:r>
          <a:endParaRPr lang="el-G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Ασφάλεια – </a:t>
          </a:r>
          <a:r>
            <a:rPr lang="el-GR" sz="1800" b="0" i="0" kern="1200" dirty="0" err="1"/>
            <a:t>ιδιωτικότητα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Χαμηλή διαθεσιμότητα εξειδικευμένου προσωπικού</a:t>
          </a:r>
          <a:endParaRPr lang="el-GR" sz="1800" kern="1200" dirty="0"/>
        </a:p>
      </dsp:txBody>
      <dsp:txXfrm>
        <a:off x="2277054" y="2262695"/>
        <a:ext cx="2901696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5261-7D8C-4A46-B416-F3B4652787FE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marketresearchengine.com/reportdetails/hadoop-market-sh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402817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Hadoop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18/2/2019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7B03716-CAFB-4C37-8AB0-EAFA33074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/>
              <a:t>Βασικά βήματα του </a:t>
            </a:r>
            <a:r>
              <a:rPr lang="en-US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/>
              <a:t>Φόρτωση ενός μεγάλου συνόλου εγγραφών σε ένα σύνολο μηχανημάτων με τη μορφή </a:t>
            </a:r>
            <a:r>
              <a:rPr lang="en-US"/>
              <a:t>(key,</a:t>
            </a:r>
            <a:r>
              <a:rPr lang="el-GR"/>
              <a:t> </a:t>
            </a:r>
            <a:r>
              <a:rPr lang="en-US"/>
              <a:t>value)</a:t>
            </a:r>
            <a:endParaRPr lang="el-GR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/>
              <a:t>Εξαγωγή κάποιας χρήσιμης πληροφορίας από κάθε εγγραφή (</a:t>
            </a:r>
            <a:r>
              <a:rPr lang="en-US"/>
              <a:t>map</a:t>
            </a:r>
            <a:r>
              <a:rPr lang="el-GR"/>
              <a:t>)</a:t>
            </a:r>
            <a:endParaRPr lang="en-US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/>
              <a:t>Ανακάτεμα (</a:t>
            </a:r>
            <a:r>
              <a:rPr lang="en-US"/>
              <a:t>shuffle</a:t>
            </a:r>
            <a:r>
              <a:rPr lang="el-GR"/>
              <a:t>) των ενδιάμεσων αποτελεσμάτων ανάμεσα στα μηχανήματα</a:t>
            </a:r>
            <a:r>
              <a:rPr lang="en-US"/>
              <a:t> </a:t>
            </a:r>
            <a:r>
              <a:rPr lang="el-GR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/>
              <a:t>Υπολογισμός συγκεντρωτικών τιμών για τα ενδιάμεσα αποτελέσματα (</a:t>
            </a:r>
            <a:r>
              <a:rPr lang="en-US"/>
              <a:t>reduce</a:t>
            </a:r>
            <a:r>
              <a:rPr lang="el-GR"/>
              <a:t>)</a:t>
            </a:r>
            <a:endParaRPr lang="en-US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/>
              <a:t>Αποθήκευση τελικού αποτελέσματος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</a:pPr>
            <a:r>
              <a:rPr lang="el-GR" sz="2600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</a:pPr>
            <a:r>
              <a:rPr lang="el-GR" sz="2600" dirty="0"/>
              <a:t>Οι </a:t>
            </a:r>
            <a:r>
              <a:rPr lang="en-US" sz="2600" dirty="0"/>
              <a:t>worker nodes </a:t>
            </a:r>
            <a:r>
              <a:rPr lang="el-GR" sz="2600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</a:pPr>
            <a:r>
              <a:rPr lang="el-GR" sz="2600" dirty="0"/>
              <a:t>Κάθε </a:t>
            </a:r>
            <a:r>
              <a:rPr lang="en-US" sz="2600" dirty="0"/>
              <a:t>worker node </a:t>
            </a:r>
            <a:r>
              <a:rPr lang="el-GR" sz="2600" dirty="0"/>
              <a:t>αποθηκεύει το αποτέλεσμα στο τοπικό του σύστημα αρχείων από όπου ο </a:t>
            </a:r>
            <a:r>
              <a:rPr lang="en-US" sz="2600" dirty="0"/>
              <a:t>reducer </a:t>
            </a:r>
            <a:r>
              <a:rPr lang="el-GR" sz="2600" dirty="0"/>
              <a:t>μπορεί να το προσπελάσει</a:t>
            </a:r>
          </a:p>
          <a:p>
            <a:pPr>
              <a:lnSpc>
                <a:spcPct val="120000"/>
              </a:lnSpc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</a:pPr>
            <a:r>
              <a:rPr lang="el-GR" sz="2600" dirty="0"/>
              <a:t>Πολλαπλά </a:t>
            </a:r>
            <a:r>
              <a:rPr lang="en-US" sz="2600" dirty="0"/>
              <a:t>reduce tasks </a:t>
            </a:r>
            <a:r>
              <a:rPr lang="el-GR" sz="2600" dirty="0"/>
              <a:t>αναλαμβάνουν να υπολογίσουν παράλληλα συγκεντρωτικά αποτελέσματα</a:t>
            </a:r>
            <a:endParaRPr lang="en-US" sz="26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Συνάρτηση </a:t>
            </a:r>
            <a:r>
              <a:rPr lang="en-US" dirty="0"/>
              <a:t>map</a:t>
            </a:r>
          </a:p>
          <a:p>
            <a:r>
              <a:rPr lang="el-GR" dirty="0"/>
              <a:t>Συνάρτηση </a:t>
            </a:r>
            <a:r>
              <a:rPr lang="en-US" dirty="0"/>
              <a:t>reduce</a:t>
            </a:r>
            <a:endParaRPr lang="el-GR" dirty="0"/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l-GR" dirty="0"/>
              <a:t>(</a:t>
            </a:r>
            <a:r>
              <a:rPr lang="en-US" dirty="0"/>
              <a:t>Hadoop MapReduce</a:t>
            </a:r>
            <a:r>
              <a:rPr lang="el-GR" dirty="0"/>
              <a:t>)</a:t>
            </a:r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</a:t>
            </a:r>
            <a:r>
              <a:rPr lang="en-US" dirty="0"/>
              <a:t>map</a:t>
            </a:r>
            <a:r>
              <a:rPr lang="el-GR" dirty="0"/>
              <a:t> και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l-GR" dirty="0"/>
              <a:t>Ανακάτεμα-ταξινόμηση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Java</a:t>
            </a:r>
            <a:r>
              <a:rPr lang="en-US" sz="2000" dirty="0"/>
              <a:t>: </a:t>
            </a:r>
            <a:r>
              <a:rPr lang="el-GR" sz="2000" dirty="0"/>
              <a:t>πρόσβαση στις πλήρεις δυνατότητες του </a:t>
            </a:r>
            <a:r>
              <a:rPr lang="en-US" sz="2000" dirty="0"/>
              <a:t>MapReduce </a:t>
            </a:r>
            <a:r>
              <a:rPr lang="el-GR" sz="2000" dirty="0"/>
              <a:t>αλλά δύσκαμπτα και μεγάλα προγράμματα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Hadoop streaming</a:t>
            </a:r>
            <a:r>
              <a:rPr lang="en-US" sz="2000" dirty="0"/>
              <a:t>: </a:t>
            </a:r>
            <a:r>
              <a:rPr lang="el-GR" sz="2000" dirty="0"/>
              <a:t>δυνατότητα χρήσης άλλων γλωσσών </a:t>
            </a:r>
            <a:r>
              <a:rPr lang="en-US" sz="2000" dirty="0"/>
              <a:t>(</a:t>
            </a:r>
            <a:r>
              <a:rPr lang="el-GR" sz="2000" dirty="0"/>
              <a:t>π.χ. </a:t>
            </a:r>
            <a:r>
              <a:rPr lang="en-US" sz="2000" dirty="0"/>
              <a:t>Python, Ruby </a:t>
            </a:r>
            <a:r>
              <a:rPr lang="el-GR" sz="2000" dirty="0"/>
              <a:t>κ.α.</a:t>
            </a:r>
            <a:r>
              <a:rPr lang="en-US" sz="2000" dirty="0"/>
              <a:t>)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Cascading</a:t>
            </a:r>
            <a:r>
              <a:rPr lang="en-US" sz="2000" dirty="0"/>
              <a:t>: </a:t>
            </a:r>
            <a:r>
              <a:rPr lang="el-GR" sz="2000" dirty="0"/>
              <a:t>βιβλιοθήκη σε </a:t>
            </a:r>
            <a:r>
              <a:rPr lang="en-US" sz="2000" dirty="0"/>
              <a:t>java </a:t>
            </a:r>
            <a:r>
              <a:rPr lang="el-GR" sz="2000" dirty="0"/>
              <a:t>που επιτρέπει την περιγραφή </a:t>
            </a:r>
            <a:r>
              <a:rPr lang="en-US" sz="2000" dirty="0"/>
              <a:t>data flows </a:t>
            </a:r>
            <a:r>
              <a:rPr lang="el-GR" sz="2000" dirty="0"/>
              <a:t>που μετασχηματίζονται σε διεργασίες </a:t>
            </a:r>
            <a:r>
              <a:rPr lang="en-US" sz="2000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Hive</a:t>
            </a:r>
            <a:r>
              <a:rPr lang="en-US" sz="2000" dirty="0"/>
              <a:t>: </a:t>
            </a:r>
            <a:r>
              <a:rPr lang="el-GR" sz="2000" dirty="0"/>
              <a:t>γλώσσα παρόμοια με την </a:t>
            </a:r>
            <a:r>
              <a:rPr lang="en-US" sz="2000" dirty="0"/>
              <a:t>SQL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Pig</a:t>
            </a:r>
            <a:r>
              <a:rPr lang="en-US" sz="2000" dirty="0"/>
              <a:t>: </a:t>
            </a:r>
            <a:r>
              <a:rPr lang="el-GR" sz="2000" dirty="0"/>
              <a:t>γλώσσα </a:t>
            </a:r>
            <a:r>
              <a:rPr lang="en-US" sz="2000" dirty="0"/>
              <a:t>data flow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Scalding</a:t>
            </a:r>
            <a:r>
              <a:rPr lang="el-GR" sz="2000" dirty="0"/>
              <a:t>: γλώσσα βασισμένη στη </a:t>
            </a:r>
            <a:r>
              <a:rPr lang="en-US" sz="2000" dirty="0"/>
              <a:t>Scala </a:t>
            </a:r>
            <a:r>
              <a:rPr lang="el-GR" sz="2000" dirty="0"/>
              <a:t>που παράγει μικρά προγράμματα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r>
              <a:rPr lang="en-US" dirty="0"/>
              <a:t>Hortonworks</a:t>
            </a: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73" y="5308164"/>
            <a:ext cx="699425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232BA-28CE-4D1C-BC0F-2936B372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Η αγορά σχετικά με το </a:t>
            </a:r>
            <a:r>
              <a:rPr lang="en-US" dirty="0"/>
              <a:t>Hadoop </a:t>
            </a:r>
            <a:r>
              <a:rPr lang="el-GR" dirty="0"/>
              <a:t>αναμένεται να ξεπεράσει τα 50 δισεκατομμύρια $ μέχρι το </a:t>
            </a:r>
            <a:r>
              <a:rPr lang="en-US" dirty="0"/>
              <a:t>2024.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9856C4-EF6F-4936-B898-0FE1E8038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Hadoop Market by Product (Software, Hardware and Services) and by Applications - Global Industry Analysis and Forecast 2018 – 2024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https://www.marketresearchengine.com/reportdetails/hadoop-market-share</a:t>
            </a:r>
            <a:r>
              <a:rPr lang="el-GR" dirty="0"/>
              <a:t> </a:t>
            </a: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35A1C53-3F59-4D1E-AC97-CE527ACAB4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125406"/>
              </p:ext>
            </p:extLst>
          </p:nvPr>
        </p:nvGraphicFramePr>
        <p:xfrm>
          <a:off x="6172202" y="202775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935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 </a:t>
            </a:r>
            <a:r>
              <a:rPr lang="el-GR" dirty="0"/>
              <a:t>της </a:t>
            </a:r>
            <a:r>
              <a:rPr lang="en-US" dirty="0"/>
              <a:t>Cloudera</a:t>
            </a:r>
          </a:p>
          <a:p>
            <a:pPr lvl="1"/>
            <a:r>
              <a:rPr lang="en-US" dirty="0"/>
              <a:t>mapper.py</a:t>
            </a:r>
          </a:p>
          <a:p>
            <a:pPr lvl="1"/>
            <a:r>
              <a:rPr lang="en-US" dirty="0"/>
              <a:t>reducer.py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3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κατανεμημένο σύστημα αρχείων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 (</a:t>
            </a:r>
            <a:r>
              <a:rPr lang="en-US" dirty="0"/>
              <a:t>commodity hardware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Τα δεδομένα σπάνε σε μπλοκ (</a:t>
            </a:r>
            <a:r>
              <a:rPr lang="en-US" dirty="0"/>
              <a:t>64MB</a:t>
            </a:r>
            <a:r>
              <a:rPr lang="el-GR" dirty="0"/>
              <a:t> ή 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YARN (Yet Another Resource Negotiator)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Το YARN λειτουργεί ως ενδιάμεσο επίπεδο ανάμεσα στις εργασίες που πρόκειται να εκτελεστούν και στο HDFS</a:t>
            </a:r>
          </a:p>
          <a:p>
            <a:r>
              <a:rPr lang="en-US" sz="2000"/>
              <a:t>Φροντίζει ώστε να γίνεται καλή χρήση της υπολογιστικής ισχύος της υποδομής</a:t>
            </a:r>
          </a:p>
          <a:p>
            <a:r>
              <a:rPr lang="en-US" sz="2000"/>
              <a:t>JobTracker (master)</a:t>
            </a:r>
          </a:p>
          <a:p>
            <a:r>
              <a:rPr lang="en-US" sz="2000"/>
              <a:t>TaskTrackers (slaves) – ένα ανά datanode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510228"/>
            <a:ext cx="6894236" cy="23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προγραμματιστικό μοντέλο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γράψει δύο συναρτήσεις</a:t>
            </a:r>
            <a:r>
              <a:rPr lang="en-US" dirty="0"/>
              <a:t>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dirty="0"/>
              <a:t>Ένα τμήμα του </a:t>
            </a:r>
            <a:r>
              <a:rPr lang="en-US" dirty="0"/>
              <a:t>Hadoop </a:t>
            </a:r>
            <a:r>
              <a:rPr lang="el-GR" dirty="0"/>
              <a:t>αποτελεί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 err="1"/>
              <a:t>MapReduce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l-GR" dirty="0"/>
              <a:t> </a:t>
            </a:r>
            <a:r>
              <a:rPr lang="en-US" dirty="0"/>
              <a:t>functions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μη επικαλυπτόμενα τμήματα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</a:t>
            </a:r>
            <a:br>
              <a:rPr lang="el-GR" dirty="0"/>
            </a:br>
            <a:r>
              <a:rPr lang="el-GR" dirty="0"/>
              <a:t>&lt;</a:t>
            </a:r>
            <a:r>
              <a:rPr lang="en-US" dirty="0"/>
              <a:t>key, value</a:t>
            </a:r>
            <a:r>
              <a:rPr lang="el-GR" dirty="0"/>
              <a:t>&gt;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Η συνάρτηση </a:t>
            </a:r>
            <a:r>
              <a:rPr lang="en-US" dirty="0"/>
              <a:t>reduce </a:t>
            </a:r>
            <a:r>
              <a:rPr lang="el-GR" dirty="0"/>
              <a:t>εκτελείται μετά την συνάρτηση </a:t>
            </a:r>
            <a:r>
              <a:rPr lang="en-US" dirty="0"/>
              <a:t>map</a:t>
            </a:r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1" y="1825625"/>
            <a:ext cx="6040758" cy="3251941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Πρόβλημα: Υπολογισμός της συχνότητας εμφάνισης λέξεων σε ένα 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dirty="0"/>
              <a:t>map </a:t>
            </a:r>
            <a:r>
              <a:rPr lang="el-GR" dirty="0"/>
              <a:t>συνάρτηση και μια </a:t>
            </a:r>
            <a:r>
              <a:rPr lang="en-US" dirty="0"/>
              <a:t>reduce </a:t>
            </a:r>
            <a:r>
              <a:rPr lang="el-GR" dirty="0"/>
              <a:t>συνάρτηση</a:t>
            </a:r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3615898" y="5810065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555781"/>
            <a:ext cx="9230627" cy="40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1036</Words>
  <Application>Microsoft Office PowerPoint</Application>
  <PresentationFormat>Ευρεία οθόνη</PresentationFormat>
  <Paragraphs>142</Paragraphs>
  <Slides>15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Θέμα του Office</vt:lpstr>
      <vt:lpstr>Apache Hadoop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MapReduce functions</vt:lpstr>
      <vt:lpstr>Παράδειγμα Map-Reduce: Καταμέτρηση λέξεων</vt:lpstr>
      <vt:lpstr>Word Count Example</vt:lpstr>
      <vt:lpstr>Βασικά βήματα του MapReduce</vt:lpstr>
      <vt:lpstr>Διαχωρισμός εργασιών: Τι κάνει ο προγραμματιστής και τι το Hadoop</vt:lpstr>
      <vt:lpstr>Τρόποι προγραμματισμού στο Hadoop</vt:lpstr>
      <vt:lpstr>Major Hadoop vendors</vt:lpstr>
      <vt:lpstr>Η αγορά σχετικά με το Hadoop αναμένεται να ξεπεράσει τα 50 δισεκατομμύρια $ μέχρι το 2024.</vt:lpstr>
      <vt:lpstr>Demo: παράδειγμα επεξεργασίας με το Hadoop Map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Christos Gogos</cp:lastModifiedBy>
  <cp:revision>4</cp:revision>
  <dcterms:created xsi:type="dcterms:W3CDTF">2019-02-17T23:17:09Z</dcterms:created>
  <dcterms:modified xsi:type="dcterms:W3CDTF">2019-02-17T23:40:04Z</dcterms:modified>
</cp:coreProperties>
</file>