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47"/>
    <p:restoredTop sz="94669"/>
  </p:normalViewPr>
  <p:slideViewPr>
    <p:cSldViewPr snapToGrid="0">
      <p:cViewPr varScale="1">
        <p:scale>
          <a:sx n="108" d="100"/>
          <a:sy n="108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7A70B-7720-4E1A-8663-7E71984D174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731230-EFA6-4F76-8CA4-962A1C07FD15}">
      <dgm:prSet/>
      <dgm:spPr/>
      <dgm:t>
        <a:bodyPr/>
        <a:lstStyle/>
        <a:p>
          <a:r>
            <a:rPr lang="el-GR"/>
            <a:t>Το </a:t>
          </a:r>
          <a:r>
            <a:rPr lang="en-US"/>
            <a:t>Apache Spark </a:t>
          </a:r>
          <a:r>
            <a:rPr lang="el-GR"/>
            <a:t>είναι ένα </a:t>
          </a:r>
          <a:r>
            <a:rPr lang="en-US"/>
            <a:t>framework </a:t>
          </a:r>
          <a:r>
            <a:rPr lang="el-GR"/>
            <a:t>γενικού σκοπού που επιτρέπει κατανεμημένη</a:t>
          </a:r>
          <a:r>
            <a:rPr lang="en-US"/>
            <a:t> </a:t>
          </a:r>
          <a:r>
            <a:rPr lang="el-GR"/>
            <a:t>επεξεργασία σε ομάδες υπολογιστών</a:t>
          </a:r>
          <a:endParaRPr lang="en-US"/>
        </a:p>
      </dgm:t>
    </dgm:pt>
    <dgm:pt modelId="{FAF0F7E2-3868-464C-882F-779EF66B82DB}" type="parTrans" cxnId="{F17016B3-7624-4EB2-9324-3F29F2E5889B}">
      <dgm:prSet/>
      <dgm:spPr/>
      <dgm:t>
        <a:bodyPr/>
        <a:lstStyle/>
        <a:p>
          <a:endParaRPr lang="en-US"/>
        </a:p>
      </dgm:t>
    </dgm:pt>
    <dgm:pt modelId="{15D10394-9523-45AD-806B-0F1E085F3707}" type="sibTrans" cxnId="{F17016B3-7624-4EB2-9324-3F29F2E5889B}">
      <dgm:prSet/>
      <dgm:spPr/>
      <dgm:t>
        <a:bodyPr/>
        <a:lstStyle/>
        <a:p>
          <a:endParaRPr lang="en-US"/>
        </a:p>
      </dgm:t>
    </dgm:pt>
    <dgm:pt modelId="{BC4A6DC5-6726-41E9-9246-0031FD35A47A}">
      <dgm:prSet/>
      <dgm:spPr/>
      <dgm:t>
        <a:bodyPr/>
        <a:lstStyle/>
        <a:p>
          <a:r>
            <a:rPr lang="el-GR"/>
            <a:t>Μπορεί να θεωρηθεί ως μηχανή επεξεργασίας (</a:t>
          </a:r>
          <a:r>
            <a:rPr lang="en-US"/>
            <a:t>processing engine</a:t>
          </a:r>
          <a:r>
            <a:rPr lang="el-GR"/>
            <a:t>)</a:t>
          </a:r>
          <a:r>
            <a:rPr lang="en-US"/>
            <a:t> </a:t>
          </a:r>
          <a:r>
            <a:rPr lang="el-GR"/>
            <a:t>που δίνει έμφαση σε: ταχύτητα, ευκολία χρήσης και σε προχωρημένη ανάλυση δεδομένων </a:t>
          </a:r>
          <a:endParaRPr lang="en-US"/>
        </a:p>
      </dgm:t>
    </dgm:pt>
    <dgm:pt modelId="{F87867E2-FAA4-4DB9-AB7D-AA979F6EA990}" type="parTrans" cxnId="{4CEDC64E-D369-41F5-8365-FDE606266421}">
      <dgm:prSet/>
      <dgm:spPr/>
      <dgm:t>
        <a:bodyPr/>
        <a:lstStyle/>
        <a:p>
          <a:endParaRPr lang="en-US"/>
        </a:p>
      </dgm:t>
    </dgm:pt>
    <dgm:pt modelId="{20879A4D-EEC8-426D-8618-599FF2A11A6C}" type="sibTrans" cxnId="{4CEDC64E-D369-41F5-8365-FDE606266421}">
      <dgm:prSet/>
      <dgm:spPr/>
      <dgm:t>
        <a:bodyPr/>
        <a:lstStyle/>
        <a:p>
          <a:endParaRPr lang="en-US"/>
        </a:p>
      </dgm:t>
    </dgm:pt>
    <dgm:pt modelId="{5DC192B2-7511-416A-A6BF-F35A05834B6D}">
      <dgm:prSet/>
      <dgm:spPr/>
      <dgm:t>
        <a:bodyPr/>
        <a:lstStyle/>
        <a:p>
          <a:r>
            <a:rPr lang="el-GR"/>
            <a:t>Το </a:t>
          </a:r>
          <a:r>
            <a:rPr lang="en-US"/>
            <a:t>Spark </a:t>
          </a:r>
          <a:r>
            <a:rPr lang="el-GR"/>
            <a:t>δημιουργήθηκε αρχικά στο </a:t>
          </a:r>
          <a:r>
            <a:rPr lang="en-US"/>
            <a:t>AMPLab </a:t>
          </a:r>
          <a:r>
            <a:rPr lang="el-GR"/>
            <a:t>του </a:t>
          </a:r>
          <a:r>
            <a:rPr lang="en-US"/>
            <a:t>UC Berkeley (2009) </a:t>
          </a:r>
          <a:r>
            <a:rPr lang="el-GR"/>
            <a:t>και από το 2010 είναι </a:t>
          </a:r>
          <a:r>
            <a:rPr lang="en-US"/>
            <a:t>open source </a:t>
          </a:r>
          <a:r>
            <a:rPr lang="el-GR"/>
            <a:t>ως </a:t>
          </a:r>
          <a:r>
            <a:rPr lang="en-US"/>
            <a:t>Apache project </a:t>
          </a:r>
        </a:p>
      </dgm:t>
    </dgm:pt>
    <dgm:pt modelId="{0D57CA5F-A47E-4513-9EDC-8A70811458BE}" type="parTrans" cxnId="{15686EF6-6251-49B5-B1C2-B80819302F89}">
      <dgm:prSet/>
      <dgm:spPr/>
      <dgm:t>
        <a:bodyPr/>
        <a:lstStyle/>
        <a:p>
          <a:endParaRPr lang="en-US"/>
        </a:p>
      </dgm:t>
    </dgm:pt>
    <dgm:pt modelId="{A551F00F-4FEC-411D-9F75-504D3D0B17C2}" type="sibTrans" cxnId="{15686EF6-6251-49B5-B1C2-B80819302F89}">
      <dgm:prSet/>
      <dgm:spPr/>
      <dgm:t>
        <a:bodyPr/>
        <a:lstStyle/>
        <a:p>
          <a:endParaRPr lang="en-US"/>
        </a:p>
      </dgm:t>
    </dgm:pt>
    <dgm:pt modelId="{138AF52F-AC2B-4AE5-9A39-3B14AE9F8A15}">
      <dgm:prSet/>
      <dgm:spPr/>
      <dgm:t>
        <a:bodyPr/>
        <a:lstStyle/>
        <a:p>
          <a:r>
            <a:rPr lang="el-GR" dirty="0"/>
            <a:t>Δίνει έμφαση στη διατήρηση δεδομένων στη μνήμη (100</a:t>
          </a:r>
          <a:r>
            <a:rPr lang="en-US" dirty="0"/>
            <a:t>x</a:t>
          </a:r>
          <a:r>
            <a:rPr lang="el-GR" dirty="0"/>
            <a:t> ταχύτερο από το </a:t>
          </a:r>
          <a:r>
            <a:rPr lang="en-US" dirty="0"/>
            <a:t>Hadoop MapReduce </a:t>
          </a:r>
          <a:r>
            <a:rPr lang="el-GR" dirty="0"/>
            <a:t>για συγκεκριμένες εργασίες)</a:t>
          </a:r>
          <a:endParaRPr lang="en-US" dirty="0"/>
        </a:p>
      </dgm:t>
    </dgm:pt>
    <dgm:pt modelId="{5D970BA1-5301-4CDD-9AC2-F9B5DFE989A1}" type="parTrans" cxnId="{9885F543-A7D5-45D1-A594-CC4F453857B5}">
      <dgm:prSet/>
      <dgm:spPr/>
      <dgm:t>
        <a:bodyPr/>
        <a:lstStyle/>
        <a:p>
          <a:endParaRPr lang="en-US"/>
        </a:p>
      </dgm:t>
    </dgm:pt>
    <dgm:pt modelId="{7F8424C4-CC79-48EE-A18C-325F3596821A}" type="sibTrans" cxnId="{9885F543-A7D5-45D1-A594-CC4F453857B5}">
      <dgm:prSet/>
      <dgm:spPr/>
      <dgm:t>
        <a:bodyPr/>
        <a:lstStyle/>
        <a:p>
          <a:endParaRPr lang="en-US"/>
        </a:p>
      </dgm:t>
    </dgm:pt>
    <dgm:pt modelId="{62707C1A-B076-463F-BB0E-6A72107A7171}" type="pres">
      <dgm:prSet presAssocID="{C337A70B-7720-4E1A-8663-7E71984D174D}" presName="linear" presStyleCnt="0">
        <dgm:presLayoutVars>
          <dgm:animLvl val="lvl"/>
          <dgm:resizeHandles val="exact"/>
        </dgm:presLayoutVars>
      </dgm:prSet>
      <dgm:spPr/>
    </dgm:pt>
    <dgm:pt modelId="{68AA8234-9BEB-4A03-89C6-0B1E35A43FED}" type="pres">
      <dgm:prSet presAssocID="{8B731230-EFA6-4F76-8CA4-962A1C07FD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429240-089F-4BAA-81E3-0EC030251471}" type="pres">
      <dgm:prSet presAssocID="{15D10394-9523-45AD-806B-0F1E085F3707}" presName="spacer" presStyleCnt="0"/>
      <dgm:spPr/>
    </dgm:pt>
    <dgm:pt modelId="{DE9D0AD1-5A98-46C6-8312-0F1FDAB512F7}" type="pres">
      <dgm:prSet presAssocID="{BC4A6DC5-6726-41E9-9246-0031FD35A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0BE1F5-D6C6-4F70-B2F6-58F63DD1D4E3}" type="pres">
      <dgm:prSet presAssocID="{20879A4D-EEC8-426D-8618-599FF2A11A6C}" presName="spacer" presStyleCnt="0"/>
      <dgm:spPr/>
    </dgm:pt>
    <dgm:pt modelId="{B3F23B6D-EEEF-47FF-8D07-247AAEDF046C}" type="pres">
      <dgm:prSet presAssocID="{5DC192B2-7511-416A-A6BF-F35A05834B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2D4555-F1DE-4139-940C-B895771709DB}" type="pres">
      <dgm:prSet presAssocID="{A551F00F-4FEC-411D-9F75-504D3D0B17C2}" presName="spacer" presStyleCnt="0"/>
      <dgm:spPr/>
    </dgm:pt>
    <dgm:pt modelId="{106B9A47-956E-4D9B-A6C1-3BE81A1025D3}" type="pres">
      <dgm:prSet presAssocID="{138AF52F-AC2B-4AE5-9A39-3B14AE9F8A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426E07-F290-4037-9BF2-655176DE44A0}" type="presOf" srcId="{BC4A6DC5-6726-41E9-9246-0031FD35A47A}" destId="{DE9D0AD1-5A98-46C6-8312-0F1FDAB512F7}" srcOrd="0" destOrd="0" presId="urn:microsoft.com/office/officeart/2005/8/layout/vList2"/>
    <dgm:cxn modelId="{586CE124-9FFF-4284-8716-D97CFDEA37D7}" type="presOf" srcId="{C337A70B-7720-4E1A-8663-7E71984D174D}" destId="{62707C1A-B076-463F-BB0E-6A72107A7171}" srcOrd="0" destOrd="0" presId="urn:microsoft.com/office/officeart/2005/8/layout/vList2"/>
    <dgm:cxn modelId="{0B1E803E-A79D-4A61-80F0-72CEE9B2DC0F}" type="presOf" srcId="{8B731230-EFA6-4F76-8CA4-962A1C07FD15}" destId="{68AA8234-9BEB-4A03-89C6-0B1E35A43FED}" srcOrd="0" destOrd="0" presId="urn:microsoft.com/office/officeart/2005/8/layout/vList2"/>
    <dgm:cxn modelId="{9885F543-A7D5-45D1-A594-CC4F453857B5}" srcId="{C337A70B-7720-4E1A-8663-7E71984D174D}" destId="{138AF52F-AC2B-4AE5-9A39-3B14AE9F8A15}" srcOrd="3" destOrd="0" parTransId="{5D970BA1-5301-4CDD-9AC2-F9B5DFE989A1}" sibTransId="{7F8424C4-CC79-48EE-A18C-325F3596821A}"/>
    <dgm:cxn modelId="{4CEDC64E-D369-41F5-8365-FDE606266421}" srcId="{C337A70B-7720-4E1A-8663-7E71984D174D}" destId="{BC4A6DC5-6726-41E9-9246-0031FD35A47A}" srcOrd="1" destOrd="0" parTransId="{F87867E2-FAA4-4DB9-AB7D-AA979F6EA990}" sibTransId="{20879A4D-EEC8-426D-8618-599FF2A11A6C}"/>
    <dgm:cxn modelId="{F17016B3-7624-4EB2-9324-3F29F2E5889B}" srcId="{C337A70B-7720-4E1A-8663-7E71984D174D}" destId="{8B731230-EFA6-4F76-8CA4-962A1C07FD15}" srcOrd="0" destOrd="0" parTransId="{FAF0F7E2-3868-464C-882F-779EF66B82DB}" sibTransId="{15D10394-9523-45AD-806B-0F1E085F3707}"/>
    <dgm:cxn modelId="{5A3DCCEA-C945-4300-AB95-7E361B872132}" type="presOf" srcId="{5DC192B2-7511-416A-A6BF-F35A05834B6D}" destId="{B3F23B6D-EEEF-47FF-8D07-247AAEDF046C}" srcOrd="0" destOrd="0" presId="urn:microsoft.com/office/officeart/2005/8/layout/vList2"/>
    <dgm:cxn modelId="{15686EF6-6251-49B5-B1C2-B80819302F89}" srcId="{C337A70B-7720-4E1A-8663-7E71984D174D}" destId="{5DC192B2-7511-416A-A6BF-F35A05834B6D}" srcOrd="2" destOrd="0" parTransId="{0D57CA5F-A47E-4513-9EDC-8A70811458BE}" sibTransId="{A551F00F-4FEC-411D-9F75-504D3D0B17C2}"/>
    <dgm:cxn modelId="{36D4D6F8-0C5B-4B53-BDD6-B3255CA2B0A8}" type="presOf" srcId="{138AF52F-AC2B-4AE5-9A39-3B14AE9F8A15}" destId="{106B9A47-956E-4D9B-A6C1-3BE81A1025D3}" srcOrd="0" destOrd="0" presId="urn:microsoft.com/office/officeart/2005/8/layout/vList2"/>
    <dgm:cxn modelId="{303B1D93-0E69-4956-A1E0-13E099CF6578}" type="presParOf" srcId="{62707C1A-B076-463F-BB0E-6A72107A7171}" destId="{68AA8234-9BEB-4A03-89C6-0B1E35A43FED}" srcOrd="0" destOrd="0" presId="urn:microsoft.com/office/officeart/2005/8/layout/vList2"/>
    <dgm:cxn modelId="{EC5E62A9-B3CA-4F86-A746-DD35FE0CEBF2}" type="presParOf" srcId="{62707C1A-B076-463F-BB0E-6A72107A7171}" destId="{FF429240-089F-4BAA-81E3-0EC030251471}" srcOrd="1" destOrd="0" presId="urn:microsoft.com/office/officeart/2005/8/layout/vList2"/>
    <dgm:cxn modelId="{A9D2FE05-C76E-407B-A66A-F96718700742}" type="presParOf" srcId="{62707C1A-B076-463F-BB0E-6A72107A7171}" destId="{DE9D0AD1-5A98-46C6-8312-0F1FDAB512F7}" srcOrd="2" destOrd="0" presId="urn:microsoft.com/office/officeart/2005/8/layout/vList2"/>
    <dgm:cxn modelId="{465E205C-BD13-4FB0-8EE9-29D40A0F6F87}" type="presParOf" srcId="{62707C1A-B076-463F-BB0E-6A72107A7171}" destId="{4C0BE1F5-D6C6-4F70-B2F6-58F63DD1D4E3}" srcOrd="3" destOrd="0" presId="urn:microsoft.com/office/officeart/2005/8/layout/vList2"/>
    <dgm:cxn modelId="{EC79E905-6F6E-4CAB-B022-7C9CDF30DF00}" type="presParOf" srcId="{62707C1A-B076-463F-BB0E-6A72107A7171}" destId="{B3F23B6D-EEEF-47FF-8D07-247AAEDF046C}" srcOrd="4" destOrd="0" presId="urn:microsoft.com/office/officeart/2005/8/layout/vList2"/>
    <dgm:cxn modelId="{CB06FD56-1EAD-4D3A-9577-A7CC2329C509}" type="presParOf" srcId="{62707C1A-B076-463F-BB0E-6A72107A7171}" destId="{832D4555-F1DE-4139-940C-B895771709DB}" srcOrd="5" destOrd="0" presId="urn:microsoft.com/office/officeart/2005/8/layout/vList2"/>
    <dgm:cxn modelId="{39EE19F9-6EC6-46B5-9423-57B3C25B1BBA}" type="presParOf" srcId="{62707C1A-B076-463F-BB0E-6A72107A7171}" destId="{106B9A47-956E-4D9B-A6C1-3BE81A1025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A8234-9BEB-4A03-89C6-0B1E35A43FED}">
      <dsp:nvSpPr>
        <dsp:cNvPr id="0" name=""/>
        <dsp:cNvSpPr/>
      </dsp:nvSpPr>
      <dsp:spPr>
        <a:xfrm>
          <a:off x="0" y="4967"/>
          <a:ext cx="5115491" cy="1197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Το </a:t>
          </a:r>
          <a:r>
            <a:rPr lang="en-US" sz="1700" kern="1200"/>
            <a:t>Apache Spark </a:t>
          </a:r>
          <a:r>
            <a:rPr lang="el-GR" sz="1700" kern="1200"/>
            <a:t>είναι ένα </a:t>
          </a:r>
          <a:r>
            <a:rPr lang="en-US" sz="1700" kern="1200"/>
            <a:t>framework </a:t>
          </a:r>
          <a:r>
            <a:rPr lang="el-GR" sz="1700" kern="1200"/>
            <a:t>γενικού σκοπού που επιτρέπει κατανεμημένη</a:t>
          </a:r>
          <a:r>
            <a:rPr lang="en-US" sz="1700" kern="1200"/>
            <a:t> </a:t>
          </a:r>
          <a:r>
            <a:rPr lang="el-GR" sz="1700" kern="1200"/>
            <a:t>επεξεργασία σε ομάδες υπολογιστών</a:t>
          </a:r>
          <a:endParaRPr lang="en-US" sz="1700" kern="1200"/>
        </a:p>
      </dsp:txBody>
      <dsp:txXfrm>
        <a:off x="58469" y="63436"/>
        <a:ext cx="4998553" cy="1080812"/>
      </dsp:txXfrm>
    </dsp:sp>
    <dsp:sp modelId="{DE9D0AD1-5A98-46C6-8312-0F1FDAB512F7}">
      <dsp:nvSpPr>
        <dsp:cNvPr id="0" name=""/>
        <dsp:cNvSpPr/>
      </dsp:nvSpPr>
      <dsp:spPr>
        <a:xfrm>
          <a:off x="0" y="1251678"/>
          <a:ext cx="5115491" cy="119775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Μπορεί να θεωρηθεί ως μηχανή επεξεργασίας (</a:t>
          </a:r>
          <a:r>
            <a:rPr lang="en-US" sz="1700" kern="1200"/>
            <a:t>processing engine</a:t>
          </a:r>
          <a:r>
            <a:rPr lang="el-GR" sz="1700" kern="1200"/>
            <a:t>)</a:t>
          </a:r>
          <a:r>
            <a:rPr lang="en-US" sz="1700" kern="1200"/>
            <a:t> </a:t>
          </a:r>
          <a:r>
            <a:rPr lang="el-GR" sz="1700" kern="1200"/>
            <a:t>που δίνει έμφαση σε: ταχύτητα, ευκολία χρήσης και σε προχωρημένη ανάλυση δεδομένων </a:t>
          </a:r>
          <a:endParaRPr lang="en-US" sz="1700" kern="1200"/>
        </a:p>
      </dsp:txBody>
      <dsp:txXfrm>
        <a:off x="58469" y="1310147"/>
        <a:ext cx="4998553" cy="1080812"/>
      </dsp:txXfrm>
    </dsp:sp>
    <dsp:sp modelId="{B3F23B6D-EEEF-47FF-8D07-247AAEDF046C}">
      <dsp:nvSpPr>
        <dsp:cNvPr id="0" name=""/>
        <dsp:cNvSpPr/>
      </dsp:nvSpPr>
      <dsp:spPr>
        <a:xfrm>
          <a:off x="0" y="2498389"/>
          <a:ext cx="5115491" cy="119775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/>
            <a:t>Το </a:t>
          </a:r>
          <a:r>
            <a:rPr lang="en-US" sz="1700" kern="1200"/>
            <a:t>Spark </a:t>
          </a:r>
          <a:r>
            <a:rPr lang="el-GR" sz="1700" kern="1200"/>
            <a:t>δημιουργήθηκε αρχικά στο </a:t>
          </a:r>
          <a:r>
            <a:rPr lang="en-US" sz="1700" kern="1200"/>
            <a:t>AMPLab </a:t>
          </a:r>
          <a:r>
            <a:rPr lang="el-GR" sz="1700" kern="1200"/>
            <a:t>του </a:t>
          </a:r>
          <a:r>
            <a:rPr lang="en-US" sz="1700" kern="1200"/>
            <a:t>UC Berkeley (2009) </a:t>
          </a:r>
          <a:r>
            <a:rPr lang="el-GR" sz="1700" kern="1200"/>
            <a:t>και από το 2010 είναι </a:t>
          </a:r>
          <a:r>
            <a:rPr lang="en-US" sz="1700" kern="1200"/>
            <a:t>open source </a:t>
          </a:r>
          <a:r>
            <a:rPr lang="el-GR" sz="1700" kern="1200"/>
            <a:t>ως </a:t>
          </a:r>
          <a:r>
            <a:rPr lang="en-US" sz="1700" kern="1200"/>
            <a:t>Apache project </a:t>
          </a:r>
        </a:p>
      </dsp:txBody>
      <dsp:txXfrm>
        <a:off x="58469" y="2556858"/>
        <a:ext cx="4998553" cy="1080812"/>
      </dsp:txXfrm>
    </dsp:sp>
    <dsp:sp modelId="{106B9A47-956E-4D9B-A6C1-3BE81A1025D3}">
      <dsp:nvSpPr>
        <dsp:cNvPr id="0" name=""/>
        <dsp:cNvSpPr/>
      </dsp:nvSpPr>
      <dsp:spPr>
        <a:xfrm>
          <a:off x="0" y="3745099"/>
          <a:ext cx="5115491" cy="119775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700" kern="1200" dirty="0"/>
            <a:t>Δίνει έμφαση στη διατήρηση δεδομένων στη μνήμη (100</a:t>
          </a:r>
          <a:r>
            <a:rPr lang="en-US" sz="1700" kern="1200" dirty="0"/>
            <a:t>x</a:t>
          </a:r>
          <a:r>
            <a:rPr lang="el-GR" sz="1700" kern="1200" dirty="0"/>
            <a:t> ταχύτερο από το </a:t>
          </a:r>
          <a:r>
            <a:rPr lang="en-US" sz="1700" kern="1200" dirty="0"/>
            <a:t>Hadoop MapReduce </a:t>
          </a:r>
          <a:r>
            <a:rPr lang="el-GR" sz="1700" kern="1200" dirty="0"/>
            <a:t>για συγκεκριμένες εργασίες)</a:t>
          </a:r>
          <a:endParaRPr lang="en-US" sz="1700" kern="1200" dirty="0"/>
        </a:p>
      </dsp:txBody>
      <dsp:txXfrm>
        <a:off x="58469" y="3803568"/>
        <a:ext cx="4998553" cy="1080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F9B1-BC6A-488D-9803-65420610ECB9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C95F2-2AB4-44CC-909A-30EA08F0882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06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81D7-AACE-45E5-853E-100835B0B6C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159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amp</a:t>
            </a:r>
            <a:r>
              <a:rPr lang="en-US" dirty="0" err="1"/>
              <a:t>lab</a:t>
            </a:r>
            <a:r>
              <a:rPr lang="en-US" dirty="0"/>
              <a:t> = algorithms machines people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Spark is a “Top level” Apache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606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0A1E2-1EEA-4342-A128-5F40CC54FD76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3385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</a:t>
            </a:r>
            <a:r>
              <a:rPr lang="en-US" baseline="0" dirty="0"/>
              <a:t> spark standalone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2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</a:t>
            </a:r>
            <a:r>
              <a:rPr lang="en-US" baseline="0" dirty="0"/>
              <a:t> = Read </a:t>
            </a:r>
            <a:r>
              <a:rPr lang="en-US" baseline="0" dirty="0" err="1"/>
              <a:t>Eval</a:t>
            </a:r>
            <a:r>
              <a:rPr lang="en-US" baseline="0" dirty="0"/>
              <a:t> Print Loop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0BDD6-31CB-4377-8AFD-B96789C2112A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82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717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b="0" dirty="0" err="1">
                <a:effectLst/>
              </a:rPr>
              <a:t>GraySort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Sort rate (TBs / minute) achieved while sorting a very large amount of data (currently 100 TB minimum).</a:t>
            </a:r>
          </a:p>
          <a:p>
            <a:pPr fontAlgn="t"/>
            <a:r>
              <a:rPr lang="en-US" b="0" dirty="0" err="1">
                <a:effectLst/>
              </a:rPr>
              <a:t>CloudSort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Minimum cost for sorting a very large amount of data on a public cloud. (currently 100 TB). 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454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DBC74-475F-4A83-AC9D-9F7F396082E4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240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750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215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72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47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473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19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099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1470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7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26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451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E151-0877-461B-8BE5-DA5BD7170C9D}" type="datetimeFigureOut">
              <a:rPr lang="el-GR" smtClean="0"/>
              <a:t>18/2/2019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02072-C902-4FDA-8BD1-381B3038CE6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351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gogos/big_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bricks.com/blog/2016/11/14/setting-new-world-record-apache-spark.html" TargetMode="External"/><Relationship Id="rId5" Type="http://schemas.openxmlformats.org/officeDocument/2006/relationships/hyperlink" Target="https://databricks.com/blog/2014/11/05/spark-officially-sets-a-new-record-in-large-scale-sorting.html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magaz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6/06/22/apache-spark-key-terms-explained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atabricks.com/blog/2016/01/05/apache-spark-2015-year-in-review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Apache Spark</a:t>
            </a:r>
            <a:endParaRPr lang="en-US" sz="4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Υπότιτλος 2">
            <a:extLst>
              <a:ext uri="{FF2B5EF4-FFF2-40B4-BE49-F238E27FC236}">
                <a16:creationId xmlns:a16="http://schemas.microsoft.com/office/drawing/2014/main" id="{023ADA42-4A3C-4500-B868-CAAAA7E7B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l-GR" dirty="0">
                <a:solidFill>
                  <a:srgbClr val="000000"/>
                </a:solidFill>
              </a:rPr>
              <a:t>Χρήστος Γκόγκος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</a:rPr>
              <a:t>18/2/2019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linkClick r:id="rId4"/>
              </a:rPr>
              <a:t>https://github.com/chgogos/big_data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AC90008-9577-420E-9629-A6540C991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Directed Acyclic Graphs (DAGs)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To Spark επιτρέπει την ανάπτυξη σύνθετων εργασιών, που αποτελούνται από πολλά επιμέρους βήματα χρησιμοποιώντας το DAG pattern</a:t>
            </a:r>
          </a:p>
          <a:p>
            <a:r>
              <a:rPr lang="en-US" sz="1700">
                <a:solidFill>
                  <a:schemeClr val="bg1"/>
                </a:solidFill>
              </a:rPr>
              <a:t>Το Spark διατηρεί τα ενδιάμεσα αποτελέσματα στη μνήμη αντί να τα εγγράφει στο δίσκο (ιδιαίτερα χρήσιμο όταν χρειάζεται να πραγματοποιηθούν εργασίες στα ίδια δεδομένα πολλές φορές)</a:t>
            </a:r>
          </a:p>
        </p:txBody>
      </p:sp>
      <p:pic>
        <p:nvPicPr>
          <p:cNvPr id="6" name="Picture 2" descr="http://image.slidesharecdn.com/sparkstreamingcodefriday-151016181228-lva1-app6891/95/apache-spark-streaming-and-hbase-14-638.jpg?cb=1445019226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7763" y="1582724"/>
            <a:ext cx="6250769" cy="35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3A0A-AB08-B24D-A687-10699B2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Mlib</a:t>
            </a:r>
            <a:r>
              <a:rPr lang="el-GR" sz="4000">
                <a:solidFill>
                  <a:srgbClr val="FFFFFF"/>
                </a:solidFill>
              </a:rPr>
              <a:t> (</a:t>
            </a:r>
            <a:r>
              <a:rPr lang="en-US" sz="4000">
                <a:solidFill>
                  <a:srgbClr val="FFFFFF"/>
                </a:solidFill>
              </a:rPr>
              <a:t>scalable machine learning library</a:t>
            </a:r>
            <a:r>
              <a:rPr lang="el-GR" sz="4000">
                <a:solidFill>
                  <a:srgbClr val="FFFFFF"/>
                </a:solidFill>
              </a:rPr>
              <a:t>)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EEAF-753D-C247-8661-4A275D102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 dirty="0"/>
              <a:t>Το </a:t>
            </a:r>
            <a:r>
              <a:rPr lang="en-US" sz="2000" dirty="0"/>
              <a:t>API </a:t>
            </a:r>
            <a:r>
              <a:rPr lang="el-GR" sz="2000" dirty="0"/>
              <a:t>του </a:t>
            </a:r>
            <a:r>
              <a:rPr lang="en-US" sz="2000" dirty="0" err="1"/>
              <a:t>MLib</a:t>
            </a:r>
            <a:r>
              <a:rPr lang="en-US" sz="2000" dirty="0"/>
              <a:t> </a:t>
            </a:r>
            <a:r>
              <a:rPr lang="el-GR" sz="2000" dirty="0"/>
              <a:t>βασίζεται στα </a:t>
            </a:r>
            <a:r>
              <a:rPr lang="en-US" sz="2000" dirty="0" err="1"/>
              <a:t>DataFrames</a:t>
            </a: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CDF97-F1FC-BE40-A9A6-3A617367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 dirty="0"/>
              <a:t>Αλγόριθμοι μηχανικής μάθησης </a:t>
            </a:r>
          </a:p>
          <a:p>
            <a:pPr lvl="1"/>
            <a:r>
              <a:rPr lang="el-GR" sz="2000" dirty="0"/>
              <a:t>Κατηγοριοποίηση</a:t>
            </a:r>
            <a:endParaRPr lang="en-US" sz="2000" dirty="0"/>
          </a:p>
          <a:p>
            <a:pPr lvl="1"/>
            <a:r>
              <a:rPr lang="el-GR" sz="2000" dirty="0"/>
              <a:t>Παλινδρόμηση</a:t>
            </a:r>
          </a:p>
          <a:p>
            <a:pPr lvl="1"/>
            <a:r>
              <a:rPr lang="el-GR" sz="2000" dirty="0"/>
              <a:t>Δένδρα απόφασης</a:t>
            </a:r>
          </a:p>
          <a:p>
            <a:pPr lvl="1"/>
            <a:r>
              <a:rPr lang="el-GR" sz="2000" dirty="0"/>
              <a:t>Αλγόριθμοι συστάσεων</a:t>
            </a:r>
            <a:endParaRPr lang="en-US" sz="2000" dirty="0"/>
          </a:p>
          <a:p>
            <a:pPr lvl="1"/>
            <a:r>
              <a:rPr lang="el-GR" sz="2000" dirty="0" err="1"/>
              <a:t>Συσταδοποίηση</a:t>
            </a:r>
            <a:endParaRPr lang="el-GR" sz="2000" dirty="0"/>
          </a:p>
          <a:p>
            <a:pPr lvl="1"/>
            <a:r>
              <a:rPr lang="el-GR" sz="2000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5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4BCD-E336-C947-9936-9F0025D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E355-BD35-1E49-9D90-7577EA39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streaming </a:t>
            </a:r>
            <a:r>
              <a:rPr lang="el-GR" sz="2000"/>
              <a:t>δεδομένα φθάνουν συνεχώς από διάφορες πηγές με μικρά μηνύματα</a:t>
            </a:r>
          </a:p>
          <a:p>
            <a:r>
              <a:rPr lang="el-GR" sz="2000"/>
              <a:t>Υπάρχουν πολλές εφαρμογές της </a:t>
            </a:r>
            <a:r>
              <a:rPr lang="en-US" sz="2000"/>
              <a:t>streaming </a:t>
            </a:r>
            <a:r>
              <a:rPr lang="el-GR" sz="2000"/>
              <a:t>τεχνολογίας (παρακολούθηση αισθητήρων, έλεγχος </a:t>
            </a:r>
            <a:r>
              <a:rPr lang="en-US" sz="2000"/>
              <a:t>logs, </a:t>
            </a:r>
            <a:r>
              <a:rPr lang="el-GR" sz="2000"/>
              <a:t>παρακολούθηση χρηματοοικονομικών αγορών κ.α.)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0AFA-DEF2-E34E-A66C-041532F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Λογισμικά ανάλυσης </a:t>
            </a:r>
            <a:r>
              <a:rPr lang="en-US" sz="2000"/>
              <a:t>streams</a:t>
            </a:r>
            <a:endParaRPr lang="el-GR" sz="2000"/>
          </a:p>
          <a:p>
            <a:pPr lvl="1"/>
            <a:r>
              <a:rPr lang="en-US" sz="2000"/>
              <a:t>Flink</a:t>
            </a:r>
          </a:p>
          <a:p>
            <a:pPr lvl="1"/>
            <a:r>
              <a:rPr lang="en-US" sz="2000"/>
              <a:t>Storm</a:t>
            </a:r>
          </a:p>
          <a:p>
            <a:pPr lvl="1"/>
            <a:r>
              <a:rPr lang="en-US" sz="2000"/>
              <a:t>Kafka</a:t>
            </a:r>
          </a:p>
          <a:p>
            <a:pPr lvl="1"/>
            <a:r>
              <a:rPr lang="en-US" sz="2000"/>
              <a:t>Spark </a:t>
            </a:r>
          </a:p>
          <a:p>
            <a:pPr lvl="1"/>
            <a:r>
              <a:rPr lang="en-US" sz="2000"/>
              <a:t>Samza</a:t>
            </a:r>
          </a:p>
          <a:p>
            <a:pPr lvl="1"/>
            <a:r>
              <a:rPr lang="en-US" sz="2000"/>
              <a:t>Kinesis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3172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l-GR" sz="3400">
                <a:solidFill>
                  <a:srgbClr val="FFFFFF"/>
                </a:solidFill>
              </a:rPr>
              <a:t>Εξέλιξη του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el-GR" sz="3400">
                <a:solidFill>
                  <a:srgbClr val="FFFFFF"/>
                </a:solidFill>
              </a:rPr>
              <a:t>μοντέλου επεξεργασίας στο </a:t>
            </a:r>
            <a:r>
              <a:rPr lang="en-US" sz="3400">
                <a:solidFill>
                  <a:srgbClr val="FFFFFF"/>
                </a:solidFill>
              </a:rPr>
              <a:t>Apache Spark</a:t>
            </a:r>
            <a:endParaRPr lang="el-GR" sz="34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RDD</a:t>
            </a:r>
          </a:p>
          <a:p>
            <a:r>
              <a:rPr lang="en-US" sz="2000"/>
              <a:t>Spark 1.3 </a:t>
            </a:r>
            <a:r>
              <a:rPr lang="en-US" sz="2000">
                <a:sym typeface="Wingdings" panose="05000000000000000000" pitchFamily="2" charset="2"/>
              </a:rPr>
              <a:t></a:t>
            </a:r>
            <a:r>
              <a:rPr lang="en-US" sz="2000"/>
              <a:t> DataFrame API (</a:t>
            </a:r>
            <a:r>
              <a:rPr lang="el-GR" sz="2000"/>
              <a:t>χρησιμοποιεί γλώσσα ερωτημάτων για να χειρίζεται τα δεδομένα ταχύτερα σε σχέση με τα </a:t>
            </a:r>
            <a:r>
              <a:rPr lang="en-US" sz="2000"/>
              <a:t>RDD)</a:t>
            </a:r>
          </a:p>
          <a:p>
            <a:r>
              <a:rPr lang="en-US" sz="2000"/>
              <a:t>Spark 1.6 </a:t>
            </a:r>
            <a:r>
              <a:rPr lang="en-US" sz="2000">
                <a:sym typeface="Wingdings" panose="05000000000000000000" pitchFamily="2" charset="2"/>
              </a:rPr>
              <a:t> </a:t>
            </a:r>
            <a:r>
              <a:rPr lang="en-US" sz="2000"/>
              <a:t>DataSet API (</a:t>
            </a:r>
            <a:r>
              <a:rPr lang="el-GR" sz="2000"/>
              <a:t>δημιουργεί </a:t>
            </a:r>
            <a:r>
              <a:rPr lang="en-US" sz="2000"/>
              <a:t>query plans </a:t>
            </a:r>
            <a:r>
              <a:rPr lang="el-GR" sz="2000"/>
              <a:t>για την εκτέλεση των ερωτημάτων, ταχύτερο σε σχέση με τα </a:t>
            </a:r>
            <a:r>
              <a:rPr lang="en-US" sz="2000"/>
              <a:t>RDDs)</a:t>
            </a:r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267690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Απόδοση του </a:t>
            </a:r>
            <a:r>
              <a:rPr lang="en-US" dirty="0"/>
              <a:t>Apache Spark (</a:t>
            </a:r>
            <a:r>
              <a:rPr lang="en-US" dirty="0" err="1"/>
              <a:t>GraySortMetric</a:t>
            </a:r>
            <a:r>
              <a:rPr lang="en-US" dirty="0"/>
              <a:t>, </a:t>
            </a:r>
            <a:r>
              <a:rPr lang="en-US" dirty="0" err="1"/>
              <a:t>CloudSortMetric</a:t>
            </a:r>
            <a:r>
              <a:rPr lang="en-US" dirty="0"/>
              <a:t>)</a:t>
            </a:r>
            <a:endParaRPr lang="el-GR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5569" y="1690688"/>
            <a:ext cx="3406861" cy="4351338"/>
          </a:xfrm>
          <a:prstGeom prst="rect">
            <a:avLst/>
          </a:prstGeom>
        </p:spPr>
      </p:pic>
      <p:pic>
        <p:nvPicPr>
          <p:cNvPr id="7" name="Θέση περιεχομένου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397899"/>
            <a:ext cx="5181600" cy="2558240"/>
          </a:xfrm>
          <a:prstGeom prst="rect">
            <a:avLst/>
          </a:prstGeom>
        </p:spPr>
      </p:pic>
      <p:sp>
        <p:nvSpPr>
          <p:cNvPr id="6" name="Ορθογώνιο 5"/>
          <p:cNvSpPr/>
          <p:nvPr/>
        </p:nvSpPr>
        <p:spPr>
          <a:xfrm>
            <a:off x="380999" y="618109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100" dirty="0">
                <a:hlinkClick r:id="rId5"/>
              </a:rPr>
              <a:t>https://databricks.com/blog/2014/11/05/spark-officially-sets-a-new-record-in-large-scale-sorting.html</a:t>
            </a:r>
            <a:r>
              <a:rPr lang="en-US" sz="1100" dirty="0"/>
              <a:t> </a:t>
            </a:r>
            <a:endParaRPr lang="el-GR" sz="1100" dirty="0"/>
          </a:p>
        </p:txBody>
      </p:sp>
      <p:sp>
        <p:nvSpPr>
          <p:cNvPr id="8" name="Ορθογώνιο 7"/>
          <p:cNvSpPr/>
          <p:nvPr/>
        </p:nvSpPr>
        <p:spPr>
          <a:xfrm>
            <a:off x="5969296" y="5330543"/>
            <a:ext cx="55874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6"/>
              </a:rPr>
              <a:t>https://databricks.com/blog/2016/11/14/setting-new-world-record-apache-spark.html</a:t>
            </a:r>
            <a:r>
              <a:rPr lang="en-US" sz="1200" dirty="0"/>
              <a:t> </a:t>
            </a:r>
            <a:endParaRPr lang="el-G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725569" y="1829757"/>
            <a:ext cx="118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GraySort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2014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Θέση αριθμού διαφάνειας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363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l-GR" dirty="0"/>
              <a:t>παράδειγμα επεξεργασίας με το </a:t>
            </a:r>
            <a:r>
              <a:rPr lang="en-US" dirty="0"/>
              <a:t>Apache 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Υπολογισμός πλήθους μοναδικών επισκεπτών ιστοσελίδας </a:t>
            </a:r>
          </a:p>
          <a:p>
            <a:r>
              <a:rPr lang="el-GR" dirty="0"/>
              <a:t>Εύρεση </a:t>
            </a:r>
            <a:r>
              <a:rPr lang="en-US" dirty="0"/>
              <a:t>IP </a:t>
            </a:r>
            <a:r>
              <a:rPr lang="el-GR" dirty="0"/>
              <a:t>διευθύνσεων από τις οποίες συνδέθηκε ο κάθε μοναδικός χρήστης</a:t>
            </a:r>
          </a:p>
          <a:p>
            <a:r>
              <a:rPr lang="el-GR" dirty="0"/>
              <a:t>Χρήση αρχείων καταγραφής - </a:t>
            </a:r>
            <a:r>
              <a:rPr lang="en-US" dirty="0"/>
              <a:t>weblogs</a:t>
            </a:r>
            <a:r>
              <a:rPr lang="el-GR" dirty="0"/>
              <a:t> (82.9ΜΒ)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6631172" y="3087804"/>
            <a:ext cx="5092995" cy="923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 magazine May/June 2016</a:t>
            </a:r>
          </a:p>
          <a:p>
            <a:r>
              <a:rPr lang="en-US" dirty="0"/>
              <a:t>Apache Spark 101: Getting up to speed on the popular big data engine</a:t>
            </a:r>
            <a:endParaRPr lang="el-GR" dirty="0"/>
          </a:p>
        </p:txBody>
      </p:sp>
      <p:sp>
        <p:nvSpPr>
          <p:cNvPr id="6" name="Ορθογώνιο 5"/>
          <p:cNvSpPr/>
          <p:nvPr/>
        </p:nvSpPr>
        <p:spPr>
          <a:xfrm>
            <a:off x="6826101" y="4084656"/>
            <a:ext cx="452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400" dirty="0">
                <a:hlinkClick r:id="rId3"/>
              </a:rPr>
              <a:t>http://www.oracle.com/technetwork/java/javamagazine</a:t>
            </a:r>
            <a:r>
              <a:rPr lang="en-US" sz="1400" dirty="0"/>
              <a:t> </a:t>
            </a:r>
            <a:endParaRPr lang="el-GR" sz="14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800" y="4993094"/>
            <a:ext cx="4591050" cy="933450"/>
          </a:xfrm>
          <a:prstGeom prst="rect">
            <a:avLst/>
          </a:prstGeom>
        </p:spPr>
      </p:pic>
      <p:sp>
        <p:nvSpPr>
          <p:cNvPr id="8" name="Οβάλ 7"/>
          <p:cNvSpPr/>
          <p:nvPr/>
        </p:nvSpPr>
        <p:spPr>
          <a:xfrm>
            <a:off x="6096000" y="4993093"/>
            <a:ext cx="10703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βάλ 8"/>
          <p:cNvSpPr/>
          <p:nvPr/>
        </p:nvSpPr>
        <p:spPr>
          <a:xfrm>
            <a:off x="7339344" y="4993092"/>
            <a:ext cx="592544" cy="2593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4040372" y="5730949"/>
            <a:ext cx="1437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l-GR" dirty="0"/>
              <a:t>Διεύθυνση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1879" y="4427486"/>
            <a:ext cx="109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</a:t>
            </a:r>
            <a:r>
              <a:rPr lang="el-GR" dirty="0"/>
              <a:t>πελάτη</a:t>
            </a:r>
          </a:p>
        </p:txBody>
      </p:sp>
      <p:cxnSp>
        <p:nvCxnSpPr>
          <p:cNvPr id="13" name="Ευθύγραμμο βέλος σύνδεσης 12"/>
          <p:cNvCxnSpPr>
            <a:stCxn id="10" idx="0"/>
            <a:endCxn id="8" idx="2"/>
          </p:cNvCxnSpPr>
          <p:nvPr/>
        </p:nvCxnSpPr>
        <p:spPr>
          <a:xfrm flipV="1">
            <a:off x="4758902" y="5122789"/>
            <a:ext cx="1337098" cy="608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/>
          <p:cNvCxnSpPr>
            <a:stCxn id="11" idx="1"/>
            <a:endCxn id="9" idx="0"/>
          </p:cNvCxnSpPr>
          <p:nvPr/>
        </p:nvCxnSpPr>
        <p:spPr>
          <a:xfrm flipH="1">
            <a:off x="7635616" y="4612152"/>
            <a:ext cx="576263" cy="380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928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Stack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Spark SQL</a:t>
            </a:r>
            <a:r>
              <a:rPr lang="en-US" dirty="0"/>
              <a:t>: </a:t>
            </a:r>
            <a:r>
              <a:rPr lang="el-GR" dirty="0"/>
              <a:t>πρόσβαση σε δομημένα δεδομένα – συμβατότητα με </a:t>
            </a:r>
            <a:r>
              <a:rPr lang="en-US" dirty="0" err="1"/>
              <a:t>HiveQL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Spark Streaming</a:t>
            </a:r>
            <a:r>
              <a:rPr lang="en-US" dirty="0"/>
              <a:t>: fault tolerant </a:t>
            </a:r>
            <a:r>
              <a:rPr lang="el-GR" dirty="0"/>
              <a:t>χειρισμός </a:t>
            </a:r>
            <a:r>
              <a:rPr lang="en-US" dirty="0"/>
              <a:t>data</a:t>
            </a:r>
            <a:r>
              <a:rPr lang="el-GR" dirty="0"/>
              <a:t> </a:t>
            </a:r>
            <a:r>
              <a:rPr lang="en-US" dirty="0"/>
              <a:t>streams (Flume, Kafka,…)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MLlib</a:t>
            </a:r>
            <a:r>
              <a:rPr lang="en-US" dirty="0"/>
              <a:t>:</a:t>
            </a:r>
            <a:r>
              <a:rPr lang="el-GR" dirty="0"/>
              <a:t> έλεγχος υποθέσεων</a:t>
            </a:r>
            <a:r>
              <a:rPr lang="en-US" dirty="0"/>
              <a:t>, </a:t>
            </a:r>
            <a:r>
              <a:rPr lang="el-GR" dirty="0"/>
              <a:t>κατηγοριοποίηση, παλινδρόμηση</a:t>
            </a:r>
            <a:r>
              <a:rPr lang="en-US" dirty="0"/>
              <a:t>, </a:t>
            </a:r>
            <a:r>
              <a:rPr lang="el-GR" dirty="0" err="1"/>
              <a:t>συσταδοποίηση</a:t>
            </a:r>
            <a:r>
              <a:rPr lang="en-US" dirty="0"/>
              <a:t>, </a:t>
            </a:r>
            <a:r>
              <a:rPr lang="el-GR" dirty="0"/>
              <a:t>ανάλυση κύριων συνιστωσών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GraphX</a:t>
            </a:r>
            <a:r>
              <a:rPr lang="en-US" dirty="0"/>
              <a:t>: </a:t>
            </a:r>
            <a:r>
              <a:rPr lang="el-GR" dirty="0"/>
              <a:t>ανάλυση γραφημάτων (π.χ. </a:t>
            </a:r>
            <a:r>
              <a:rPr lang="en-US" dirty="0" err="1"/>
              <a:t>pagerank</a:t>
            </a:r>
            <a:r>
              <a:rPr lang="el-GR" dirty="0"/>
              <a:t>), μέσω του </a:t>
            </a:r>
            <a:r>
              <a:rPr lang="en-US" dirty="0" err="1"/>
              <a:t>Pregel</a:t>
            </a:r>
            <a:r>
              <a:rPr lang="en-US" dirty="0"/>
              <a:t> API</a:t>
            </a:r>
            <a:endParaRPr lang="el-GR" dirty="0"/>
          </a:p>
        </p:txBody>
      </p:sp>
      <p:pic>
        <p:nvPicPr>
          <p:cNvPr id="7" name="Picture 2" descr="http://spark.apache.org/images/spark-stack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207" y="2558374"/>
            <a:ext cx="4994218" cy="235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2</a:t>
            </a:fld>
            <a:endParaRPr lang="el-GR"/>
          </a:p>
        </p:txBody>
      </p:sp>
      <p:pic>
        <p:nvPicPr>
          <p:cNvPr id="6" name="Picture 2" descr="http://spark.apache.org/images/spark-logo-trademark.png">
            <a:extLst>
              <a:ext uri="{FF2B5EF4-FFF2-40B4-BE49-F238E27FC236}">
                <a16:creationId xmlns:a16="http://schemas.microsoft.com/office/drawing/2014/main" id="{32E5C28F-6AB3-46C3-A075-1BF8E1F3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30035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9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Τίτλος 3"/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Τι είναι το </a:t>
            </a:r>
            <a:r>
              <a:rPr lang="en-US" sz="4000">
                <a:solidFill>
                  <a:srgbClr val="FFFFFF"/>
                </a:solidFill>
              </a:rPr>
              <a:t>Apache Spark</a:t>
            </a:r>
            <a:r>
              <a:rPr lang="el-GR" sz="400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l-GR" sz="1000">
              <a:solidFill>
                <a:srgbClr val="898989"/>
              </a:solidFill>
            </a:endParaRPr>
          </a:p>
        </p:txBody>
      </p:sp>
      <p:graphicFrame>
        <p:nvGraphicFramePr>
          <p:cNvPr id="7" name="Θέση περιεχομένου 4">
            <a:extLst>
              <a:ext uri="{FF2B5EF4-FFF2-40B4-BE49-F238E27FC236}">
                <a16:creationId xmlns:a16="http://schemas.microsoft.com/office/drawing/2014/main" id="{9100E79B-B62A-45F0-B8DC-1C45EB804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73829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70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Για ποιες εφαρμογές είναι κατάλληλο το Apache Spark;</a:t>
            </a:r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900">
                <a:solidFill>
                  <a:schemeClr val="bg1"/>
                </a:solidFill>
              </a:rPr>
              <a:t>Το Spark είναι κατάλληλο για:</a:t>
            </a:r>
          </a:p>
          <a:p>
            <a:r>
              <a:rPr lang="en-US" sz="1900">
                <a:solidFill>
                  <a:schemeClr val="bg1"/>
                </a:solidFill>
              </a:rPr>
              <a:t>Διαδραστικά ερωτήματα σε μεγάλα δεδομένα </a:t>
            </a:r>
          </a:p>
          <a:p>
            <a:r>
              <a:rPr lang="en-US" sz="1900">
                <a:solidFill>
                  <a:schemeClr val="bg1"/>
                </a:solidFill>
              </a:rPr>
              <a:t>Επεξεργασία streaming μεγάλων δεδομένων από αισθητήρες ή από άλλες πηγές</a:t>
            </a:r>
          </a:p>
          <a:p>
            <a:r>
              <a:rPr lang="en-US" sz="1900">
                <a:solidFill>
                  <a:schemeClr val="bg1"/>
                </a:solidFill>
              </a:rPr>
              <a:t>Εκτέλεση εργασιών μηχανικής μάθησης σε μεγάλα δεδομένα </a:t>
            </a:r>
          </a:p>
        </p:txBody>
      </p:sp>
      <p:pic>
        <p:nvPicPr>
          <p:cNvPr id="1026" name="Picture 2" descr="Αποτέλεσμα εικόνας για apache spar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134" y="1127109"/>
            <a:ext cx="7144023" cy="40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Θέση αριθμού διαφάνειας 2"/>
          <p:cNvSpPr>
            <a:spLocks noGrp="1"/>
          </p:cNvSpPr>
          <p:nvPr>
            <p:ph type="sldNum" sz="quarter" idx="12"/>
          </p:nvPr>
        </p:nvSpPr>
        <p:spPr>
          <a:xfrm>
            <a:off x="10289512" y="6356350"/>
            <a:ext cx="10642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981DE7D2-969A-4E2A-AAF5-B4B85628F5A4}"/>
              </a:ext>
            </a:extLst>
          </p:cNvPr>
          <p:cNvSpPr/>
          <p:nvPr/>
        </p:nvSpPr>
        <p:spPr>
          <a:xfrm>
            <a:off x="5693135" y="5267462"/>
            <a:ext cx="54600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1200" dirty="0">
                <a:hlinkClick r:id="rId4"/>
              </a:rPr>
              <a:t>https://databricks.com/blog/2016/06/22/apache-spark-key-terms-explained.html</a:t>
            </a:r>
            <a:r>
              <a:rPr lang="en-US" sz="1200" dirty="0"/>
              <a:t> 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4482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l-GR" sz="3100">
                <a:solidFill>
                  <a:srgbClr val="FFFFFF"/>
                </a:solidFill>
              </a:rPr>
              <a:t>Χαρακτηριστικά του </a:t>
            </a:r>
            <a:r>
              <a:rPr lang="en-US" sz="3100">
                <a:solidFill>
                  <a:srgbClr val="FFFFFF"/>
                </a:solidFill>
              </a:rPr>
              <a:t>Spark</a:t>
            </a:r>
            <a:endParaRPr lang="el-GR" sz="31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251751"/>
            <a:ext cx="3749016" cy="4524582"/>
          </a:xfrm>
        </p:spPr>
        <p:txBody>
          <a:bodyPr>
            <a:normAutofit/>
          </a:bodyPr>
          <a:lstStyle/>
          <a:p>
            <a:r>
              <a:rPr lang="el-GR" sz="1800" dirty="0"/>
              <a:t>Διατηρεί τα δεδομένα και τα ενδιάμεσα αποτελέσματα στη μνήμη, αντί να τα γράφει στο δίσκο</a:t>
            </a:r>
          </a:p>
          <a:p>
            <a:r>
              <a:rPr lang="el-GR" sz="1800" dirty="0"/>
              <a:t>Παρέχει επεξεργασία «σχεδόν» πραγματικού χρόνου</a:t>
            </a:r>
            <a:endParaRPr lang="en-US" sz="1800" dirty="0"/>
          </a:p>
          <a:p>
            <a:r>
              <a:rPr lang="el-GR" sz="1800" dirty="0"/>
              <a:t>Σε σχέση με το </a:t>
            </a:r>
            <a:r>
              <a:rPr lang="en-US" sz="1800" dirty="0"/>
              <a:t>Hadoop MapReduce </a:t>
            </a:r>
            <a:r>
              <a:rPr lang="el-GR" sz="1800" dirty="0"/>
              <a:t>το </a:t>
            </a:r>
            <a:r>
              <a:rPr lang="en-US" sz="1800" dirty="0"/>
              <a:t>Spark:</a:t>
            </a:r>
            <a:endParaRPr lang="el-GR" sz="1800" dirty="0"/>
          </a:p>
          <a:p>
            <a:pPr lvl="1"/>
            <a:r>
              <a:rPr lang="el-GR" sz="1800" dirty="0"/>
              <a:t>πραγματοποιεί λιγότερο ακριβά ανακατέματα (</a:t>
            </a:r>
            <a:r>
              <a:rPr lang="en-US" sz="1800" dirty="0"/>
              <a:t>shuffles</a:t>
            </a:r>
            <a:r>
              <a:rPr lang="el-GR" sz="1800" dirty="0"/>
              <a:t>)</a:t>
            </a:r>
            <a:r>
              <a:rPr lang="en-US" sz="1800" dirty="0"/>
              <a:t> </a:t>
            </a:r>
            <a:r>
              <a:rPr lang="el-GR" sz="1800" dirty="0"/>
              <a:t>κατά την επεξεργασία των δεδομένων</a:t>
            </a:r>
            <a:r>
              <a:rPr lang="en-US" sz="1800" dirty="0"/>
              <a:t> </a:t>
            </a:r>
          </a:p>
          <a:p>
            <a:pPr lvl="1"/>
            <a:r>
              <a:rPr lang="el-GR" sz="1800" dirty="0"/>
              <a:t>Παρέχει υψηλότερου επιπέδου </a:t>
            </a:r>
            <a:r>
              <a:rPr lang="en-US" sz="1800" dirty="0"/>
              <a:t>API </a:t>
            </a:r>
            <a:r>
              <a:rPr lang="el-GR" sz="1800" dirty="0"/>
              <a:t>που διευκολύνει τους προγραμματιστές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2000"/>
              <a:t>Έχει σχεδιαστεί ως </a:t>
            </a:r>
            <a:r>
              <a:rPr lang="el-GR" sz="2000" b="1"/>
              <a:t>μηχανισμός εκτέλεσης εφαρμογών τόσο στη μνήμη όσο και στο δίσκο</a:t>
            </a:r>
            <a:r>
              <a:rPr lang="el-GR" sz="2000"/>
              <a:t> (όταν η μνήμη δεν επαρκεί</a:t>
            </a:r>
            <a:r>
              <a:rPr lang="en-US" sz="2000"/>
              <a:t>,</a:t>
            </a:r>
            <a:r>
              <a:rPr lang="el-GR" sz="2000"/>
              <a:t> οι λειτουργίες του </a:t>
            </a:r>
            <a:r>
              <a:rPr lang="en-US" sz="2000"/>
              <a:t>Spark </a:t>
            </a:r>
            <a:r>
              <a:rPr lang="el-GR" sz="2000"/>
              <a:t>χρησιμοποιούν τους δίσκους)</a:t>
            </a:r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695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που χειρίζεται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5" name="Θέση περιεχομένου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Συχνά χρησιμοποιείται πάνω από το </a:t>
            </a:r>
            <a:r>
              <a:rPr lang="en-US" dirty="0"/>
              <a:t>Hadoop </a:t>
            </a:r>
            <a:r>
              <a:rPr lang="el-GR" dirty="0"/>
              <a:t>που του παρέχει πρόσβαση σε δεδομένα τα οποία βρίσκονται στο </a:t>
            </a:r>
            <a:r>
              <a:rPr lang="en-US" dirty="0"/>
              <a:t>HDFS </a:t>
            </a:r>
            <a:r>
              <a:rPr lang="el-GR" dirty="0"/>
              <a:t>ή στην </a:t>
            </a:r>
            <a:r>
              <a:rPr lang="en-US" dirty="0" err="1"/>
              <a:t>HBase</a:t>
            </a:r>
            <a:endParaRPr lang="en-US" dirty="0"/>
          </a:p>
        </p:txBody>
      </p:sp>
      <p:sp>
        <p:nvSpPr>
          <p:cNvPr id="7" name="Θέση περιεχομένου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l-GR" dirty="0"/>
              <a:t>Επιπλέον: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Μπορεί να διαβάσει δεδομένα και από άλλα συστήματα αποθήκευσης δεδομένων όπως</a:t>
            </a:r>
            <a:r>
              <a:rPr lang="en-US" dirty="0"/>
              <a:t> Cassandra, MongoDB, </a:t>
            </a:r>
            <a:r>
              <a:rPr lang="en-US" dirty="0" err="1"/>
              <a:t>CouchDB</a:t>
            </a:r>
            <a:r>
              <a:rPr lang="en-US" dirty="0"/>
              <a:t> </a:t>
            </a:r>
            <a:r>
              <a:rPr lang="el-GR" dirty="0"/>
              <a:t>κ.α.</a:t>
            </a:r>
          </a:p>
          <a:p>
            <a:pPr lvl="1">
              <a:lnSpc>
                <a:spcPct val="110000"/>
              </a:lnSpc>
            </a:pPr>
            <a:r>
              <a:rPr lang="el-GR" dirty="0"/>
              <a:t>Μέσω</a:t>
            </a:r>
            <a:r>
              <a:rPr lang="en-US" dirty="0"/>
              <a:t> </a:t>
            </a:r>
            <a:r>
              <a:rPr lang="el-GR" dirty="0"/>
              <a:t>του υποσυστήματος </a:t>
            </a:r>
            <a:r>
              <a:rPr lang="en-US" dirty="0"/>
              <a:t>Apache Spark SQL </a:t>
            </a:r>
            <a:r>
              <a:rPr lang="el-GR" dirty="0"/>
              <a:t>μπορεί να έχει πρόσβαση μέσω </a:t>
            </a:r>
            <a:r>
              <a:rPr lang="en-US" dirty="0"/>
              <a:t>SQL</a:t>
            </a:r>
            <a:r>
              <a:rPr lang="el-GR" dirty="0"/>
              <a:t> σε σχεσιακές βάσεις δεδομένων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l-GR" dirty="0"/>
              <a:t>Μπορεί να χρησιμοποιεί το </a:t>
            </a:r>
            <a:r>
              <a:rPr lang="en-US" dirty="0"/>
              <a:t>Apache </a:t>
            </a:r>
            <a:r>
              <a:rPr lang="en-US" dirty="0" err="1"/>
              <a:t>Mesos</a:t>
            </a:r>
            <a:r>
              <a:rPr lang="en-US" dirty="0"/>
              <a:t> </a:t>
            </a:r>
            <a:r>
              <a:rPr lang="el-GR" dirty="0"/>
              <a:t>ως </a:t>
            </a:r>
            <a:r>
              <a:rPr lang="en-US" dirty="0"/>
              <a:t>cluster manager </a:t>
            </a:r>
            <a:r>
              <a:rPr lang="el-GR" dirty="0"/>
              <a:t>και να εκτελείται εκτός </a:t>
            </a:r>
            <a:r>
              <a:rPr lang="en-US" dirty="0"/>
              <a:t>Hadoop </a:t>
            </a:r>
            <a:r>
              <a:rPr lang="el-GR" dirty="0"/>
              <a:t>σε ομάδες υπολογιστών που τη διαχείρισή τους αναλαμβάνει το </a:t>
            </a:r>
            <a:r>
              <a:rPr lang="en-US" dirty="0" err="1"/>
              <a:t>Mesos</a:t>
            </a:r>
            <a:endParaRPr lang="el-GR" dirty="0"/>
          </a:p>
        </p:txBody>
      </p:sp>
      <p:pic>
        <p:nvPicPr>
          <p:cNvPr id="4098" name="Picture 2" descr="https://raw.githubusercontent.com/ServiceStack/Assets/master/img/livedemos/techstacks/apache-meso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727" y="4903498"/>
            <a:ext cx="1150145" cy="3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Θέση αριθμού διαφάνειας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6</a:t>
            </a:fld>
            <a:endParaRPr lang="el-GR"/>
          </a:p>
        </p:txBody>
      </p:sp>
      <p:pic>
        <p:nvPicPr>
          <p:cNvPr id="1026" name="Picture 2" descr="open-source-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3464841"/>
            <a:ext cx="4824046" cy="27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Ορθογώνιο 2"/>
          <p:cNvSpPr/>
          <p:nvPr/>
        </p:nvSpPr>
        <p:spPr>
          <a:xfrm>
            <a:off x="458664" y="631190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sz="1400" dirty="0">
                <a:hlinkClick r:id="rId5"/>
              </a:rPr>
              <a:t>https://databricks.com/blog/2016/01/05/apache-spark-2015-year-in-review.html</a:t>
            </a:r>
            <a:r>
              <a:rPr lang="el-G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8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Γλώσσες που υποστηρίζει το </a:t>
            </a:r>
            <a:r>
              <a:rPr lang="en-US" dirty="0"/>
              <a:t>Spark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838330" y="1825625"/>
            <a:ext cx="6515470" cy="4351338"/>
          </a:xfrm>
        </p:spPr>
        <p:txBody>
          <a:bodyPr/>
          <a:lstStyle/>
          <a:p>
            <a:r>
              <a:rPr lang="el-GR" dirty="0"/>
              <a:t>Διαθέτει </a:t>
            </a:r>
            <a:r>
              <a:rPr lang="en-US" dirty="0"/>
              <a:t>REPL</a:t>
            </a:r>
            <a:r>
              <a:rPr lang="el-GR" dirty="0"/>
              <a:t> (</a:t>
            </a:r>
            <a:r>
              <a:rPr lang="en-US" dirty="0"/>
              <a:t>Read </a:t>
            </a:r>
            <a:r>
              <a:rPr lang="en-US" dirty="0" err="1"/>
              <a:t>Eval</a:t>
            </a:r>
            <a:r>
              <a:rPr lang="en-US" dirty="0"/>
              <a:t> Print Loop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για: </a:t>
            </a:r>
            <a:r>
              <a:rPr lang="en-US" dirty="0"/>
              <a:t>Scala</a:t>
            </a:r>
            <a:r>
              <a:rPr lang="el-GR" dirty="0"/>
              <a:t>, </a:t>
            </a:r>
            <a:r>
              <a:rPr lang="en-US" dirty="0"/>
              <a:t>Python</a:t>
            </a:r>
            <a:r>
              <a:rPr lang="el-GR" dirty="0"/>
              <a:t>, </a:t>
            </a:r>
            <a:r>
              <a:rPr lang="en-US" dirty="0"/>
              <a:t>R</a:t>
            </a:r>
          </a:p>
          <a:p>
            <a:r>
              <a:rPr lang="en-US" dirty="0"/>
              <a:t>Python notebooks</a:t>
            </a:r>
            <a:endParaRPr lang="el-GR" dirty="0"/>
          </a:p>
        </p:txBody>
      </p:sp>
      <p:pic>
        <p:nvPicPr>
          <p:cNvPr id="1026" name="Picture 2" descr="pyspark_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41" y="3443279"/>
            <a:ext cx="6817873" cy="193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A47B-BB17-47C7-9E60-64B1219A2C7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195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Resilient Distributed Datasets (RDDs)</a:t>
            </a:r>
            <a:endParaRPr lang="el-GR" sz="400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μοιάζουν με τους πίνακες των Βάσεων Δεδομένων</a:t>
            </a:r>
          </a:p>
          <a:p>
            <a:r>
              <a:rPr lang="el-GR" sz="2000"/>
              <a:t>Τα </a:t>
            </a:r>
            <a:r>
              <a:rPr lang="en-US" sz="2000"/>
              <a:t>RDDs </a:t>
            </a:r>
            <a:r>
              <a:rPr lang="el-GR" sz="2000"/>
              <a:t>είναι </a:t>
            </a:r>
            <a:r>
              <a:rPr lang="en-US" sz="2000"/>
              <a:t>immutable (</a:t>
            </a:r>
            <a:r>
              <a:rPr lang="el-GR" sz="2000"/>
              <a:t>ένα </a:t>
            </a:r>
            <a:r>
              <a:rPr lang="en-US" sz="2000"/>
              <a:t>RDD </a:t>
            </a:r>
            <a:r>
              <a:rPr lang="el-GR" sz="2000"/>
              <a:t>μπορεί να τροποποιηθεί μέσω ενός μετασχηματισμού αλλά σε αυτή την περίπτωση επιστρέφεται ένα νέο </a:t>
            </a:r>
            <a:r>
              <a:rPr lang="en-US" sz="2000"/>
              <a:t>RDD </a:t>
            </a:r>
            <a:r>
              <a:rPr lang="el-GR" sz="2000"/>
              <a:t>και το αρχικό </a:t>
            </a:r>
            <a:r>
              <a:rPr lang="en-US" sz="2000"/>
              <a:t>RDD </a:t>
            </a:r>
            <a:r>
              <a:rPr lang="el-GR" sz="2000"/>
              <a:t>παραμένει το ίδιο</a:t>
            </a:r>
            <a:r>
              <a:rPr lang="en-US" sz="2000"/>
              <a:t>)</a:t>
            </a:r>
          </a:p>
          <a:p>
            <a:pPr marL="457200" lvl="1" indent="0">
              <a:buNone/>
            </a:pPr>
            <a:endParaRPr lang="el-G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l-GR" sz="1900"/>
              <a:t>Τα </a:t>
            </a:r>
            <a:r>
              <a:rPr lang="en-US" sz="1900"/>
              <a:t>RDDs </a:t>
            </a:r>
            <a:r>
              <a:rPr lang="el-GR" sz="1900"/>
              <a:t>υποστηρίζουν κατανεμημένη αποθήκευση δεδομένων στις μνήμες των μηχανημάτων ενός </a:t>
            </a:r>
            <a:r>
              <a:rPr lang="en-US" sz="1900"/>
              <a:t>cluster </a:t>
            </a:r>
            <a:r>
              <a:rPr lang="el-GR" sz="1900"/>
              <a:t>έτσι ώστε να επιτυγχάνεται </a:t>
            </a:r>
          </a:p>
          <a:p>
            <a:pPr lvl="1"/>
            <a:r>
              <a:rPr lang="el-GR" sz="1900" b="1"/>
              <a:t>ανοχή σε σφάλματα: </a:t>
            </a:r>
            <a:r>
              <a:rPr lang="el-GR" sz="1900"/>
              <a:t>καταγράφοντας το ιστορικό των μετασχηματισμών που εφαρμόζονται στα δεδομένα </a:t>
            </a:r>
          </a:p>
          <a:p>
            <a:pPr lvl="1"/>
            <a:r>
              <a:rPr lang="el-GR" sz="1900" b="1"/>
              <a:t>υψηλή απόδοση: </a:t>
            </a:r>
            <a:r>
              <a:rPr lang="el-GR" sz="1900"/>
              <a:t>Παραλληλισμός επεξεργασίας στους κόμβους του </a:t>
            </a:r>
            <a:r>
              <a:rPr lang="en-US" sz="1900"/>
              <a:t>cluster</a:t>
            </a:r>
            <a:endParaRPr lang="el-GR" sz="1900"/>
          </a:p>
          <a:p>
            <a:endParaRPr lang="el-GR" sz="190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 smtClean="0"/>
              <a:pPr>
                <a:spcAft>
                  <a:spcPts val="600"/>
                </a:spcAft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35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0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RDDs: Transformations - Actions</a:t>
            </a:r>
            <a:endParaRPr lang="el-GR" sz="3700">
              <a:solidFill>
                <a:srgbClr val="FFFFFF"/>
              </a:solidFill>
            </a:endParaRP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4CA47B-BB17-47C7-9E60-64B1219A2C73}" type="slidenum">
              <a:rPr lang="el-G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l-G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/>
              <a:t>Από τη στιγμή που έχει δημιουργηθεί ένα </a:t>
            </a:r>
            <a:r>
              <a:rPr lang="en-US" sz="2000"/>
              <a:t>RDD </a:t>
            </a:r>
            <a:r>
              <a:rPr lang="el-GR" sz="2000"/>
              <a:t>δύο βασικοί τύποι λειτουργιών μπορούν να γίνουν:</a:t>
            </a:r>
          </a:p>
          <a:p>
            <a:pPr lvl="1"/>
            <a:r>
              <a:rPr lang="el-GR" sz="2000" b="1"/>
              <a:t>Μετασχηματισμοί (</a:t>
            </a:r>
            <a:r>
              <a:rPr lang="en-US" sz="2000" b="1"/>
              <a:t>tranformations</a:t>
            </a:r>
            <a:r>
              <a:rPr lang="el-GR" sz="2000" b="1"/>
              <a:t>)</a:t>
            </a:r>
            <a:endParaRPr lang="en-US" sz="2000"/>
          </a:p>
          <a:p>
            <a:pPr lvl="2"/>
            <a:r>
              <a:rPr lang="el-GR"/>
              <a:t>δημιουργούν ένα νέο </a:t>
            </a:r>
            <a:r>
              <a:rPr lang="en-US"/>
              <a:t>RDD </a:t>
            </a:r>
            <a:r>
              <a:rPr lang="el-GR"/>
              <a:t>αλλάζοντας το αρχικό (π.χ. </a:t>
            </a:r>
            <a:r>
              <a:rPr lang="en-US"/>
              <a:t>map, filter, flatMap, groupByKey, reduceByKey, aggregateByKey, pipe, coalesce</a:t>
            </a:r>
            <a:r>
              <a:rPr lang="el-GR"/>
              <a:t>)</a:t>
            </a:r>
            <a:endParaRPr lang="en-US"/>
          </a:p>
          <a:p>
            <a:pPr lvl="2"/>
            <a:r>
              <a:rPr lang="el-GR"/>
              <a:t>οι μετασχηματισμοί δεν επιστρέφουν μια απλή τιμή αλλά ένα νέο </a:t>
            </a:r>
            <a:r>
              <a:rPr lang="en-US"/>
              <a:t>RDD</a:t>
            </a:r>
            <a:r>
              <a:rPr lang="el-GR"/>
              <a:t> (</a:t>
            </a:r>
            <a:r>
              <a:rPr lang="en-US"/>
              <a:t>lazy evaluation</a:t>
            </a:r>
            <a:r>
              <a:rPr lang="el-GR"/>
              <a:t>) </a:t>
            </a:r>
            <a:r>
              <a:rPr lang="en-US"/>
              <a:t> </a:t>
            </a:r>
          </a:p>
          <a:p>
            <a:pPr lvl="1"/>
            <a:r>
              <a:rPr lang="el-GR" sz="2000" b="1"/>
              <a:t>Ενέργειες</a:t>
            </a:r>
            <a:r>
              <a:rPr lang="en-US" sz="2000" b="1"/>
              <a:t> (actions)</a:t>
            </a:r>
            <a:endParaRPr lang="en-US" sz="2000"/>
          </a:p>
          <a:p>
            <a:pPr lvl="2"/>
            <a:r>
              <a:rPr lang="el-GR"/>
              <a:t>υπολογίζουν μια ποσότητα αλλά δεν αλλάζουν τα δεδομένα (π.χ. </a:t>
            </a:r>
            <a:r>
              <a:rPr lang="en-US"/>
              <a:t>reduce, collect, count, first, take, countByKey, foreach</a:t>
            </a:r>
            <a:r>
              <a:rPr lang="el-GR"/>
              <a:t>) </a:t>
            </a:r>
          </a:p>
          <a:p>
            <a:pPr lvl="2"/>
            <a:r>
              <a:rPr lang="el-GR"/>
              <a:t>όταν καλείται μια ενέργεια σε ένα </a:t>
            </a:r>
            <a:r>
              <a:rPr lang="en-US"/>
              <a:t>RDD, </a:t>
            </a:r>
            <a:r>
              <a:rPr lang="el-GR"/>
              <a:t>τότε εκτελούνται όλοι οι μετασχηματισμοί και επιστρέφεται το αποτέλεσμα</a:t>
            </a:r>
            <a:endParaRPr lang="en-US"/>
          </a:p>
          <a:p>
            <a:endParaRPr lang="el-GR" sz="2000"/>
          </a:p>
          <a:p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185093337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907</Words>
  <Application>Microsoft Office PowerPoint</Application>
  <PresentationFormat>Ευρεία οθόνη</PresentationFormat>
  <Paragraphs>122</Paragraphs>
  <Slides>15</Slides>
  <Notes>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Θέμα του Office</vt:lpstr>
      <vt:lpstr>Apache Spark</vt:lpstr>
      <vt:lpstr>Apache Spark Stack</vt:lpstr>
      <vt:lpstr>Τι είναι το Apache Spark;</vt:lpstr>
      <vt:lpstr>Για ποιες εφαρμογές είναι κατάλληλο το Apache Spark;</vt:lpstr>
      <vt:lpstr>Χαρακτηριστικά του Spark</vt:lpstr>
      <vt:lpstr>Δεδομένα που χειρίζεται το Spark</vt:lpstr>
      <vt:lpstr>Γλώσσες που υποστηρίζει το Spark</vt:lpstr>
      <vt:lpstr>Resilient Distributed Datasets (RDDs)</vt:lpstr>
      <vt:lpstr>RDDs: Transformations - Actions</vt:lpstr>
      <vt:lpstr>Directed Acyclic Graphs (DAGs)</vt:lpstr>
      <vt:lpstr>Mlib (scalable machine learning library)</vt:lpstr>
      <vt:lpstr>Streaming</vt:lpstr>
      <vt:lpstr>Εξέλιξη του μοντέλου επεξεργασίας στο Apache Spark</vt:lpstr>
      <vt:lpstr>Απόδοση του Apache Spark (GraySortMetric, CloudSortMetric)</vt:lpstr>
      <vt:lpstr>Demo: παράδειγμα επεξεργασίας με το Apache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</dc:title>
  <dc:creator>Christos Gogos</dc:creator>
  <cp:lastModifiedBy>Christos Gogos</cp:lastModifiedBy>
  <cp:revision>1</cp:revision>
  <dcterms:created xsi:type="dcterms:W3CDTF">2019-02-17T23:57:22Z</dcterms:created>
  <dcterms:modified xsi:type="dcterms:W3CDTF">2019-02-17T23:58:47Z</dcterms:modified>
</cp:coreProperties>
</file>