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5" r:id="rId5"/>
    <p:sldId id="260" r:id="rId6"/>
    <p:sldId id="261" r:id="rId7"/>
    <p:sldId id="262" r:id="rId8"/>
    <p:sldId id="263" r:id="rId9"/>
    <p:sldId id="267" r:id="rId10"/>
    <p:sldId id="268" r:id="rId11"/>
    <p:sldId id="269" r:id="rId12"/>
    <p:sldId id="270" r:id="rId13"/>
    <p:sldId id="271" r:id="rId14"/>
    <p:sldId id="272" r:id="rId15"/>
    <p:sldId id="273" r:id="rId16"/>
    <p:sldId id="264"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8" d="100"/>
          <a:sy n="68" d="100"/>
        </p:scale>
        <p:origin x="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hackerwebsecurity.com/va-vulnerability-assessment-con-nessus/"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343367024_An_automated_approach_to_fix_buffer_overflows" TargetMode="External"/><Relationship Id="rId2" Type="http://schemas.openxmlformats.org/officeDocument/2006/relationships/hyperlink" Target="https://www.youtube.com/watch?v=1S0aBV-Waeo&amp;t=628s" TargetMode="External"/><Relationship Id="rId1" Type="http://schemas.openxmlformats.org/officeDocument/2006/relationships/slideLayout" Target="../slideLayouts/slideLayout2.xml"/><Relationship Id="rId4" Type="http://schemas.openxmlformats.org/officeDocument/2006/relationships/hyperlink" Target="https://suif.stanford.edu/papers/tunji04.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tackoverflow.com/questions/15433390/is-stack-in-cpu-or-ram"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www.securitybydefault.com/2011/10/analisis-de-jynx-linux-rootkit.html" TargetMode="External"/><Relationship Id="rId7" Type="http://schemas.openxmlformats.org/officeDocument/2006/relationships/hyperlink" Target="https://clipset.20minutos.es/avengers-buscar-thanos-guante-google-huevo-pascua/" TargetMode="Externa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hyperlink" Target="https://www.lifewire.com/is-your-brand-new-computer-pre-infected-with-malware-2487174"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recoveringengineer.com/category/resolving-conflict/problem-solvi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hyperlink" Target="https://www.middleeastmonitor.com/20180411-iran-limits-foreign-currency-holdings-outside-banks/"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8" name="Rectangle 92">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97" name="Rectangle 96">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01" name="Rectangle 100">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0F5597-B68F-487D-B10A-24782FB06486}"/>
              </a:ext>
            </a:extLst>
          </p:cNvPr>
          <p:cNvSpPr>
            <a:spLocks noGrp="1"/>
          </p:cNvSpPr>
          <p:nvPr>
            <p:ph type="ctrTitle"/>
          </p:nvPr>
        </p:nvSpPr>
        <p:spPr>
          <a:xfrm>
            <a:off x="680322" y="2063262"/>
            <a:ext cx="3836019" cy="2661138"/>
          </a:xfrm>
        </p:spPr>
        <p:txBody>
          <a:bodyPr anchor="ctr">
            <a:normAutofit/>
          </a:bodyPr>
          <a:lstStyle/>
          <a:p>
            <a:r>
              <a:rPr lang="en-US" sz="4600" dirty="0"/>
              <a:t>Solving Memory Buffer Overflows</a:t>
            </a:r>
          </a:p>
        </p:txBody>
      </p:sp>
      <p:sp>
        <p:nvSpPr>
          <p:cNvPr id="3" name="Subtitle 2">
            <a:extLst>
              <a:ext uri="{FF2B5EF4-FFF2-40B4-BE49-F238E27FC236}">
                <a16:creationId xmlns:a16="http://schemas.microsoft.com/office/drawing/2014/main" id="{DD4615C6-F2FA-4054-87C6-D53D475C3024}"/>
              </a:ext>
            </a:extLst>
          </p:cNvPr>
          <p:cNvSpPr>
            <a:spLocks noGrp="1"/>
          </p:cNvSpPr>
          <p:nvPr>
            <p:ph type="subTitle" idx="1"/>
          </p:nvPr>
        </p:nvSpPr>
        <p:spPr>
          <a:xfrm>
            <a:off x="680323" y="5101298"/>
            <a:ext cx="3739277" cy="1116622"/>
          </a:xfrm>
        </p:spPr>
        <p:txBody>
          <a:bodyPr>
            <a:normAutofit/>
          </a:bodyPr>
          <a:lstStyle/>
          <a:p>
            <a:r>
              <a:rPr lang="en-US"/>
              <a:t>By Christian Gonzaga</a:t>
            </a:r>
            <a:endParaRPr lang="en-US" dirty="0"/>
          </a:p>
        </p:txBody>
      </p:sp>
      <p:pic>
        <p:nvPicPr>
          <p:cNvPr id="14" name="Picture 13" descr="A picture containing diagram&#10;&#10;Description automatically generated">
            <a:extLst>
              <a:ext uri="{FF2B5EF4-FFF2-40B4-BE49-F238E27FC236}">
                <a16:creationId xmlns:a16="http://schemas.microsoft.com/office/drawing/2014/main" id="{7F0B0FD8-C268-4B64-9223-D28E7779DCC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284606" y="1957674"/>
            <a:ext cx="6260963" cy="2942652"/>
          </a:xfrm>
          <a:prstGeom prst="rect">
            <a:avLst/>
          </a:prstGeom>
          <a:ln>
            <a:noFill/>
          </a:ln>
          <a:effectLst>
            <a:outerShdw blurRad="76200" dist="63500" dir="5040000" algn="tl" rotWithShape="0">
              <a:srgbClr val="000000">
                <a:alpha val="41000"/>
              </a:srgbClr>
            </a:outerShdw>
          </a:effectLst>
        </p:spPr>
      </p:pic>
      <p:sp>
        <p:nvSpPr>
          <p:cNvPr id="6" name="TextBox 5">
            <a:extLst>
              <a:ext uri="{FF2B5EF4-FFF2-40B4-BE49-F238E27FC236}">
                <a16:creationId xmlns:a16="http://schemas.microsoft.com/office/drawing/2014/main" id="{B5B6AA3C-3280-4737-8404-3D68F00C4F09}"/>
              </a:ext>
            </a:extLst>
          </p:cNvPr>
          <p:cNvSpPr txBox="1"/>
          <p:nvPr/>
        </p:nvSpPr>
        <p:spPr>
          <a:xfrm>
            <a:off x="11360838" y="4700271"/>
            <a:ext cx="184731" cy="200055"/>
          </a:xfrm>
          <a:prstGeom prst="rect">
            <a:avLst/>
          </a:prstGeom>
          <a:solidFill>
            <a:srgbClr val="000000"/>
          </a:solidFill>
        </p:spPr>
        <p:txBody>
          <a:bodyPr wrap="none" rtlCol="0">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374968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AC94-CA2B-4C8A-82B1-B02C1B4AA55F}"/>
              </a:ext>
            </a:extLst>
          </p:cNvPr>
          <p:cNvSpPr>
            <a:spLocks noGrp="1"/>
          </p:cNvSpPr>
          <p:nvPr>
            <p:ph type="title"/>
          </p:nvPr>
        </p:nvSpPr>
        <p:spPr>
          <a:xfrm>
            <a:off x="680321" y="753228"/>
            <a:ext cx="9613861" cy="1080938"/>
          </a:xfrm>
        </p:spPr>
        <p:txBody>
          <a:bodyPr>
            <a:normAutofit/>
          </a:bodyPr>
          <a:lstStyle/>
          <a:p>
            <a:r>
              <a:rPr lang="en-US" dirty="0"/>
              <a:t>Stack-Based Buffer overflow</a:t>
            </a:r>
          </a:p>
        </p:txBody>
      </p:sp>
      <p:sp>
        <p:nvSpPr>
          <p:cNvPr id="3" name="Content Placeholder 2">
            <a:extLst>
              <a:ext uri="{FF2B5EF4-FFF2-40B4-BE49-F238E27FC236}">
                <a16:creationId xmlns:a16="http://schemas.microsoft.com/office/drawing/2014/main" id="{D1EEBF25-3533-4701-864B-3E5E0EC309E0}"/>
              </a:ext>
            </a:extLst>
          </p:cNvPr>
          <p:cNvSpPr>
            <a:spLocks noGrp="1"/>
          </p:cNvSpPr>
          <p:nvPr>
            <p:ph idx="1"/>
          </p:nvPr>
        </p:nvSpPr>
        <p:spPr>
          <a:xfrm>
            <a:off x="680322" y="2336873"/>
            <a:ext cx="3489341" cy="3599316"/>
          </a:xfrm>
        </p:spPr>
        <p:txBody>
          <a:bodyPr>
            <a:normAutofit fontScale="92500" lnSpcReduction="20000"/>
          </a:bodyPr>
          <a:lstStyle/>
          <a:p>
            <a:r>
              <a:rPr lang="en-US" sz="1800" dirty="0"/>
              <a:t>Stack-based can be fixed by inserting boundary checks. </a:t>
            </a:r>
          </a:p>
          <a:p>
            <a:r>
              <a:rPr lang="en-US" sz="1800" dirty="0"/>
              <a:t>Here, we see </a:t>
            </a:r>
            <a:r>
              <a:rPr lang="en-US" sz="1800" dirty="0" err="1"/>
              <a:t>strncopy</a:t>
            </a:r>
            <a:r>
              <a:rPr lang="en-US" sz="1800" dirty="0"/>
              <a:t> has the size of the destination buffer and copy these bytes till the size of its destination buffer</a:t>
            </a:r>
          </a:p>
          <a:p>
            <a:r>
              <a:rPr lang="en-US" sz="1800" dirty="0"/>
              <a:t>The researchers' design includes KIUWAN, a static Analyzer tool that detects vulnerabilities</a:t>
            </a:r>
          </a:p>
          <a:p>
            <a:r>
              <a:rPr lang="en-US" sz="1800" dirty="0"/>
              <a:t>Then their own code, it removed the vulnerable code and replaced with heal code.</a:t>
            </a:r>
          </a:p>
          <a:p>
            <a:r>
              <a:rPr lang="en-US" sz="1800" dirty="0"/>
              <a:t>Their secure code is based on CWE Standard code.</a:t>
            </a:r>
          </a:p>
          <a:p>
            <a:endParaRPr lang="en-US" sz="1800" dirty="0"/>
          </a:p>
        </p:txBody>
      </p:sp>
      <p:pic>
        <p:nvPicPr>
          <p:cNvPr id="7" name="Picture 6" descr="Text, letter&#10;&#10;Description automatically generated">
            <a:extLst>
              <a:ext uri="{FF2B5EF4-FFF2-40B4-BE49-F238E27FC236}">
                <a16:creationId xmlns:a16="http://schemas.microsoft.com/office/drawing/2014/main" id="{F7162C0C-EEF3-412D-8258-927196133D94}"/>
              </a:ext>
            </a:extLst>
          </p:cNvPr>
          <p:cNvPicPr>
            <a:picLocks noChangeAspect="1"/>
          </p:cNvPicPr>
          <p:nvPr/>
        </p:nvPicPr>
        <p:blipFill>
          <a:blip r:embed="rId2"/>
          <a:stretch>
            <a:fillRect/>
          </a:stretch>
        </p:blipFill>
        <p:spPr>
          <a:xfrm>
            <a:off x="4818250" y="2336800"/>
            <a:ext cx="5311975"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7097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8AFA-E414-4111-A4F3-369C5749702A}"/>
              </a:ext>
            </a:extLst>
          </p:cNvPr>
          <p:cNvSpPr>
            <a:spLocks noGrp="1"/>
          </p:cNvSpPr>
          <p:nvPr>
            <p:ph type="title"/>
          </p:nvPr>
        </p:nvSpPr>
        <p:spPr>
          <a:xfrm>
            <a:off x="680321" y="753228"/>
            <a:ext cx="9613861" cy="1080938"/>
          </a:xfrm>
        </p:spPr>
        <p:txBody>
          <a:bodyPr>
            <a:normAutofit/>
          </a:bodyPr>
          <a:lstStyle/>
          <a:p>
            <a:r>
              <a:rPr lang="en-US" dirty="0"/>
              <a:t>Heap-Based Buffer-Overflow</a:t>
            </a:r>
          </a:p>
        </p:txBody>
      </p:sp>
      <p:sp>
        <p:nvSpPr>
          <p:cNvPr id="3" name="Content Placeholder 2">
            <a:extLst>
              <a:ext uri="{FF2B5EF4-FFF2-40B4-BE49-F238E27FC236}">
                <a16:creationId xmlns:a16="http://schemas.microsoft.com/office/drawing/2014/main" id="{E21C3B04-A8E1-4F31-B6F0-08CA55C38DE3}"/>
              </a:ext>
            </a:extLst>
          </p:cNvPr>
          <p:cNvSpPr>
            <a:spLocks noGrp="1"/>
          </p:cNvSpPr>
          <p:nvPr>
            <p:ph idx="1"/>
          </p:nvPr>
        </p:nvSpPr>
        <p:spPr>
          <a:xfrm>
            <a:off x="680322" y="2336873"/>
            <a:ext cx="4931045" cy="3599316"/>
          </a:xfrm>
        </p:spPr>
        <p:txBody>
          <a:bodyPr>
            <a:normAutofit fontScale="92500" lnSpcReduction="20000"/>
          </a:bodyPr>
          <a:lstStyle/>
          <a:p>
            <a:r>
              <a:rPr lang="en-US" sz="2000" dirty="0"/>
              <a:t>This type of Buffer Overflows happens in the heap data area. It occurs when a chunk of memory is allocated to the heap and there is no bound checking being applied on the data. Can be fixed by adding a malloc function</a:t>
            </a:r>
          </a:p>
          <a:p>
            <a:pPr marL="0" indent="0">
              <a:buNone/>
            </a:pPr>
            <a:endParaRPr lang="en-US" sz="2000" dirty="0"/>
          </a:p>
          <a:p>
            <a:r>
              <a:rPr lang="en-US" sz="2000" dirty="0"/>
              <a:t>Another method includes updating memory table upon the allocation/deallocation of the memory chunks. The table is used to create constraints.  </a:t>
            </a:r>
          </a:p>
          <a:p>
            <a:r>
              <a:rPr lang="en-US" sz="2000" dirty="0"/>
              <a:t>The experimenter's healed code is shown at the right. </a:t>
            </a:r>
          </a:p>
        </p:txBody>
      </p:sp>
      <p:pic>
        <p:nvPicPr>
          <p:cNvPr id="5" name="Picture 4" descr="Text&#10;&#10;Description automatically generated">
            <a:extLst>
              <a:ext uri="{FF2B5EF4-FFF2-40B4-BE49-F238E27FC236}">
                <a16:creationId xmlns:a16="http://schemas.microsoft.com/office/drawing/2014/main" id="{6884DE68-FED0-467E-B823-00F4DE97D0FB}"/>
              </a:ext>
            </a:extLst>
          </p:cNvPr>
          <p:cNvPicPr>
            <a:picLocks noChangeAspect="1"/>
          </p:cNvPicPr>
          <p:nvPr/>
        </p:nvPicPr>
        <p:blipFill>
          <a:blip r:embed="rId2"/>
          <a:stretch>
            <a:fillRect/>
          </a:stretch>
        </p:blipFill>
        <p:spPr>
          <a:xfrm>
            <a:off x="6315788" y="2336800"/>
            <a:ext cx="3758604"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72237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8F6F-14A9-41FE-9DB5-FD8145B2B7BD}"/>
              </a:ext>
            </a:extLst>
          </p:cNvPr>
          <p:cNvSpPr>
            <a:spLocks noGrp="1"/>
          </p:cNvSpPr>
          <p:nvPr>
            <p:ph type="title"/>
          </p:nvPr>
        </p:nvSpPr>
        <p:spPr>
          <a:xfrm>
            <a:off x="680321" y="753228"/>
            <a:ext cx="9613861" cy="1080938"/>
          </a:xfrm>
        </p:spPr>
        <p:txBody>
          <a:bodyPr>
            <a:normAutofit/>
          </a:bodyPr>
          <a:lstStyle/>
          <a:p>
            <a:r>
              <a:rPr lang="en-US" dirty="0"/>
              <a:t>Format String Buffer-</a:t>
            </a:r>
            <a:r>
              <a:rPr lang="en-US" dirty="0" err="1"/>
              <a:t>OverFlows</a:t>
            </a:r>
            <a:endParaRPr lang="en-US" dirty="0"/>
          </a:p>
        </p:txBody>
      </p:sp>
      <p:sp>
        <p:nvSpPr>
          <p:cNvPr id="3" name="Content Placeholder 2">
            <a:extLst>
              <a:ext uri="{FF2B5EF4-FFF2-40B4-BE49-F238E27FC236}">
                <a16:creationId xmlns:a16="http://schemas.microsoft.com/office/drawing/2014/main" id="{012CCE89-C0A2-4899-9900-F699C8E30A70}"/>
              </a:ext>
            </a:extLst>
          </p:cNvPr>
          <p:cNvSpPr>
            <a:spLocks noGrp="1"/>
          </p:cNvSpPr>
          <p:nvPr>
            <p:ph idx="1"/>
          </p:nvPr>
        </p:nvSpPr>
        <p:spPr>
          <a:xfrm>
            <a:off x="680322" y="2336873"/>
            <a:ext cx="3489341" cy="3599316"/>
          </a:xfrm>
        </p:spPr>
        <p:txBody>
          <a:bodyPr>
            <a:normAutofit/>
          </a:bodyPr>
          <a:lstStyle/>
          <a:p>
            <a:r>
              <a:rPr lang="en-US" sz="1800" dirty="0"/>
              <a:t>Occurs when data and control information are combined. Text strings are automatically converted to largest formats, sprint f function is the culprit that causes this Overflow.</a:t>
            </a:r>
          </a:p>
          <a:p>
            <a:endParaRPr lang="en-US" sz="1800" dirty="0"/>
          </a:p>
          <a:p>
            <a:r>
              <a:rPr lang="en-US" sz="1800" dirty="0"/>
              <a:t>Adding </a:t>
            </a:r>
            <a:r>
              <a:rPr lang="en-US" sz="1800" dirty="0" err="1"/>
              <a:t>snprint</a:t>
            </a:r>
            <a:r>
              <a:rPr lang="en-US" sz="1800" dirty="0"/>
              <a:t> is used to check the length of the buffer, copies a determined number of bytes with If-else check for. </a:t>
            </a:r>
          </a:p>
        </p:txBody>
      </p:sp>
      <p:pic>
        <p:nvPicPr>
          <p:cNvPr id="5" name="Picture 4" descr="Text&#10;&#10;Description automatically generated">
            <a:extLst>
              <a:ext uri="{FF2B5EF4-FFF2-40B4-BE49-F238E27FC236}">
                <a16:creationId xmlns:a16="http://schemas.microsoft.com/office/drawing/2014/main" id="{D3F53BD1-E7D7-433A-922E-21FF8D027526}"/>
              </a:ext>
            </a:extLst>
          </p:cNvPr>
          <p:cNvPicPr>
            <a:picLocks noChangeAspect="1"/>
          </p:cNvPicPr>
          <p:nvPr/>
        </p:nvPicPr>
        <p:blipFill>
          <a:blip r:embed="rId2"/>
          <a:stretch>
            <a:fillRect/>
          </a:stretch>
        </p:blipFill>
        <p:spPr>
          <a:xfrm>
            <a:off x="4654295" y="2564114"/>
            <a:ext cx="5639886" cy="314423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021596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F79F20-CEEB-4C01-987D-5AE974803AA2}"/>
              </a:ext>
            </a:extLst>
          </p:cNvPr>
          <p:cNvSpPr>
            <a:spLocks noGrp="1"/>
          </p:cNvSpPr>
          <p:nvPr>
            <p:ph type="title"/>
          </p:nvPr>
        </p:nvSpPr>
        <p:spPr>
          <a:xfrm>
            <a:off x="680321" y="753228"/>
            <a:ext cx="4136123" cy="1080938"/>
          </a:xfrm>
        </p:spPr>
        <p:txBody>
          <a:bodyPr>
            <a:normAutofit/>
          </a:bodyPr>
          <a:lstStyle/>
          <a:p>
            <a:r>
              <a:rPr lang="en-US" sz="2400"/>
              <a:t>Integer-based Buffer Overflow</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EF9B838A-284D-4CBF-A017-1EED4B0AA569}"/>
              </a:ext>
            </a:extLst>
          </p:cNvPr>
          <p:cNvSpPr>
            <a:spLocks noGrp="1"/>
          </p:cNvSpPr>
          <p:nvPr>
            <p:ph idx="1"/>
          </p:nvPr>
        </p:nvSpPr>
        <p:spPr>
          <a:xfrm>
            <a:off x="680321" y="2336873"/>
            <a:ext cx="4136123" cy="3599316"/>
          </a:xfrm>
        </p:spPr>
        <p:txBody>
          <a:bodyPr>
            <a:normAutofit/>
          </a:bodyPr>
          <a:lstStyle/>
          <a:p>
            <a:r>
              <a:rPr lang="en-US" sz="1800"/>
              <a:t>This type of Buffer Overflows occurs when a number value exceeds the maximum or minimum range. For example, adding 100 and 200 can overflow an 8-bit container.  </a:t>
            </a:r>
          </a:p>
          <a:p>
            <a:r>
              <a:rPr lang="en-US" sz="1800"/>
              <a:t>A simple fix can be implemented by changing the data type from INT to LONG LONG INT.</a:t>
            </a:r>
          </a:p>
        </p:txBody>
      </p:sp>
      <p:pic>
        <p:nvPicPr>
          <p:cNvPr id="5" name="Picture 4">
            <a:extLst>
              <a:ext uri="{FF2B5EF4-FFF2-40B4-BE49-F238E27FC236}">
                <a16:creationId xmlns:a16="http://schemas.microsoft.com/office/drawing/2014/main" id="{ECE552A2-9401-433B-9469-350EFBD0846C}"/>
              </a:ext>
            </a:extLst>
          </p:cNvPr>
          <p:cNvPicPr>
            <a:picLocks noChangeAspect="1"/>
          </p:cNvPicPr>
          <p:nvPr/>
        </p:nvPicPr>
        <p:blipFill>
          <a:blip r:embed="rId4"/>
          <a:stretch>
            <a:fillRect/>
          </a:stretch>
        </p:blipFill>
        <p:spPr>
          <a:xfrm>
            <a:off x="5276090" y="979737"/>
            <a:ext cx="6303134" cy="486804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4512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1C06-5892-4247-AFA6-B341A07E2B3D}"/>
              </a:ext>
            </a:extLst>
          </p:cNvPr>
          <p:cNvSpPr>
            <a:spLocks noGrp="1"/>
          </p:cNvSpPr>
          <p:nvPr>
            <p:ph type="title"/>
          </p:nvPr>
        </p:nvSpPr>
        <p:spPr>
          <a:xfrm>
            <a:off x="680321" y="753228"/>
            <a:ext cx="9613861" cy="1080938"/>
          </a:xfrm>
        </p:spPr>
        <p:txBody>
          <a:bodyPr>
            <a:normAutofit/>
          </a:bodyPr>
          <a:lstStyle/>
          <a:p>
            <a:r>
              <a:rPr lang="en-US" dirty="0"/>
              <a:t>Unicode Buffer Overflow</a:t>
            </a:r>
          </a:p>
        </p:txBody>
      </p:sp>
      <p:sp>
        <p:nvSpPr>
          <p:cNvPr id="3" name="Content Placeholder 2">
            <a:extLst>
              <a:ext uri="{FF2B5EF4-FFF2-40B4-BE49-F238E27FC236}">
                <a16:creationId xmlns:a16="http://schemas.microsoft.com/office/drawing/2014/main" id="{F7466C6F-0B7A-4CFF-B55B-CA3DB558C3EB}"/>
              </a:ext>
            </a:extLst>
          </p:cNvPr>
          <p:cNvSpPr>
            <a:spLocks noGrp="1"/>
          </p:cNvSpPr>
          <p:nvPr>
            <p:ph idx="1"/>
          </p:nvPr>
        </p:nvSpPr>
        <p:spPr>
          <a:xfrm>
            <a:off x="680322" y="2336873"/>
            <a:ext cx="3489341" cy="3599316"/>
          </a:xfrm>
        </p:spPr>
        <p:txBody>
          <a:bodyPr>
            <a:normAutofit/>
          </a:bodyPr>
          <a:lstStyle/>
          <a:p>
            <a:r>
              <a:rPr lang="en-US" sz="1700"/>
              <a:t>Occurs where inputing Unicode chars into an input that expects ASCII characters. (note: ASCII covers only western language characters)</a:t>
            </a:r>
          </a:p>
          <a:p>
            <a:r>
              <a:rPr lang="en-US" sz="1700"/>
              <a:t>Printing Alpha having code “nx03B1” which return a garbage value. </a:t>
            </a:r>
          </a:p>
          <a:p>
            <a:endParaRPr lang="en-US" sz="1700"/>
          </a:p>
          <a:p>
            <a:r>
              <a:rPr lang="en-US" sz="1700"/>
              <a:t>To fix Unicode buffer overflow, set the program into Unicode mode, repace cout,printf with wcout,wprintf respectively. </a:t>
            </a:r>
          </a:p>
        </p:txBody>
      </p:sp>
      <p:pic>
        <p:nvPicPr>
          <p:cNvPr id="5" name="Picture 4" descr="Text, letter&#10;&#10;Description automatically generated">
            <a:extLst>
              <a:ext uri="{FF2B5EF4-FFF2-40B4-BE49-F238E27FC236}">
                <a16:creationId xmlns:a16="http://schemas.microsoft.com/office/drawing/2014/main" id="{59AFAF44-BF3D-47FA-89A4-61F8EC554F50}"/>
              </a:ext>
            </a:extLst>
          </p:cNvPr>
          <p:cNvPicPr>
            <a:picLocks noChangeAspect="1"/>
          </p:cNvPicPr>
          <p:nvPr/>
        </p:nvPicPr>
        <p:blipFill>
          <a:blip r:embed="rId2"/>
          <a:stretch>
            <a:fillRect/>
          </a:stretch>
        </p:blipFill>
        <p:spPr>
          <a:xfrm>
            <a:off x="4654295" y="2535914"/>
            <a:ext cx="5639886" cy="320063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33806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B906-50D4-4C83-912C-A14005FA740C}"/>
              </a:ext>
            </a:extLst>
          </p:cNvPr>
          <p:cNvSpPr>
            <a:spLocks noGrp="1"/>
          </p:cNvSpPr>
          <p:nvPr>
            <p:ph type="title"/>
          </p:nvPr>
        </p:nvSpPr>
        <p:spPr>
          <a:xfrm>
            <a:off x="680321" y="753228"/>
            <a:ext cx="9613861" cy="1080938"/>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EE97FB80-503E-4E15-BF80-8ADC818ED943}"/>
              </a:ext>
            </a:extLst>
          </p:cNvPr>
          <p:cNvSpPr>
            <a:spLocks noGrp="1"/>
          </p:cNvSpPr>
          <p:nvPr>
            <p:ph idx="1"/>
          </p:nvPr>
        </p:nvSpPr>
        <p:spPr>
          <a:xfrm>
            <a:off x="680322" y="2336873"/>
            <a:ext cx="4931045" cy="3599316"/>
          </a:xfrm>
        </p:spPr>
        <p:txBody>
          <a:bodyPr>
            <a:normAutofit fontScale="85000" lnSpcReduction="10000"/>
          </a:bodyPr>
          <a:lstStyle/>
          <a:p>
            <a:r>
              <a:rPr lang="en-US" sz="2000" dirty="0"/>
              <a:t>Unlike other automated techniques to fix Unicode Buffer-Overflow, the experimenter's program can fix these type.</a:t>
            </a:r>
          </a:p>
          <a:p>
            <a:r>
              <a:rPr lang="en-US" sz="2000" dirty="0"/>
              <a:t>Total of 31 Buffer Overflow errors were fixed by their design based on their experiment. Targeted every type of buffer-overflows and greatly reduces the number of vulnerabilities.</a:t>
            </a:r>
          </a:p>
          <a:p>
            <a:r>
              <a:rPr lang="en-US" sz="2000" dirty="0"/>
              <a:t>Their program had more accurate of finding errors and more efficient than the manual fixing of buffer overflow vulnerability. </a:t>
            </a:r>
          </a:p>
          <a:p>
            <a:r>
              <a:rPr lang="en-US" sz="2000" dirty="0"/>
              <a:t>One draw back of their program: It’s prone to creating large data types during Integer Flowing Execution.</a:t>
            </a:r>
          </a:p>
          <a:p>
            <a:endParaRPr lang="en-US" sz="2000" dirty="0"/>
          </a:p>
        </p:txBody>
      </p:sp>
      <p:pic>
        <p:nvPicPr>
          <p:cNvPr id="5" name="Picture 4" descr="Graphical user interface, text, application&#10;&#10;Description automatically generated">
            <a:extLst>
              <a:ext uri="{FF2B5EF4-FFF2-40B4-BE49-F238E27FC236}">
                <a16:creationId xmlns:a16="http://schemas.microsoft.com/office/drawing/2014/main" id="{9495F7E3-B5FF-4283-80BB-103162127762}"/>
              </a:ext>
            </a:extLst>
          </p:cNvPr>
          <p:cNvPicPr>
            <a:picLocks noChangeAspect="1"/>
          </p:cNvPicPr>
          <p:nvPr/>
        </p:nvPicPr>
        <p:blipFill>
          <a:blip r:embed="rId2"/>
          <a:stretch>
            <a:fillRect/>
          </a:stretch>
        </p:blipFill>
        <p:spPr>
          <a:xfrm>
            <a:off x="6096000" y="2291176"/>
            <a:ext cx="4699730" cy="108093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4695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4DD3-5445-4886-854A-38E7B74A43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7715A6F-3212-468F-B939-C0322961F48B}"/>
              </a:ext>
            </a:extLst>
          </p:cNvPr>
          <p:cNvSpPr>
            <a:spLocks noGrp="1"/>
          </p:cNvSpPr>
          <p:nvPr>
            <p:ph idx="1"/>
          </p:nvPr>
        </p:nvSpPr>
        <p:spPr/>
        <p:txBody>
          <a:bodyPr>
            <a:normAutofit fontScale="70000" lnSpcReduction="20000"/>
          </a:bodyPr>
          <a:lstStyle/>
          <a:p>
            <a:r>
              <a:rPr lang="en-US" dirty="0"/>
              <a:t>Buffer Overflows are bad!...REALLY BAD! They can crash programs or cause certain glitches in games</a:t>
            </a:r>
          </a:p>
          <a:p>
            <a:endParaRPr lang="en-US" dirty="0"/>
          </a:p>
          <a:p>
            <a:r>
              <a:rPr lang="en-US" dirty="0"/>
              <a:t>Clever Hackers take advantage of this exploitation by injecting malicious code.</a:t>
            </a:r>
          </a:p>
          <a:p>
            <a:endParaRPr lang="en-US" dirty="0"/>
          </a:p>
          <a:p>
            <a:r>
              <a:rPr lang="en-US" dirty="0"/>
              <a:t>Software Developers should take rules of “Secure Coding” into serious consideration.</a:t>
            </a:r>
          </a:p>
          <a:p>
            <a:endParaRPr lang="en-US" dirty="0"/>
          </a:p>
          <a:p>
            <a:r>
              <a:rPr lang="en-US" dirty="0"/>
              <a:t>Buffer Overflows solutions are getting better every year. </a:t>
            </a:r>
          </a:p>
          <a:p>
            <a:endParaRPr lang="en-US" dirty="0"/>
          </a:p>
          <a:p>
            <a:r>
              <a:rPr lang="en-US" dirty="0"/>
              <a:t>Most likely, automized secure coding will be the best technique to fix Buffer Overflows. A good fix would require finding ALL types of Buffer Overflows and replaced with “Healed” source code. Also automized techniques are better than manual approaches to Buffer Over-flows since it cost less time and errors.</a:t>
            </a:r>
          </a:p>
        </p:txBody>
      </p:sp>
    </p:spTree>
    <p:extLst>
      <p:ext uri="{BB962C8B-B14F-4D97-AF65-F5344CB8AC3E}">
        <p14:creationId xmlns:p14="http://schemas.microsoft.com/office/powerpoint/2010/main" val="90873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EF75-A8C5-4ED1-9367-031234F27C8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27C9798-A3E5-48EC-9FF2-5B67ADB767F9}"/>
              </a:ext>
            </a:extLst>
          </p:cNvPr>
          <p:cNvSpPr>
            <a:spLocks noGrp="1"/>
          </p:cNvSpPr>
          <p:nvPr>
            <p:ph idx="1"/>
          </p:nvPr>
        </p:nvSpPr>
        <p:spPr/>
        <p:txBody>
          <a:bodyPr>
            <a:normAutofit fontScale="70000" lnSpcReduction="20000"/>
          </a:bodyPr>
          <a:lstStyle/>
          <a:p>
            <a:r>
              <a:rPr lang="en-US" dirty="0">
                <a:hlinkClick r:id="rId2"/>
              </a:rPr>
              <a:t>[1]Computerphile (2016) </a:t>
            </a:r>
            <a:r>
              <a:rPr lang="en-US" i="1" dirty="0">
                <a:hlinkClick r:id="rId2"/>
              </a:rPr>
              <a:t>Buffer Overflow Attack. </a:t>
            </a:r>
            <a:r>
              <a:rPr lang="en-US" dirty="0">
                <a:hlinkClick r:id="rId2"/>
              </a:rPr>
              <a:t>Retrieved from </a:t>
            </a:r>
            <a:r>
              <a:rPr lang="en-US" dirty="0">
                <a:hlinkClick r:id="rId2"/>
              </a:rPr>
              <a:t>https://www.youtube.com/watch?v=1S0aBV-Waeo&amp;t=628s</a:t>
            </a:r>
            <a:r>
              <a:rPr lang="en-US" dirty="0"/>
              <a:t>.</a:t>
            </a:r>
          </a:p>
          <a:p>
            <a:endParaRPr lang="en-US" dirty="0"/>
          </a:p>
          <a:p>
            <a:r>
              <a:rPr lang="en-US" dirty="0"/>
              <a:t>[2]Amir </a:t>
            </a:r>
            <a:r>
              <a:rPr lang="en-US" dirty="0" err="1"/>
              <a:t>Shab</a:t>
            </a:r>
            <a:r>
              <a:rPr lang="en-US" dirty="0"/>
              <a:t>, Mamdouh </a:t>
            </a:r>
            <a:r>
              <a:rPr lang="en-US" dirty="0" err="1"/>
              <a:t>Naddem</a:t>
            </a:r>
            <a:r>
              <a:rPr lang="en-US" dirty="0"/>
              <a:t>, Muhammad Nadeem </a:t>
            </a:r>
            <a:r>
              <a:rPr lang="en-US" dirty="0" err="1"/>
              <a:t>Alenzi</a:t>
            </a:r>
            <a:r>
              <a:rPr lang="en-US" dirty="0"/>
              <a:t>, Raja Asif(2020). An Automated Approach To Fixing Buffer Overflow. </a:t>
            </a:r>
            <a:r>
              <a:rPr lang="en-US" i="1" dirty="0"/>
              <a:t>Internal Journal Of Electrical and Computer Engineering(IJECE) </a:t>
            </a:r>
            <a:r>
              <a:rPr lang="en-US" dirty="0">
                <a:hlinkClick r:id="rId3"/>
              </a:rPr>
              <a:t>https://www.researchgate.net/publication/343367024_An_automated_approach_to_fix_buffer_overflows</a:t>
            </a:r>
            <a:endParaRPr lang="en-US" dirty="0"/>
          </a:p>
          <a:p>
            <a:endParaRPr lang="en-US" dirty="0"/>
          </a:p>
          <a:p>
            <a:r>
              <a:rPr lang="en-US" dirty="0"/>
              <a:t>[3] </a:t>
            </a:r>
            <a:r>
              <a:rPr lang="en-US" dirty="0" err="1"/>
              <a:t>Olaunji</a:t>
            </a:r>
            <a:r>
              <a:rPr lang="en-US" dirty="0"/>
              <a:t> </a:t>
            </a:r>
            <a:r>
              <a:rPr lang="en-US" dirty="0" err="1"/>
              <a:t>Ruwase</a:t>
            </a:r>
            <a:r>
              <a:rPr lang="en-US" dirty="0"/>
              <a:t>, Monica S. Lam. A Practical Dynamic Buffer Overflow Detector. </a:t>
            </a:r>
            <a:r>
              <a:rPr lang="en-US" dirty="0">
                <a:hlinkClick r:id="rId4"/>
              </a:rPr>
              <a:t>https://suif.stanford.edu/papers/tunji04.pdf</a:t>
            </a:r>
            <a:endParaRPr lang="en-US" dirty="0"/>
          </a:p>
          <a:p>
            <a:endParaRPr lang="en-US" dirty="0"/>
          </a:p>
          <a:p>
            <a:r>
              <a:rPr lang="en-US" dirty="0"/>
              <a:t>[4] Glitch City Laboratories Archives https://archives.glitchcity.info/wiki/Buffer_overflow.html</a:t>
            </a:r>
          </a:p>
        </p:txBody>
      </p:sp>
    </p:spTree>
    <p:extLst>
      <p:ext uri="{BB962C8B-B14F-4D97-AF65-F5344CB8AC3E}">
        <p14:creationId xmlns:p14="http://schemas.microsoft.com/office/powerpoint/2010/main" val="411654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3" name="Picture 1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EF5A1C-71BF-47B0-B9E0-F834EFE6A8B1}"/>
              </a:ext>
            </a:extLst>
          </p:cNvPr>
          <p:cNvSpPr>
            <a:spLocks noGrp="1"/>
          </p:cNvSpPr>
          <p:nvPr>
            <p:ph type="title"/>
          </p:nvPr>
        </p:nvSpPr>
        <p:spPr>
          <a:xfrm>
            <a:off x="680321" y="753228"/>
            <a:ext cx="4136123" cy="1080938"/>
          </a:xfrm>
        </p:spPr>
        <p:txBody>
          <a:bodyPr>
            <a:normAutofit/>
          </a:bodyPr>
          <a:lstStyle/>
          <a:p>
            <a:r>
              <a:rPr lang="en-US" sz="2400">
                <a:solidFill>
                  <a:srgbClr val="FFFFFF"/>
                </a:solidFill>
              </a:rPr>
              <a:t>Introduction to Buffer Overflows</a:t>
            </a:r>
          </a:p>
        </p:txBody>
      </p:sp>
      <p:pic>
        <p:nvPicPr>
          <p:cNvPr id="19" name="Picture 1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193DE21-E823-43BF-909F-B61FAE8EC069}"/>
              </a:ext>
            </a:extLst>
          </p:cNvPr>
          <p:cNvSpPr>
            <a:spLocks noGrp="1"/>
          </p:cNvSpPr>
          <p:nvPr>
            <p:ph idx="1"/>
          </p:nvPr>
        </p:nvSpPr>
        <p:spPr>
          <a:xfrm>
            <a:off x="680321" y="2336873"/>
            <a:ext cx="3656289" cy="3599316"/>
          </a:xfrm>
        </p:spPr>
        <p:txBody>
          <a:bodyPr>
            <a:normAutofit/>
          </a:bodyPr>
          <a:lstStyle/>
          <a:p>
            <a:r>
              <a:rPr lang="en-US" sz="1400" dirty="0">
                <a:solidFill>
                  <a:srgbClr val="FFFFFF"/>
                </a:solidFill>
              </a:rPr>
              <a:t>What are Memory Buffers?</a:t>
            </a:r>
          </a:p>
          <a:p>
            <a:pPr marL="0" indent="0">
              <a:buNone/>
            </a:pPr>
            <a:r>
              <a:rPr lang="en-US" sz="1400" dirty="0">
                <a:solidFill>
                  <a:srgbClr val="FFFFFF"/>
                </a:solidFill>
              </a:rPr>
              <a:t>Picture a process in memory, which contains a stack, heap, data and text.</a:t>
            </a:r>
          </a:p>
          <a:p>
            <a:pPr marL="0" indent="0">
              <a:buNone/>
            </a:pPr>
            <a:r>
              <a:rPr lang="en-US" sz="1400" dirty="0">
                <a:solidFill>
                  <a:srgbClr val="FFFFFF"/>
                </a:solidFill>
              </a:rPr>
              <a:t>There exists, a Memory Buffer, which are storage for temporary memory to hold data. </a:t>
            </a:r>
          </a:p>
          <a:p>
            <a:endParaRPr lang="en-US" sz="1400" dirty="0">
              <a:solidFill>
                <a:srgbClr val="FFFFFF"/>
              </a:solidFill>
            </a:endParaRPr>
          </a:p>
          <a:p>
            <a:r>
              <a:rPr lang="en-US" sz="1400" dirty="0">
                <a:solidFill>
                  <a:srgbClr val="FFFFFF"/>
                </a:solidFill>
              </a:rPr>
              <a:t>What is a Buffer Overflow?</a:t>
            </a:r>
          </a:p>
          <a:p>
            <a:pPr marL="0" indent="0">
              <a:buNone/>
            </a:pPr>
            <a:r>
              <a:rPr lang="en-US" sz="1400" dirty="0">
                <a:solidFill>
                  <a:srgbClr val="FFFFFF"/>
                </a:solidFill>
              </a:rPr>
              <a:t>A Buffer Overflow happens where the amount of data goes over the limit of the storage capacity inside a memory buffer. </a:t>
            </a:r>
          </a:p>
          <a:p>
            <a:pPr marL="0" indent="0">
              <a:buNone/>
            </a:pPr>
            <a:r>
              <a:rPr lang="en-US" sz="1400" dirty="0">
                <a:solidFill>
                  <a:srgbClr val="FFFFFF"/>
                </a:solidFill>
              </a:rPr>
              <a:t>There are many types of Buffer-Overflows. For my example, I will explain a Stack Buffer-Overflow</a:t>
            </a:r>
          </a:p>
          <a:p>
            <a:endParaRPr lang="en-US" sz="1400" dirty="0">
              <a:solidFill>
                <a:srgbClr val="FFFFFF"/>
              </a:solidFill>
            </a:endParaRPr>
          </a:p>
        </p:txBody>
      </p:sp>
      <p:sp useBgFill="1">
        <p:nvSpPr>
          <p:cNvPr id="21" name="Rectangle 2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10;&#10;Description automatically generated">
            <a:extLst>
              <a:ext uri="{FF2B5EF4-FFF2-40B4-BE49-F238E27FC236}">
                <a16:creationId xmlns:a16="http://schemas.microsoft.com/office/drawing/2014/main" id="{C18E0E56-3236-4D77-8AB4-12A18CE5FC1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051216" y="692232"/>
            <a:ext cx="3543888" cy="5013125"/>
          </a:xfrm>
          <a:prstGeom prst="rect">
            <a:avLst/>
          </a:prstGeom>
        </p:spPr>
      </p:pic>
    </p:spTree>
    <p:extLst>
      <p:ext uri="{BB962C8B-B14F-4D97-AF65-F5344CB8AC3E}">
        <p14:creationId xmlns:p14="http://schemas.microsoft.com/office/powerpoint/2010/main" val="16871643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4" name="Rectangle 43">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12" name="Picture 11" descr="Text&#10;&#10;Description automatically generated">
            <a:extLst>
              <a:ext uri="{FF2B5EF4-FFF2-40B4-BE49-F238E27FC236}">
                <a16:creationId xmlns:a16="http://schemas.microsoft.com/office/drawing/2014/main" id="{0D36A1BC-99B7-4AF2-A4E5-62F05C3DC198}"/>
              </a:ext>
            </a:extLst>
          </p:cNvPr>
          <p:cNvPicPr>
            <a:picLocks noChangeAspect="1"/>
          </p:cNvPicPr>
          <p:nvPr/>
        </p:nvPicPr>
        <p:blipFill rotWithShape="1">
          <a:blip r:embed="rId3"/>
          <a:srcRect t="4712" r="-2" b="-2"/>
          <a:stretch/>
        </p:blipFill>
        <p:spPr>
          <a:xfrm>
            <a:off x="7547810" y="10"/>
            <a:ext cx="4641013" cy="6856310"/>
          </a:xfrm>
          <a:prstGeom prst="rect">
            <a:avLst/>
          </a:prstGeom>
          <a:ln>
            <a:noFill/>
          </a:ln>
          <a:effectLst/>
        </p:spPr>
      </p:pic>
      <p:sp>
        <p:nvSpPr>
          <p:cNvPr id="47" name="Rectangle 46">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1CB114-3B92-4EF2-9FAE-0F6199CF1D05}"/>
              </a:ext>
            </a:extLst>
          </p:cNvPr>
          <p:cNvSpPr>
            <a:spLocks noGrp="1"/>
          </p:cNvSpPr>
          <p:nvPr>
            <p:ph type="title"/>
          </p:nvPr>
        </p:nvSpPr>
        <p:spPr>
          <a:xfrm>
            <a:off x="680321" y="753228"/>
            <a:ext cx="7087552" cy="1080938"/>
          </a:xfrm>
        </p:spPr>
        <p:txBody>
          <a:bodyPr>
            <a:normAutofit/>
          </a:bodyPr>
          <a:lstStyle/>
          <a:p>
            <a:r>
              <a:rPr lang="en-US"/>
              <a:t>Simple Buffer-Overflow Program</a:t>
            </a:r>
          </a:p>
        </p:txBody>
      </p:sp>
      <p:pic>
        <p:nvPicPr>
          <p:cNvPr id="49" name="Picture 48">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9" name="Content Placeholder 8">
            <a:extLst>
              <a:ext uri="{FF2B5EF4-FFF2-40B4-BE49-F238E27FC236}">
                <a16:creationId xmlns:a16="http://schemas.microsoft.com/office/drawing/2014/main" id="{07B592FB-9F42-4165-B410-04B32F93300B}"/>
              </a:ext>
            </a:extLst>
          </p:cNvPr>
          <p:cNvSpPr>
            <a:spLocks noGrp="1"/>
          </p:cNvSpPr>
          <p:nvPr>
            <p:ph idx="1"/>
          </p:nvPr>
        </p:nvSpPr>
        <p:spPr>
          <a:xfrm>
            <a:off x="680321" y="2336873"/>
            <a:ext cx="6423211" cy="3599316"/>
          </a:xfrm>
        </p:spPr>
        <p:txBody>
          <a:bodyPr>
            <a:normAutofit fontScale="70000" lnSpcReduction="20000"/>
          </a:bodyPr>
          <a:lstStyle/>
          <a:p>
            <a:pPr marL="0" indent="0">
              <a:buNone/>
            </a:pPr>
            <a:r>
              <a:rPr lang="en-US" sz="1400" dirty="0"/>
              <a:t>Let’s imagine we have this code saved on our Linux Operating System as </a:t>
            </a:r>
            <a:r>
              <a:rPr lang="en-US" sz="1400" dirty="0" err="1"/>
              <a:t>vul.c</a:t>
            </a:r>
            <a:r>
              <a:rPr lang="en-US" sz="1400" dirty="0"/>
              <a:t> </a:t>
            </a:r>
          </a:p>
          <a:p>
            <a:pPr marL="0" indent="0">
              <a:buNone/>
            </a:pPr>
            <a:r>
              <a:rPr lang="en-US" sz="1400" dirty="0"/>
              <a:t>Note that the program has a char buffer[5]</a:t>
            </a:r>
          </a:p>
          <a:p>
            <a:pPr marL="0" indent="0">
              <a:buNone/>
            </a:pPr>
            <a:r>
              <a:rPr lang="en-US" sz="1400" dirty="0"/>
              <a:t>On the Terminal Command Line, I called this program by typing:</a:t>
            </a:r>
          </a:p>
          <a:p>
            <a:pPr marL="0" indent="0">
              <a:buNone/>
            </a:pPr>
            <a:r>
              <a:rPr lang="en-US" sz="1400" dirty="0"/>
              <a:t> 	     	   </a:t>
            </a:r>
            <a:r>
              <a:rPr lang="en-US" sz="1400" dirty="0" err="1">
                <a:solidFill>
                  <a:srgbClr val="FFFF00"/>
                </a:solidFill>
              </a:rPr>
              <a:t>vul.c</a:t>
            </a:r>
            <a:r>
              <a:rPr lang="en-US" sz="1400" dirty="0">
                <a:solidFill>
                  <a:srgbClr val="FFFF00"/>
                </a:solidFill>
              </a:rPr>
              <a:t> 12345678</a:t>
            </a:r>
          </a:p>
          <a:p>
            <a:pPr marL="0" indent="0">
              <a:buNone/>
            </a:pPr>
            <a:r>
              <a:rPr lang="en-US" sz="1400" dirty="0"/>
              <a:t>The program will run smoothly. Since this input(8 bytes) fits in the char buffer[5].</a:t>
            </a:r>
          </a:p>
          <a:p>
            <a:pPr marL="0" indent="0">
              <a:buNone/>
            </a:pPr>
            <a:r>
              <a:rPr lang="en-US" sz="1400" dirty="0"/>
              <a:t>BUT what if I called this program:</a:t>
            </a:r>
          </a:p>
          <a:p>
            <a:pPr marL="0" indent="0">
              <a:buNone/>
            </a:pPr>
            <a:r>
              <a:rPr lang="en-US" sz="1400" dirty="0"/>
              <a:t>	   	   </a:t>
            </a:r>
            <a:r>
              <a:rPr lang="en-US" sz="1400" dirty="0" err="1">
                <a:solidFill>
                  <a:srgbClr val="FFFF00"/>
                </a:solidFill>
              </a:rPr>
              <a:t>vul.c</a:t>
            </a:r>
            <a:r>
              <a:rPr lang="en-US" sz="1400" dirty="0">
                <a:solidFill>
                  <a:srgbClr val="FFFF00"/>
                </a:solidFill>
              </a:rPr>
              <a:t> 123456789</a:t>
            </a:r>
          </a:p>
          <a:p>
            <a:pPr marL="0" indent="0">
              <a:buNone/>
            </a:pPr>
            <a:r>
              <a:rPr lang="en-US" sz="1400" dirty="0"/>
              <a:t>The program will run. This time, it will give us a familiar output: segmentation fault. </a:t>
            </a:r>
          </a:p>
          <a:p>
            <a:pPr marL="0" indent="0">
              <a:buNone/>
            </a:pPr>
            <a:endParaRPr lang="en-US" sz="1400" dirty="0"/>
          </a:p>
          <a:p>
            <a:pPr marL="0" indent="0">
              <a:buNone/>
            </a:pPr>
            <a:endParaRPr lang="en-US" sz="1400" dirty="0"/>
          </a:p>
          <a:p>
            <a:pPr marL="0" indent="0">
              <a:buNone/>
            </a:pPr>
            <a:r>
              <a:rPr lang="en-US" sz="1400" dirty="0"/>
              <a:t>Ques: Ever wonder what’s a segmentation fault?</a:t>
            </a:r>
          </a:p>
          <a:p>
            <a:pPr marL="0" indent="0">
              <a:buNone/>
            </a:pPr>
            <a:r>
              <a:rPr lang="en-US" sz="1400" dirty="0"/>
              <a:t>Ans: It means our input (123456789) of buffer[5] has flooded into base pointer section!</a:t>
            </a:r>
          </a:p>
          <a:p>
            <a:pPr marL="0" indent="0">
              <a:buNone/>
            </a:pPr>
            <a:r>
              <a:rPr lang="en-US" sz="1400" dirty="0"/>
              <a:t>Segmentation fault warns us we’re accessing a memory stack which we are not supposed to (In this case, it flooded into the “base pointer” section.</a:t>
            </a:r>
          </a:p>
          <a:p>
            <a:pPr marL="0" indent="0">
              <a:buNone/>
            </a:pPr>
            <a:endParaRPr lang="en-US" sz="1400" dirty="0"/>
          </a:p>
          <a:p>
            <a:pPr marL="0" indent="0">
              <a:buNone/>
            </a:pPr>
            <a:r>
              <a:rPr lang="en-US" sz="1400" dirty="0"/>
              <a:t>	</a:t>
            </a:r>
          </a:p>
        </p:txBody>
      </p:sp>
    </p:spTree>
    <p:extLst>
      <p:ext uri="{BB962C8B-B14F-4D97-AF65-F5344CB8AC3E}">
        <p14:creationId xmlns:p14="http://schemas.microsoft.com/office/powerpoint/2010/main" val="117463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9D0D05-4C97-48A4-8B35-646B9C6FBF19}"/>
              </a:ext>
            </a:extLst>
          </p:cNvPr>
          <p:cNvSpPr>
            <a:spLocks noGrp="1"/>
          </p:cNvSpPr>
          <p:nvPr>
            <p:ph type="title"/>
          </p:nvPr>
        </p:nvSpPr>
        <p:spPr>
          <a:xfrm>
            <a:off x="680321" y="753228"/>
            <a:ext cx="4136123" cy="1080938"/>
          </a:xfrm>
        </p:spPr>
        <p:txBody>
          <a:bodyPr>
            <a:normAutofit/>
          </a:bodyPr>
          <a:lstStyle/>
          <a:p>
            <a:r>
              <a:rPr lang="en-US" sz="2400"/>
              <a:t>Simple Buffer Oveflow (Continued)</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1" name="Content Placeholder 8">
            <a:extLst>
              <a:ext uri="{FF2B5EF4-FFF2-40B4-BE49-F238E27FC236}">
                <a16:creationId xmlns:a16="http://schemas.microsoft.com/office/drawing/2014/main" id="{595FAE41-656C-4A02-8D46-E753E13B2407}"/>
              </a:ext>
            </a:extLst>
          </p:cNvPr>
          <p:cNvSpPr>
            <a:spLocks noGrp="1"/>
          </p:cNvSpPr>
          <p:nvPr>
            <p:ph idx="1"/>
          </p:nvPr>
        </p:nvSpPr>
        <p:spPr>
          <a:xfrm>
            <a:off x="680321" y="2336873"/>
            <a:ext cx="3656289" cy="3599316"/>
          </a:xfrm>
        </p:spPr>
        <p:txBody>
          <a:bodyPr>
            <a:normAutofit/>
          </a:bodyPr>
          <a:lstStyle/>
          <a:p>
            <a:r>
              <a:rPr lang="en-US" sz="1400" dirty="0"/>
              <a:t>Hackers can crash the program by overloading the buffer with a massive bytes of input. However,……</a:t>
            </a:r>
          </a:p>
          <a:p>
            <a:r>
              <a:rPr lang="en-US" sz="1400" dirty="0"/>
              <a:t>..Instead of crashing it, they can manipulate the memory flow at the virtual location of the “return 0” line</a:t>
            </a:r>
          </a:p>
          <a:p>
            <a:r>
              <a:rPr lang="en-US" sz="1400" dirty="0"/>
              <a:t>This is where they take advantage by insert malicious code into the memory. This is known as Buffer-Flow Exploitation</a:t>
            </a:r>
          </a:p>
          <a:p>
            <a:r>
              <a:rPr lang="en-US" sz="1400" dirty="0"/>
              <a:t>Which leaves us to the potential damage of it.</a:t>
            </a:r>
          </a:p>
          <a:p>
            <a:endParaRPr lang="en-US" sz="1400" dirty="0"/>
          </a:p>
          <a:p>
            <a:endParaRPr lang="en-US" sz="1400" dirty="0"/>
          </a:p>
          <a:p>
            <a:endParaRPr lang="en-US" sz="1400" dirty="0"/>
          </a:p>
        </p:txBody>
      </p:sp>
      <p:pic>
        <p:nvPicPr>
          <p:cNvPr id="4" name="Picture 3" descr="Diagram&#10;&#10;Description automatically generated">
            <a:extLst>
              <a:ext uri="{FF2B5EF4-FFF2-40B4-BE49-F238E27FC236}">
                <a16:creationId xmlns:a16="http://schemas.microsoft.com/office/drawing/2014/main" id="{E977E514-C0FD-4102-92A2-E0246018CD85}"/>
              </a:ext>
            </a:extLst>
          </p:cNvPr>
          <p:cNvPicPr>
            <a:picLocks noChangeAspect="1"/>
          </p:cNvPicPr>
          <p:nvPr/>
        </p:nvPicPr>
        <p:blipFill>
          <a:blip r:embed="rId4"/>
          <a:stretch>
            <a:fillRect/>
          </a:stretch>
        </p:blipFill>
        <p:spPr>
          <a:xfrm>
            <a:off x="5137947" y="2336873"/>
            <a:ext cx="6173061" cy="2619741"/>
          </a:xfrm>
          <a:prstGeom prst="rect">
            <a:avLst/>
          </a:prstGeom>
        </p:spPr>
      </p:pic>
    </p:spTree>
    <p:extLst>
      <p:ext uri="{BB962C8B-B14F-4D97-AF65-F5344CB8AC3E}">
        <p14:creationId xmlns:p14="http://schemas.microsoft.com/office/powerpoint/2010/main" val="31336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B03C-C7BA-4A61-87B2-0E8B3C05F5C0}"/>
              </a:ext>
            </a:extLst>
          </p:cNvPr>
          <p:cNvSpPr>
            <a:spLocks noGrp="1"/>
          </p:cNvSpPr>
          <p:nvPr>
            <p:ph type="title"/>
          </p:nvPr>
        </p:nvSpPr>
        <p:spPr>
          <a:xfrm>
            <a:off x="680321" y="753228"/>
            <a:ext cx="9613861" cy="1080938"/>
          </a:xfrm>
        </p:spPr>
        <p:txBody>
          <a:bodyPr>
            <a:normAutofit/>
          </a:bodyPr>
          <a:lstStyle/>
          <a:p>
            <a:r>
              <a:rPr lang="en-US" dirty="0"/>
              <a:t>Potential Damage of Buffer-Overflow Exploitation</a:t>
            </a:r>
          </a:p>
        </p:txBody>
      </p:sp>
      <p:sp>
        <p:nvSpPr>
          <p:cNvPr id="3" name="Content Placeholder 2">
            <a:extLst>
              <a:ext uri="{FF2B5EF4-FFF2-40B4-BE49-F238E27FC236}">
                <a16:creationId xmlns:a16="http://schemas.microsoft.com/office/drawing/2014/main" id="{D29AF3F3-45B2-4D13-A753-0F832B114214}"/>
              </a:ext>
            </a:extLst>
          </p:cNvPr>
          <p:cNvSpPr>
            <a:spLocks noGrp="1"/>
          </p:cNvSpPr>
          <p:nvPr>
            <p:ph idx="1"/>
          </p:nvPr>
        </p:nvSpPr>
        <p:spPr>
          <a:xfrm>
            <a:off x="680321" y="2336873"/>
            <a:ext cx="4849971" cy="3599316"/>
          </a:xfrm>
        </p:spPr>
        <p:txBody>
          <a:bodyPr>
            <a:normAutofit fontScale="85000" lnSpcReduction="20000"/>
          </a:bodyPr>
          <a:lstStyle/>
          <a:p>
            <a:r>
              <a:rPr lang="en-US" sz="1800" dirty="0"/>
              <a:t>When a hacker exploit Buffer-Overflows, he/she becomes </a:t>
            </a:r>
            <a:r>
              <a:rPr lang="en-US" sz="1800" dirty="0" err="1"/>
              <a:t>Thanos</a:t>
            </a:r>
            <a:r>
              <a:rPr lang="en-US" sz="1800" dirty="0"/>
              <a:t>. They can wreak havoc on the operating system with a snap of their fingers (Just an analogy!)</a:t>
            </a:r>
          </a:p>
          <a:p>
            <a:r>
              <a:rPr lang="en-US" sz="1800" dirty="0"/>
              <a:t>“After the snap”….They can take control of the computer, using Root-kit program.(Remember, this can be done by using Linux GDB and Analytics)</a:t>
            </a:r>
          </a:p>
          <a:p>
            <a:r>
              <a:rPr lang="en-US" sz="1800" dirty="0"/>
              <a:t>Implement keylogger program, a malicious software where it can “quietly” trace owner’s keyboard data and send it to the hacker’s database system.</a:t>
            </a:r>
          </a:p>
          <a:p>
            <a:r>
              <a:rPr lang="en-US" sz="1800" dirty="0"/>
              <a:t>Apply Ransomware, another malicious program where it locks the original owner from file access.</a:t>
            </a:r>
          </a:p>
          <a:p>
            <a:r>
              <a:rPr lang="en-US" sz="1800" dirty="0"/>
              <a:t>Crash the program by overloading the memory capacity but imagine a program that controls network and satellite technologies. So yes, catastrophic consequences may occur. </a:t>
            </a:r>
          </a:p>
        </p:txBody>
      </p:sp>
      <p:pic>
        <p:nvPicPr>
          <p:cNvPr id="8" name="Picture 7" descr="A picture containing text, clipart&#10;&#10;Description automatically generated">
            <a:extLst>
              <a:ext uri="{FF2B5EF4-FFF2-40B4-BE49-F238E27FC236}">
                <a16:creationId xmlns:a16="http://schemas.microsoft.com/office/drawing/2014/main" id="{5E690393-476B-459B-AB26-3BC614203E4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280" r="13191"/>
          <a:stretch/>
        </p:blipFill>
        <p:spPr>
          <a:xfrm>
            <a:off x="6096001" y="2336872"/>
            <a:ext cx="2096630" cy="3598789"/>
          </a:xfrm>
          <a:prstGeom prst="rect">
            <a:avLst/>
          </a:prstGeom>
          <a:ln>
            <a:noFill/>
          </a:ln>
          <a:effectLst>
            <a:outerShdw blurRad="76200" dist="63500" dir="5040000" algn="tl" rotWithShape="0">
              <a:srgbClr val="000000">
                <a:alpha val="41000"/>
              </a:srgbClr>
            </a:outerShdw>
          </a:effectLst>
        </p:spPr>
      </p:pic>
      <p:pic>
        <p:nvPicPr>
          <p:cNvPr id="14" name="Picture 13" descr="A picture containing text, grass&#10;&#10;Description automatically generated">
            <a:extLst>
              <a:ext uri="{FF2B5EF4-FFF2-40B4-BE49-F238E27FC236}">
                <a16:creationId xmlns:a16="http://schemas.microsoft.com/office/drawing/2014/main" id="{B853639D-FDB0-4E3F-B229-AC4121BEAE28}"/>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3889" r="14695" b="-1"/>
          <a:stretch/>
        </p:blipFill>
        <p:spPr>
          <a:xfrm>
            <a:off x="8333245" y="2336873"/>
            <a:ext cx="2096630" cy="1718959"/>
          </a:xfrm>
          <a:prstGeom prst="rect">
            <a:avLst/>
          </a:prstGeom>
          <a:ln>
            <a:noFill/>
          </a:ln>
          <a:effectLst>
            <a:outerShdw blurRad="76200" dist="63500" dir="5040000" algn="tl" rotWithShape="0">
              <a:srgbClr val="000000">
                <a:alpha val="41000"/>
              </a:srgbClr>
            </a:outerShdw>
          </a:effectLst>
        </p:spPr>
      </p:pic>
      <p:pic>
        <p:nvPicPr>
          <p:cNvPr id="20" name="Picture 19">
            <a:extLst>
              <a:ext uri="{FF2B5EF4-FFF2-40B4-BE49-F238E27FC236}">
                <a16:creationId xmlns:a16="http://schemas.microsoft.com/office/drawing/2014/main" id="{005CF000-9762-4082-9227-6098857ABAC0}"/>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l="6087" r="24081" b="-5"/>
          <a:stretch/>
        </p:blipFill>
        <p:spPr>
          <a:xfrm>
            <a:off x="8333245" y="4217553"/>
            <a:ext cx="2096630" cy="171895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6304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D0669C1-CDCE-41C7-A9AB-65D9119F8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6" name="Rectangle 45">
              <a:extLst>
                <a:ext uri="{FF2B5EF4-FFF2-40B4-BE49-F238E27FC236}">
                  <a16:creationId xmlns:a16="http://schemas.microsoft.com/office/drawing/2014/main" id="{1F80B4EE-271C-45C6-9338-555D3B0C4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FCF3DCC-E585-4F88-8F8B-4EABFEF062C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9" name="Rectangle 48">
            <a:extLst>
              <a:ext uri="{FF2B5EF4-FFF2-40B4-BE49-F238E27FC236}">
                <a16:creationId xmlns:a16="http://schemas.microsoft.com/office/drawing/2014/main" id="{F1AACF4D-AF22-463C-97CE-C34F0783C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678890-A121-47DA-BC28-1F1B5F250944}"/>
              </a:ext>
            </a:extLst>
          </p:cNvPr>
          <p:cNvSpPr>
            <a:spLocks noGrp="1"/>
          </p:cNvSpPr>
          <p:nvPr>
            <p:ph type="title"/>
          </p:nvPr>
        </p:nvSpPr>
        <p:spPr>
          <a:xfrm>
            <a:off x="680321" y="753228"/>
            <a:ext cx="5632247" cy="1080938"/>
          </a:xfrm>
        </p:spPr>
        <p:txBody>
          <a:bodyPr>
            <a:normAutofit/>
          </a:bodyPr>
          <a:lstStyle/>
          <a:p>
            <a:r>
              <a:rPr lang="en-US" dirty="0"/>
              <a:t>Some Information about Buffer Overflows</a:t>
            </a:r>
          </a:p>
        </p:txBody>
      </p:sp>
      <p:pic>
        <p:nvPicPr>
          <p:cNvPr id="51" name="Picture 50">
            <a:extLst>
              <a:ext uri="{FF2B5EF4-FFF2-40B4-BE49-F238E27FC236}">
                <a16:creationId xmlns:a16="http://schemas.microsoft.com/office/drawing/2014/main" id="{6524329A-37E7-4025-B6E9-A97D40536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a:extLst>
              <a:ext uri="{FF2B5EF4-FFF2-40B4-BE49-F238E27FC236}">
                <a16:creationId xmlns:a16="http://schemas.microsoft.com/office/drawing/2014/main" id="{9C85F1AE-1AAA-4753-B94F-D94EF4F6D36B}"/>
              </a:ext>
            </a:extLst>
          </p:cNvPr>
          <p:cNvSpPr>
            <a:spLocks noGrp="1"/>
          </p:cNvSpPr>
          <p:nvPr>
            <p:ph idx="1"/>
          </p:nvPr>
        </p:nvSpPr>
        <p:spPr>
          <a:xfrm>
            <a:off x="680322" y="2336873"/>
            <a:ext cx="5632246" cy="3599316"/>
          </a:xfrm>
        </p:spPr>
        <p:txBody>
          <a:bodyPr>
            <a:normAutofit lnSpcReduction="10000"/>
          </a:bodyPr>
          <a:lstStyle/>
          <a:p>
            <a:r>
              <a:rPr lang="en-US" sz="1400" dirty="0"/>
              <a:t>One famous example of a Buffer-Overflow in video games: “The Missing-no glitch” from </a:t>
            </a:r>
            <a:r>
              <a:rPr lang="en-US" sz="1400" dirty="0" err="1"/>
              <a:t>Pokemon</a:t>
            </a:r>
            <a:r>
              <a:rPr lang="en-US" sz="1400" dirty="0"/>
              <a:t> Red. </a:t>
            </a:r>
          </a:p>
          <a:p>
            <a:r>
              <a:rPr lang="en-US" sz="1400" dirty="0"/>
              <a:t>Web Applications are more popular than ever Desktop-based Applications. Problem is, Web Applications are more prone to vulnerabilities and difficult to fix them than its Desktop counter part. </a:t>
            </a:r>
          </a:p>
          <a:p>
            <a:r>
              <a:rPr lang="en-US" sz="1400" dirty="0"/>
              <a:t>According to a Gartner Group Report, 70% of Vulnerably are found in Software Applications. Buffer- Overflow was the most occurring vulnerabilities. [ref]</a:t>
            </a:r>
          </a:p>
          <a:p>
            <a:r>
              <a:rPr lang="en-US" sz="1400" dirty="0"/>
              <a:t>Software Engineers &amp; Developers should enroll for Security Coding Programs and practice safe secure coding techniques at all cost! One error code can cost millions of dollars and cause the prospect of being unemployed!!</a:t>
            </a:r>
          </a:p>
          <a:p>
            <a:r>
              <a:rPr lang="en-US" sz="1400" dirty="0"/>
              <a:t>But don’t worry! there are many ways to counter Buffer-Overflows. One way is to detect them and prevent them from happening! </a:t>
            </a:r>
          </a:p>
        </p:txBody>
      </p:sp>
      <p:pic>
        <p:nvPicPr>
          <p:cNvPr id="6" name="Picture 5">
            <a:extLst>
              <a:ext uri="{FF2B5EF4-FFF2-40B4-BE49-F238E27FC236}">
                <a16:creationId xmlns:a16="http://schemas.microsoft.com/office/drawing/2014/main" id="{0DC4E4C7-9C68-4020-AE24-EB8282C997C8}"/>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3361" r="4" b="6622"/>
          <a:stretch/>
        </p:blipFill>
        <p:spPr>
          <a:xfrm>
            <a:off x="6984387" y="484632"/>
            <a:ext cx="4719805" cy="2836084"/>
          </a:xfrm>
          <a:prstGeom prst="rect">
            <a:avLst/>
          </a:prstGeom>
          <a:ln>
            <a:noFill/>
          </a:ln>
          <a:effectLst>
            <a:outerShdw blurRad="76200" dist="63500" dir="5040000" algn="tl" rotWithShape="0">
              <a:srgbClr val="000000">
                <a:alpha val="41000"/>
              </a:srgbClr>
            </a:outerShdw>
          </a:effectLst>
        </p:spPr>
      </p:pic>
      <p:pic>
        <p:nvPicPr>
          <p:cNvPr id="5" name="Picture 4" descr="Text&#10;&#10;Description automatically generated">
            <a:extLst>
              <a:ext uri="{FF2B5EF4-FFF2-40B4-BE49-F238E27FC236}">
                <a16:creationId xmlns:a16="http://schemas.microsoft.com/office/drawing/2014/main" id="{2D678BFD-2785-49EA-AAED-558A6829F593}"/>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t="10345" r="4" b="1918"/>
          <a:stretch/>
        </p:blipFill>
        <p:spPr>
          <a:xfrm>
            <a:off x="6984386" y="3632401"/>
            <a:ext cx="4719805" cy="274353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9289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41" name="Group 123">
            <a:extLst>
              <a:ext uri="{FF2B5EF4-FFF2-40B4-BE49-F238E27FC236}">
                <a16:creationId xmlns:a16="http://schemas.microsoft.com/office/drawing/2014/main" id="{7765757F-11B2-4B46-A7DB-35AE5DE836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5" name="Rectangle 124">
              <a:extLst>
                <a:ext uri="{FF2B5EF4-FFF2-40B4-BE49-F238E27FC236}">
                  <a16:creationId xmlns:a16="http://schemas.microsoft.com/office/drawing/2014/main" id="{1461D6A8-8DB5-4F2B-BB76-482DE74ED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2" name="Picture 125">
              <a:extLst>
                <a:ext uri="{FF2B5EF4-FFF2-40B4-BE49-F238E27FC236}">
                  <a16:creationId xmlns:a16="http://schemas.microsoft.com/office/drawing/2014/main" id="{E453312A-CCFE-4882-B1B8-36D80B69CB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43" name="Rectangle 127">
            <a:extLst>
              <a:ext uri="{FF2B5EF4-FFF2-40B4-BE49-F238E27FC236}">
                <a16:creationId xmlns:a16="http://schemas.microsoft.com/office/drawing/2014/main" id="{42F4BC0E-FC44-4F8D-A286-772EC2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002377"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66E269-6D55-4D6C-BCE0-9E02EF75389E}"/>
              </a:ext>
            </a:extLst>
          </p:cNvPr>
          <p:cNvSpPr>
            <a:spLocks noGrp="1"/>
          </p:cNvSpPr>
          <p:nvPr>
            <p:ph type="title"/>
          </p:nvPr>
        </p:nvSpPr>
        <p:spPr>
          <a:xfrm>
            <a:off x="680322" y="753228"/>
            <a:ext cx="6106978" cy="1080938"/>
          </a:xfrm>
        </p:spPr>
        <p:txBody>
          <a:bodyPr>
            <a:normAutofit/>
          </a:bodyPr>
          <a:lstStyle/>
          <a:p>
            <a:r>
              <a:rPr lang="en-US" dirty="0"/>
              <a:t>Detecting Buffer-Overflows</a:t>
            </a:r>
          </a:p>
        </p:txBody>
      </p:sp>
      <p:pic>
        <p:nvPicPr>
          <p:cNvPr id="144" name="Picture 129">
            <a:extLst>
              <a:ext uri="{FF2B5EF4-FFF2-40B4-BE49-F238E27FC236}">
                <a16:creationId xmlns:a16="http://schemas.microsoft.com/office/drawing/2014/main" id="{17BC5674-71CE-4D27-A8CE-35F18664DC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040880" cy="202738"/>
          </a:xfrm>
          <a:prstGeom prst="rect">
            <a:avLst/>
          </a:prstGeom>
        </p:spPr>
      </p:pic>
      <p:sp>
        <p:nvSpPr>
          <p:cNvPr id="3" name="Content Placeholder 2">
            <a:extLst>
              <a:ext uri="{FF2B5EF4-FFF2-40B4-BE49-F238E27FC236}">
                <a16:creationId xmlns:a16="http://schemas.microsoft.com/office/drawing/2014/main" id="{A145CFBC-136F-4F90-9B38-9E7D5D5ABCBC}"/>
              </a:ext>
            </a:extLst>
          </p:cNvPr>
          <p:cNvSpPr>
            <a:spLocks noGrp="1"/>
          </p:cNvSpPr>
          <p:nvPr>
            <p:ph idx="1"/>
          </p:nvPr>
        </p:nvSpPr>
        <p:spPr>
          <a:xfrm>
            <a:off x="680321" y="2336873"/>
            <a:ext cx="6106979" cy="3599316"/>
          </a:xfrm>
        </p:spPr>
        <p:txBody>
          <a:bodyPr>
            <a:normAutofit/>
          </a:bodyPr>
          <a:lstStyle/>
          <a:p>
            <a:r>
              <a:rPr lang="en-US" sz="1100" dirty="0"/>
              <a:t>One best way to detect Buffer Overflows is using a dynamic bounds checker. It detects buffer overflows in a software before it occurs. Therefore, it prevents attacks from wrecking the system.</a:t>
            </a:r>
          </a:p>
          <a:p>
            <a:r>
              <a:rPr lang="en-US" sz="1100" dirty="0"/>
              <a:t>Downfalls: Dynamic Bounds Checker can break existing code of the software, and it cannot guard ALL buffer overrun attacks</a:t>
            </a:r>
          </a:p>
          <a:p>
            <a:r>
              <a:rPr lang="en-US" sz="1100" dirty="0"/>
              <a:t>Lam and </a:t>
            </a:r>
            <a:r>
              <a:rPr lang="en-US" sz="1100" dirty="0" err="1"/>
              <a:t>Ruwase</a:t>
            </a:r>
            <a:r>
              <a:rPr lang="en-US" sz="1100" dirty="0"/>
              <a:t> introduced an effective Dynamic Buff Overflow Detector, known as C-Range Error Detection (CRED) </a:t>
            </a:r>
          </a:p>
          <a:p>
            <a:r>
              <a:rPr lang="en-US" sz="1100" dirty="0"/>
              <a:t>The Design Idea of CRED: </a:t>
            </a:r>
          </a:p>
          <a:p>
            <a:r>
              <a:rPr lang="en-US" sz="1100" dirty="0"/>
              <a:t>Replace every out of bounds pointer value with Specialized Out Of Bounds </a:t>
            </a:r>
            <a:r>
              <a:rPr lang="en-US" sz="1100" u="sng" dirty="0"/>
              <a:t>Object</a:t>
            </a:r>
            <a:r>
              <a:rPr lang="en-US" sz="1100" dirty="0"/>
              <a:t> created for that value (OOB objects contains the actual pointer value and information)</a:t>
            </a:r>
          </a:p>
          <a:p>
            <a:r>
              <a:rPr lang="en-US" sz="1100" dirty="0"/>
              <a:t>When this value is needed, it will be replaced by the actual out of bounds address</a:t>
            </a:r>
          </a:p>
          <a:p>
            <a:r>
              <a:rPr lang="en-US" sz="1100" dirty="0"/>
              <a:t>The pointer derived from this address will be bounds checked before it can be dereferenced(or used). Thus, it detects potential of Buffer Overflows before it has happened .</a:t>
            </a:r>
          </a:p>
          <a:p>
            <a:r>
              <a:rPr lang="en-US" sz="1100" dirty="0"/>
              <a:t>Their results showed that CRED did not break any existing code after testing 20 different buffer overflow attacks. CRED is also more significantly more efficient by limiting the buffer overrun checks to strings. </a:t>
            </a:r>
          </a:p>
        </p:txBody>
      </p:sp>
      <p:pic>
        <p:nvPicPr>
          <p:cNvPr id="29" name="Picture 28" descr="Diagram, schematic&#10;&#10;Description automatically generated">
            <a:extLst>
              <a:ext uri="{FF2B5EF4-FFF2-40B4-BE49-F238E27FC236}">
                <a16:creationId xmlns:a16="http://schemas.microsoft.com/office/drawing/2014/main" id="{CB7DD37C-D305-47BF-9AFB-251156BA0027}"/>
              </a:ext>
            </a:extLst>
          </p:cNvPr>
          <p:cNvPicPr>
            <a:picLocks noChangeAspect="1"/>
          </p:cNvPicPr>
          <p:nvPr/>
        </p:nvPicPr>
        <p:blipFill rotWithShape="1">
          <a:blip r:embed="rId4"/>
          <a:srcRect r="7509" b="-1"/>
          <a:stretch/>
        </p:blipFill>
        <p:spPr>
          <a:xfrm>
            <a:off x="7318966" y="484632"/>
            <a:ext cx="4495806" cy="3511948"/>
          </a:xfrm>
          <a:prstGeom prst="rect">
            <a:avLst/>
          </a:prstGeom>
        </p:spPr>
      </p:pic>
      <p:sp>
        <p:nvSpPr>
          <p:cNvPr id="145" name="Rectangle 131">
            <a:extLst>
              <a:ext uri="{FF2B5EF4-FFF2-40B4-BE49-F238E27FC236}">
                <a16:creationId xmlns:a16="http://schemas.microsoft.com/office/drawing/2014/main" id="{48FD054B-BEE8-4416-8DD7-DB8E6AF1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0109" y="4150596"/>
            <a:ext cx="1038557" cy="223180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picture containing text, receipt&#10;&#10;Description automatically generated">
            <a:extLst>
              <a:ext uri="{FF2B5EF4-FFF2-40B4-BE49-F238E27FC236}">
                <a16:creationId xmlns:a16="http://schemas.microsoft.com/office/drawing/2014/main" id="{B83C0735-E339-4224-88EF-3A22F7EFC268}"/>
              </a:ext>
            </a:extLst>
          </p:cNvPr>
          <p:cNvPicPr>
            <a:picLocks noChangeAspect="1"/>
          </p:cNvPicPr>
          <p:nvPr/>
        </p:nvPicPr>
        <p:blipFill rotWithShape="1">
          <a:blip r:embed="rId5"/>
          <a:srcRect r="3" b="6800"/>
          <a:stretch/>
        </p:blipFill>
        <p:spPr>
          <a:xfrm>
            <a:off x="8523258" y="4150596"/>
            <a:ext cx="3291514" cy="2231808"/>
          </a:xfrm>
          <a:prstGeom prst="rect">
            <a:avLst/>
          </a:prstGeom>
        </p:spPr>
      </p:pic>
    </p:spTree>
    <p:extLst>
      <p:ext uri="{BB962C8B-B14F-4D97-AF65-F5344CB8AC3E}">
        <p14:creationId xmlns:p14="http://schemas.microsoft.com/office/powerpoint/2010/main" val="379619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BF04E9-2A06-4A5F-B39A-8B03FDC228B5}"/>
              </a:ext>
            </a:extLst>
          </p:cNvPr>
          <p:cNvSpPr>
            <a:spLocks noGrp="1"/>
          </p:cNvSpPr>
          <p:nvPr>
            <p:ph type="title"/>
          </p:nvPr>
        </p:nvSpPr>
        <p:spPr>
          <a:xfrm>
            <a:off x="680321" y="753228"/>
            <a:ext cx="5584677" cy="1080938"/>
          </a:xfrm>
        </p:spPr>
        <p:txBody>
          <a:bodyPr>
            <a:normAutofit/>
          </a:bodyPr>
          <a:lstStyle/>
          <a:p>
            <a:r>
              <a:rPr lang="en-US" sz="3100">
                <a:solidFill>
                  <a:srgbClr val="FFFFFF"/>
                </a:solidFill>
              </a:rPr>
              <a:t>Applying Automated Approach to Fix Buffer Overflow</a:t>
            </a: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CFA9D328-C9B7-4F22-A37F-F36291D6BF72}"/>
              </a:ext>
            </a:extLst>
          </p:cNvPr>
          <p:cNvSpPr>
            <a:spLocks noGrp="1"/>
          </p:cNvSpPr>
          <p:nvPr>
            <p:ph idx="1"/>
          </p:nvPr>
        </p:nvSpPr>
        <p:spPr>
          <a:xfrm>
            <a:off x="680321" y="2336873"/>
            <a:ext cx="5104843" cy="3599316"/>
          </a:xfrm>
        </p:spPr>
        <p:txBody>
          <a:bodyPr>
            <a:normAutofit/>
          </a:bodyPr>
          <a:lstStyle/>
          <a:p>
            <a:r>
              <a:rPr lang="en-US" sz="1000" dirty="0">
                <a:solidFill>
                  <a:srgbClr val="FFFFFF"/>
                </a:solidFill>
              </a:rPr>
              <a:t>There are various techniques to fix buffer overflows, including manual and automated tasks. </a:t>
            </a:r>
          </a:p>
          <a:p>
            <a:endParaRPr lang="en-US" sz="1000" dirty="0">
              <a:solidFill>
                <a:srgbClr val="FFFFFF"/>
              </a:solidFill>
            </a:endParaRPr>
          </a:p>
          <a:p>
            <a:r>
              <a:rPr lang="en-US" sz="1000" dirty="0">
                <a:solidFill>
                  <a:srgbClr val="FFFFFF"/>
                </a:solidFill>
              </a:rPr>
              <a:t>Manual approach to solve Buffer Overflows are time-consuming and prone to programming errors.</a:t>
            </a:r>
          </a:p>
          <a:p>
            <a:endParaRPr lang="en-US" sz="1000" dirty="0">
              <a:solidFill>
                <a:srgbClr val="FFFFFF"/>
              </a:solidFill>
            </a:endParaRPr>
          </a:p>
          <a:p>
            <a:r>
              <a:rPr lang="en-US" sz="1000" dirty="0">
                <a:solidFill>
                  <a:srgbClr val="FFFFFF"/>
                </a:solidFill>
              </a:rPr>
              <a:t>There has been a huge increase of cyber attacks, and not many software developers are equipped with “secure code knowledge.” Some automated techniques to fix Buffer Overflows are flawed. </a:t>
            </a:r>
          </a:p>
          <a:p>
            <a:endParaRPr lang="en-US" sz="1000" dirty="0">
              <a:solidFill>
                <a:srgbClr val="FFFFFF"/>
              </a:solidFill>
            </a:endParaRPr>
          </a:p>
          <a:p>
            <a:r>
              <a:rPr lang="en-US" sz="1000" dirty="0">
                <a:solidFill>
                  <a:srgbClr val="FFFFFF"/>
                </a:solidFill>
              </a:rPr>
              <a:t>In 2019-2020, </a:t>
            </a:r>
            <a:r>
              <a:rPr lang="en-US" sz="1000" dirty="0" err="1">
                <a:solidFill>
                  <a:srgbClr val="FFFFFF"/>
                </a:solidFill>
              </a:rPr>
              <a:t>Shabib</a:t>
            </a:r>
            <a:r>
              <a:rPr lang="en-US" sz="1000" dirty="0">
                <a:solidFill>
                  <a:srgbClr val="FFFFFF"/>
                </a:solidFill>
              </a:rPr>
              <a:t>, </a:t>
            </a:r>
            <a:r>
              <a:rPr lang="en-US" sz="1000" dirty="0" err="1">
                <a:solidFill>
                  <a:srgbClr val="FFFFFF"/>
                </a:solidFill>
              </a:rPr>
              <a:t>Alenezi</a:t>
            </a:r>
            <a:r>
              <a:rPr lang="en-US" sz="1000" dirty="0">
                <a:solidFill>
                  <a:srgbClr val="FFFFFF"/>
                </a:solidFill>
              </a:rPr>
              <a:t>, </a:t>
            </a:r>
            <a:r>
              <a:rPr lang="en-US" sz="1000" dirty="0" err="1">
                <a:solidFill>
                  <a:srgbClr val="FFFFFF"/>
                </a:solidFill>
              </a:rPr>
              <a:t>Naddem</a:t>
            </a:r>
            <a:r>
              <a:rPr lang="en-US" sz="1000" dirty="0">
                <a:solidFill>
                  <a:srgbClr val="FFFFFF"/>
                </a:solidFill>
              </a:rPr>
              <a:t>, Asif developed their own automated but better design (Of fixing Buffer-Overflows) to address the previous concerns. The design is a Software Self-Healing Framework</a:t>
            </a:r>
          </a:p>
          <a:p>
            <a:endParaRPr lang="en-US" sz="1000" dirty="0">
              <a:solidFill>
                <a:srgbClr val="FFFFFF"/>
              </a:solidFill>
            </a:endParaRPr>
          </a:p>
          <a:p>
            <a:r>
              <a:rPr lang="en-US" sz="1000" dirty="0">
                <a:solidFill>
                  <a:srgbClr val="FFFFFF"/>
                </a:solidFill>
              </a:rPr>
              <a:t>Their development is based on extensive research from Common Weakness, and Enumeration (CWE) articles and other public security vulnerability repositories. </a:t>
            </a:r>
          </a:p>
          <a:p>
            <a:endParaRPr lang="en-US" sz="1000" dirty="0">
              <a:solidFill>
                <a:srgbClr val="FFFFFF"/>
              </a:solidFill>
            </a:endParaRPr>
          </a:p>
          <a:p>
            <a:endParaRPr lang="en-US" sz="1000" dirty="0">
              <a:solidFill>
                <a:srgbClr val="FFFFFF"/>
              </a:solidFill>
            </a:endParaRP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6E4CED2F-8869-47DB-83FC-2381581D9A16}"/>
              </a:ext>
            </a:extLst>
          </p:cNvPr>
          <p:cNvPicPr>
            <a:picLocks noChangeAspect="1"/>
          </p:cNvPicPr>
          <p:nvPr/>
        </p:nvPicPr>
        <p:blipFill>
          <a:blip r:embed="rId4"/>
          <a:stretch>
            <a:fillRect/>
          </a:stretch>
        </p:blipFill>
        <p:spPr>
          <a:xfrm>
            <a:off x="7043933" y="1973602"/>
            <a:ext cx="4178419" cy="2904001"/>
          </a:xfrm>
          <a:prstGeom prst="rect">
            <a:avLst/>
          </a:prstGeom>
          <a:ln>
            <a:noFill/>
          </a:ln>
          <a:effectLst/>
        </p:spPr>
      </p:pic>
    </p:spTree>
    <p:extLst>
      <p:ext uri="{BB962C8B-B14F-4D97-AF65-F5344CB8AC3E}">
        <p14:creationId xmlns:p14="http://schemas.microsoft.com/office/powerpoint/2010/main" val="49420028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B53884-7D49-4D06-ADC1-1F12BE4DC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182E5E9-DE42-4120-922C-1321AC9A5C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329BD449-87FC-473A-A2A2-BEE0C9A35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1FFDFE1-ACF2-4AFB-AB5B-547DC199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467CE7-FD70-48E6-91FA-C66B73902D95}"/>
              </a:ext>
            </a:extLst>
          </p:cNvPr>
          <p:cNvSpPr>
            <a:spLocks noGrp="1"/>
          </p:cNvSpPr>
          <p:nvPr>
            <p:ph type="title"/>
          </p:nvPr>
        </p:nvSpPr>
        <p:spPr>
          <a:xfrm>
            <a:off x="680321" y="753228"/>
            <a:ext cx="7087552" cy="1080938"/>
          </a:xfrm>
        </p:spPr>
        <p:txBody>
          <a:bodyPr>
            <a:normAutofit/>
          </a:bodyPr>
          <a:lstStyle/>
          <a:p>
            <a:r>
              <a:rPr lang="en-US"/>
              <a:t>What was their design?</a:t>
            </a:r>
            <a:endParaRPr lang="en-US" dirty="0"/>
          </a:p>
        </p:txBody>
      </p:sp>
      <p:pic>
        <p:nvPicPr>
          <p:cNvPr id="20" name="Picture 19">
            <a:extLst>
              <a:ext uri="{FF2B5EF4-FFF2-40B4-BE49-F238E27FC236}">
                <a16:creationId xmlns:a16="http://schemas.microsoft.com/office/drawing/2014/main" id="{8B2AD4DD-502F-4AF2-AFAF-580E7CC4BD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95A16088-BEEF-4594-BF66-793BCAF72DE4}"/>
              </a:ext>
            </a:extLst>
          </p:cNvPr>
          <p:cNvSpPr>
            <a:spLocks noGrp="1"/>
          </p:cNvSpPr>
          <p:nvPr>
            <p:ph idx="1"/>
          </p:nvPr>
        </p:nvSpPr>
        <p:spPr>
          <a:xfrm>
            <a:off x="680321" y="2336873"/>
            <a:ext cx="6423211" cy="3599316"/>
          </a:xfrm>
        </p:spPr>
        <p:txBody>
          <a:bodyPr>
            <a:normAutofit fontScale="92500" lnSpcReduction="20000"/>
          </a:bodyPr>
          <a:lstStyle/>
          <a:p>
            <a:r>
              <a:rPr lang="en-US" sz="1900" dirty="0"/>
              <a:t>They applied a Buffer-Overflow detector, that can scan five different types of Buffer Overflows. </a:t>
            </a:r>
          </a:p>
          <a:p>
            <a:r>
              <a:rPr lang="en-US" sz="1900" dirty="0"/>
              <a:t>They used Static Analysis tools (over Dynamic Analysis) since it has a better accuracy of finding vulnerabilities</a:t>
            </a:r>
          </a:p>
          <a:p>
            <a:r>
              <a:rPr lang="en-US" sz="1900" dirty="0"/>
              <a:t>Once a vulnerability has been found, the program will automatically replace the “bad source code” with a “Heal-Source Code.” Thus, creating a  safe secure modified programs.</a:t>
            </a:r>
          </a:p>
          <a:p>
            <a:r>
              <a:rPr lang="en-US" sz="1900" dirty="0"/>
              <a:t>Their heal code are based on Proposed Mitigation Strategies by CWE Community. </a:t>
            </a:r>
          </a:p>
          <a:p>
            <a:r>
              <a:rPr lang="en-US" sz="1900" dirty="0"/>
              <a:t>Their program gets to be manually updated from Public Repository when new vulnerabilities are discovered </a:t>
            </a:r>
          </a:p>
          <a:p>
            <a:r>
              <a:rPr lang="en-US" sz="1900" dirty="0"/>
              <a:t>Let’s look how it looks like in each different buffer-overflows!</a:t>
            </a:r>
          </a:p>
        </p:txBody>
      </p:sp>
      <p:sp>
        <p:nvSpPr>
          <p:cNvPr id="9" name="Rectangle 21">
            <a:extLst>
              <a:ext uri="{FF2B5EF4-FFF2-40B4-BE49-F238E27FC236}">
                <a16:creationId xmlns:a16="http://schemas.microsoft.com/office/drawing/2014/main" id="{79BB2C37-0554-4926-9BC6-636E0CA1A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867835A9-C47D-47AA-A05E-456569C21CA0}"/>
              </a:ext>
            </a:extLst>
          </p:cNvPr>
          <p:cNvPicPr>
            <a:picLocks noChangeAspect="1"/>
          </p:cNvPicPr>
          <p:nvPr/>
        </p:nvPicPr>
        <p:blipFill>
          <a:blip r:embed="rId4"/>
          <a:stretch>
            <a:fillRect/>
          </a:stretch>
        </p:blipFill>
        <p:spPr>
          <a:xfrm>
            <a:off x="8568156" y="1260061"/>
            <a:ext cx="2706302" cy="2009429"/>
          </a:xfrm>
          <a:prstGeom prst="rect">
            <a:avLst/>
          </a:prstGeom>
          <a:ln>
            <a:noFill/>
          </a:ln>
          <a:effectLst/>
        </p:spPr>
      </p:pic>
      <p:pic>
        <p:nvPicPr>
          <p:cNvPr id="5" name="Picture 4" descr="Table&#10;&#10;Description automatically generated">
            <a:extLst>
              <a:ext uri="{FF2B5EF4-FFF2-40B4-BE49-F238E27FC236}">
                <a16:creationId xmlns:a16="http://schemas.microsoft.com/office/drawing/2014/main" id="{1FEBC49C-34E6-4574-89A1-E9E19CAAE4FC}"/>
              </a:ext>
            </a:extLst>
          </p:cNvPr>
          <p:cNvPicPr>
            <a:picLocks noChangeAspect="1"/>
          </p:cNvPicPr>
          <p:nvPr/>
        </p:nvPicPr>
        <p:blipFill>
          <a:blip r:embed="rId5"/>
          <a:stretch>
            <a:fillRect/>
          </a:stretch>
        </p:blipFill>
        <p:spPr>
          <a:xfrm>
            <a:off x="8568156" y="3591224"/>
            <a:ext cx="2704363" cy="615388"/>
          </a:xfrm>
          <a:prstGeom prst="rect">
            <a:avLst/>
          </a:prstGeom>
        </p:spPr>
      </p:pic>
    </p:spTree>
    <p:extLst>
      <p:ext uri="{BB962C8B-B14F-4D97-AF65-F5344CB8AC3E}">
        <p14:creationId xmlns:p14="http://schemas.microsoft.com/office/powerpoint/2010/main" val="397968747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22</TotalTime>
  <Words>1718</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Berlin</vt:lpstr>
      <vt:lpstr>Solving Memory Buffer Overflows</vt:lpstr>
      <vt:lpstr>Introduction to Buffer Overflows</vt:lpstr>
      <vt:lpstr>Simple Buffer-Overflow Program</vt:lpstr>
      <vt:lpstr>Simple Buffer Oveflow (Continued)</vt:lpstr>
      <vt:lpstr>Potential Damage of Buffer-Overflow Exploitation</vt:lpstr>
      <vt:lpstr>Some Information about Buffer Overflows</vt:lpstr>
      <vt:lpstr>Detecting Buffer-Overflows</vt:lpstr>
      <vt:lpstr>Applying Automated Approach to Fix Buffer Overflow</vt:lpstr>
      <vt:lpstr>What was their design?</vt:lpstr>
      <vt:lpstr>Stack-Based Buffer overflow</vt:lpstr>
      <vt:lpstr>Heap-Based Buffer-Overflow</vt:lpstr>
      <vt:lpstr>Format String Buffer-OverFlows</vt:lpstr>
      <vt:lpstr>Integer-based Buffer Overflow</vt:lpstr>
      <vt:lpstr>Unicode Buffer Overflow</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Memory Buffer Overflows</dc:title>
  <dc:creator>Christian</dc:creator>
  <cp:lastModifiedBy>Christian</cp:lastModifiedBy>
  <cp:revision>8</cp:revision>
  <dcterms:created xsi:type="dcterms:W3CDTF">2020-12-16T04:25:51Z</dcterms:created>
  <dcterms:modified xsi:type="dcterms:W3CDTF">2020-12-16T04:48:16Z</dcterms:modified>
</cp:coreProperties>
</file>