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82" r:id="rId5"/>
    <p:sldId id="283" r:id="rId6"/>
    <p:sldId id="373" r:id="rId7"/>
    <p:sldId id="381" r:id="rId8"/>
    <p:sldId id="259" r:id="rId9"/>
    <p:sldId id="261" r:id="rId10"/>
    <p:sldId id="333" r:id="rId11"/>
    <p:sldId id="376" r:id="rId12"/>
    <p:sldId id="377" r:id="rId13"/>
    <p:sldId id="352" r:id="rId14"/>
    <p:sldId id="378" r:id="rId15"/>
    <p:sldId id="379" r:id="rId16"/>
    <p:sldId id="301" r:id="rId17"/>
    <p:sldId id="265" r:id="rId18"/>
    <p:sldId id="266" r:id="rId19"/>
    <p:sldId id="267" r:id="rId20"/>
    <p:sldId id="297" r:id="rId21"/>
    <p:sldId id="268" r:id="rId22"/>
    <p:sldId id="298" r:id="rId23"/>
    <p:sldId id="299" r:id="rId24"/>
    <p:sldId id="300" r:id="rId25"/>
    <p:sldId id="260" r:id="rId26"/>
    <p:sldId id="302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2AC8131-8C03-42A3-B16F-DB62A5A42195}">
          <p14:sldIdLst>
            <p14:sldId id="258"/>
            <p14:sldId id="282"/>
            <p14:sldId id="283"/>
            <p14:sldId id="373"/>
            <p14:sldId id="381"/>
            <p14:sldId id="259"/>
            <p14:sldId id="261"/>
            <p14:sldId id="333"/>
            <p14:sldId id="376"/>
            <p14:sldId id="377"/>
            <p14:sldId id="352"/>
            <p14:sldId id="378"/>
            <p14:sldId id="379"/>
            <p14:sldId id="301"/>
            <p14:sldId id="265"/>
            <p14:sldId id="266"/>
            <p14:sldId id="267"/>
            <p14:sldId id="297"/>
            <p14:sldId id="268"/>
            <p14:sldId id="298"/>
            <p14:sldId id="299"/>
            <p14:sldId id="300"/>
            <p14:sldId id="260"/>
            <p14:sldId id="302"/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885" y="366395"/>
            <a:ext cx="8620125" cy="1282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0" y="233680"/>
            <a:ext cx="1524635" cy="14833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9090" y="2220595"/>
            <a:ext cx="9391015" cy="353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	</a:t>
            </a:r>
            <a:r>
              <a:rPr lang="en-IN" sz="3200" b="1" i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TEACHING  ASSISTANT  EVALUATION  USING</a:t>
            </a:r>
            <a:endParaRPr lang="en-IN" sz="3200" b="1" i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lang="en-I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				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R</a:t>
            </a:r>
            <a:r>
              <a:rPr lang="en-I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ANDOM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   </a:t>
            </a:r>
            <a:r>
              <a:rPr lang="en-I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FOREST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 </a:t>
            </a:r>
            <a:r>
              <a:rPr lang="en-I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 CLASSIFIER</a:t>
            </a:r>
            <a:b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IN" sz="3200" b="1" i="0" dirty="0"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  <a:p>
            <a:pPr algn="l"/>
            <a:r>
              <a:rPr lang="en-I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																	</a:t>
            </a:r>
            <a:endParaRPr lang="en-I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charset="0"/>
              <a:cs typeface="Script MT Bold" panose="03040602040607080904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  <a:sym typeface="+mn-ea"/>
              </a:rPr>
              <a:t>Project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  <a:sym typeface="+mn-ea"/>
              </a:rPr>
              <a:t>Supervisior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  <a:sym typeface="+mn-ea"/>
              </a:rPr>
              <a:t> :</a:t>
            </a:r>
            <a:r>
              <a:rPr lang="en-I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  <a:sym typeface="+mn-ea"/>
              </a:rPr>
              <a:t> </a:t>
            </a:r>
            <a:r>
              <a:rPr lang="en-IN" alt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  <a:sym typeface="+mn-ea"/>
              </a:rPr>
              <a:t>Ms.Sankari</a:t>
            </a:r>
            <a:r>
              <a:rPr lang="en-I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  <a:sym typeface="+mn-ea"/>
              </a:rPr>
              <a:t> M,M.E.,(Ph.D).,</a:t>
            </a:r>
            <a:endParaRPr lang="en-IN" altLang="en-US" sz="24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</a:rPr>
              <a:t>Name   : Mr.Chinthalacheruvu Govardhan reddy.</a:t>
            </a:r>
            <a:r>
              <a:rPr lang="en-IN" sz="2400" b="1" i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</a:rPr>
              <a:t>		</a:t>
            </a:r>
            <a:endParaRPr lang="en-IN" sz="2400" b="1" i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" panose="02040604050505020304" charset="0"/>
              <a:cs typeface="Century" panose="020406040505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</a:rPr>
              <a:t>Reg no  :</a:t>
            </a:r>
            <a:r>
              <a:rPr lang="en-IN" sz="2400" b="1" i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</a:rPr>
              <a:t> 39110235.</a:t>
            </a:r>
            <a:endParaRPr lang="en-IN" sz="2400" b="1" i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" panose="02040604050505020304" charset="0"/>
              <a:cs typeface="Century" panose="020406040505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</a:rPr>
              <a:t>Branch : Computer Science &amp; Enginnering.</a:t>
            </a:r>
            <a:endParaRPr lang="en-IN" sz="2400" b="1" i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37055" y="638810"/>
            <a:ext cx="10069830" cy="612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IN" altLang="en-US" sz="2800" b="1" dirty="0">
                <a:latin typeface="Cambria" panose="02040503050406030204" charset="0"/>
                <a:cs typeface="Cambria" panose="02040503050406030204" charset="0"/>
                <a:sym typeface="+mn-ea"/>
              </a:rPr>
              <a:t>Continue:</a:t>
            </a:r>
            <a:endParaRPr lang="en-IN" altLang="en-US" sz="28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How does Random Forest algorithm work?</a:t>
            </a:r>
            <a:endParaRPr 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Random Forest works in two-phase first is to create the random forest by combining N decision tree, and second is to make predictions for each tree created in the first phase.</a:t>
            </a:r>
            <a:endParaRPr lang="en-US" sz="28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8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</a:t>
            </a:r>
            <a:r>
              <a:rPr lang="en-US" sz="28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The Working process can be explained in the below steps and diagram:</a:t>
            </a:r>
            <a:endParaRPr lang="en-US" sz="28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8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Step-1:</a:t>
            </a:r>
            <a:r>
              <a:rPr lang="en-US" sz="28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Select random K data points from the training set.</a:t>
            </a:r>
            <a:endParaRPr lang="en-US" sz="28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8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Step-2:</a:t>
            </a:r>
            <a:r>
              <a:rPr lang="en-US" sz="28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Build the decision trees associated with the selected data points (Subsets).</a:t>
            </a:r>
            <a:endParaRPr lang="en-US" sz="28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8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Step-3:</a:t>
            </a:r>
            <a:r>
              <a:rPr lang="en-US" sz="28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Choose the number N for decision trees that you want to build.</a:t>
            </a:r>
            <a:endParaRPr lang="en-US" sz="28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8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Step-4:</a:t>
            </a:r>
            <a:r>
              <a:rPr lang="en-US" sz="28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Repeat Step 1 &amp; 2.</a:t>
            </a:r>
            <a:endParaRPr lang="en-US" sz="28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8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Step-5:</a:t>
            </a:r>
            <a:r>
              <a:rPr lang="en-US" sz="28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For new data points, find the predictions of each decision tree, and assign </a:t>
            </a:r>
            <a:r>
              <a:rPr lang="en-IN" altLang="en-US" sz="28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    	             </a:t>
            </a:r>
            <a:r>
              <a:rPr lang="en-US" sz="28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the new data points to the category that wins the majority votes.</a:t>
            </a:r>
            <a:endParaRPr lang="en-US" sz="28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28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89735" y="546735"/>
            <a:ext cx="4829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Modules :</a:t>
            </a:r>
            <a:endParaRPr lang="en-I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1858010" y="1068705"/>
          <a:ext cx="9141460" cy="522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615"/>
                <a:gridCol w="7268845"/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mbria" panose="02040503050406030204" charset="0"/>
                          <a:cs typeface="Cambria" panose="02040503050406030204" charset="0"/>
                        </a:rPr>
                        <a:t>Modules</a:t>
                      </a:r>
                      <a:endParaRPr lang="en-US" sz="2000" b="1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mbria" panose="02040503050406030204" charset="0"/>
                          <a:cs typeface="Cambria" panose="02040503050406030204" charset="0"/>
                        </a:rPr>
                        <a:t>Definition</a:t>
                      </a:r>
                      <a:endParaRPr lang="en-US" sz="2000" b="1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/>
                </a:tc>
              </a:tr>
              <a:tr h="13188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 err="1">
                          <a:latin typeface="Cambria" panose="02040503050406030204" charset="0"/>
                          <a:cs typeface="Cambria" panose="02040503050406030204" charset="0"/>
                        </a:rPr>
                        <a:t>numpy</a:t>
                      </a:r>
                      <a:endParaRPr lang="en-US" sz="2000" dirty="0" err="1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Cambria" panose="02040503050406030204" charset="0"/>
                          <a:cs typeface="Cambria" panose="02040503050406030204" charset="0"/>
                        </a:rPr>
                        <a:t>It supports large, multi-dimensional arrays and matrices, along with a large collection of high-level mathematical functions to operate on these arrays.</a:t>
                      </a:r>
                      <a:endParaRPr lang="en-US" sz="2000" b="0" i="0" u="none" strike="noStrike" noProof="0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charset="0"/>
                          <a:cs typeface="Cambria" panose="02040503050406030204" charset="0"/>
                        </a:rPr>
                        <a:t>pandas</a:t>
                      </a:r>
                      <a:endParaRPr lang="en-US" sz="2000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Cambria" panose="02040503050406030204" charset="0"/>
                          <a:cs typeface="Cambria" panose="02040503050406030204" charset="0"/>
                        </a:rPr>
                        <a:t>pandas is a software library written for the Python programming language for data manipulation and analysis.</a:t>
                      </a:r>
                      <a:endParaRPr lang="en-US" sz="2000" b="0" i="0" u="none" strike="noStrike" noProof="0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charset="0"/>
                          <a:cs typeface="Cambria" panose="02040503050406030204" charset="0"/>
                        </a:rPr>
                        <a:t>matplotlib</a:t>
                      </a:r>
                      <a:endParaRPr lang="en-US" sz="2000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Cambria" panose="02040503050406030204" charset="0"/>
                          <a:cs typeface="Cambria" panose="02040503050406030204" charset="0"/>
                        </a:rPr>
                        <a:t>Matplotlib is a plotting library for the Python programming language and its numerical mathematics extension NumPy.</a:t>
                      </a:r>
                      <a:endParaRPr lang="en-US" sz="2000" b="0" i="0" u="none" strike="noStrike" noProof="0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charset="0"/>
                          <a:cs typeface="Cambria" panose="02040503050406030204" charset="0"/>
                        </a:rPr>
                        <a:t>seaborn</a:t>
                      </a:r>
                      <a:endParaRPr lang="en-US" sz="2000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Cambria" panose="02040503050406030204" charset="0"/>
                          <a:cs typeface="Cambria" panose="02040503050406030204" charset="0"/>
                        </a:rPr>
                        <a:t>Seaborn is a Python data visualization library based on matplotlib. It provides a high-level interface for drawing attractive and informative statistical graphics.</a:t>
                      </a:r>
                      <a:endParaRPr lang="en-US" sz="2000" b="0" i="0" u="none" strike="noStrike" noProof="0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mbria" panose="02040503050406030204" charset="0"/>
                          <a:cs typeface="Cambria" panose="02040503050406030204" charset="0"/>
                        </a:rPr>
                        <a:t>sklearn</a:t>
                      </a:r>
                      <a:endParaRPr lang="en-US" sz="2000" dirty="0" err="1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Cambria" panose="02040503050406030204" charset="0"/>
                          <a:cs typeface="Cambria" panose="02040503050406030204" charset="0"/>
                        </a:rPr>
                        <a:t>Scikit-learn is a free software machine learning library for the Python programming language.</a:t>
                      </a:r>
                      <a:endParaRPr lang="en-US" sz="2000" b="0" i="0" u="none" strike="noStrike" noProof="0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charset="0"/>
                          <a:cs typeface="Cambria" panose="02040503050406030204" charset="0"/>
                        </a:rPr>
                        <a:t>math</a:t>
                      </a:r>
                      <a:endParaRPr lang="en-US" sz="2000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Cambria" panose="02040503050406030204" charset="0"/>
                          <a:cs typeface="Cambria" panose="02040503050406030204" charset="0"/>
                        </a:rPr>
                        <a:t>Built-in module that you can use for mathematical tasks.</a:t>
                      </a:r>
                      <a:endParaRPr lang="en-US" sz="2000" b="0" i="0" u="none" strike="noStrike" noProof="0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12595" y="-356235"/>
            <a:ext cx="10044430" cy="6616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endParaRPr lang="en-IN" altLang="en-US" b="1" u="sng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IN" altLang="en-US" b="1" u="sng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IN" altLang="en-US" b="1" u="sng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IN" altLang="en-US" b="1" u="sng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I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Module Implementation :</a:t>
            </a:r>
            <a:endParaRPr 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IN" altLang="en-US" b="1" u="sng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IN" altLang="en-US" sz="24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Data preprocessing</a:t>
            </a:r>
            <a:r>
              <a:rPr lang="en-IN" altLang="en-US" sz="24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:</a:t>
            </a:r>
            <a:endParaRPr lang="en-IN" altLang="en-US" sz="24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IN" altLang="en-US" u="sng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4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Analyze the rows and columns in the dataset.</a:t>
            </a:r>
            <a:endParaRPr lang="en-IN" altLang="en-US" sz="24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4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Drop unnecessary columns from the dataset.</a:t>
            </a:r>
            <a:endParaRPr lang="en-IN" altLang="en-US" sz="24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4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Check if there are any null values in dataset.</a:t>
            </a:r>
            <a:endParaRPr lang="en-IN" altLang="en-US" sz="24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4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If null values exist fill it with average value of that column or  drop the entire row that consisting null value. </a:t>
            </a:r>
            <a:endParaRPr lang="en-IN" altLang="en-US" sz="24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None/>
            </a:pPr>
            <a:r>
              <a:rPr lang="en-IN" altLang="en-US" sz="24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Fitting the model:</a:t>
            </a:r>
            <a:endParaRPr lang="en-IN" altLang="en-US" sz="2400" b="1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285750" indent="-285750">
              <a:buNone/>
            </a:pPr>
            <a:endParaRPr lang="en-IN" altLang="en-US" sz="2400" b="1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4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Split the given data set into Training and Testing data.</a:t>
            </a:r>
            <a:endParaRPr lang="en-IN" altLang="en-US" sz="2400" b="1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4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Fit the independent and dependent variables of  Training data into the model(Train the machine with data).</a:t>
            </a:r>
            <a:endParaRPr lang="en-IN" altLang="en-US" sz="24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40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Measure the accuracy score of the model.</a:t>
            </a:r>
            <a:endParaRPr lang="en-US" sz="240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66570" y="728980"/>
            <a:ext cx="8029575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I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Continue:</a:t>
            </a:r>
            <a:endParaRPr lang="en-I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I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sz="2400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Visualization:</a:t>
            </a:r>
            <a:endParaRPr lang="en-IN" altLang="en-US" sz="2400" b="1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2400" b="1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Plot the graph between </a:t>
            </a:r>
            <a:r>
              <a:rPr lang="en-US" sz="2800" dirty="0" err="1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X_trained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Data And </a:t>
            </a:r>
            <a:r>
              <a:rPr lang="en-US" sz="2800" dirty="0" err="1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Y_trained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Data.</a:t>
            </a: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Plot the graph between </a:t>
            </a:r>
            <a:r>
              <a:rPr lang="en-US" sz="2800" dirty="0" err="1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Y_tested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and </a:t>
            </a:r>
            <a:r>
              <a:rPr lang="en-US" sz="2800" dirty="0" err="1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Y_predicted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data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.</a:t>
            </a: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Plot the graph between Accuracy and </a:t>
            </a:r>
            <a:r>
              <a:rPr lang="en-US" sz="2800" dirty="0" err="1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n_estimators</a:t>
            </a:r>
            <a:endParaRPr lang="en-IN" altLang="en-US" sz="2800" b="1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indent="-342900">
              <a:buNone/>
            </a:pPr>
            <a:endParaRPr lang="en-I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626235" y="227330"/>
            <a:ext cx="6085205" cy="1906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Application Of  Snapshots :</a:t>
            </a:r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I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</a:rPr>
              <a:t>Getting data set</a:t>
            </a:r>
            <a:r>
              <a:rPr lang="en-IN" altLang="en-US" sz="320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</a:rPr>
              <a:t> </a:t>
            </a:r>
            <a:endParaRPr lang="en-IN" altLang="en-US" sz="320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charset="0"/>
              <a:cs typeface="Script MT Bold" panose="03040602040607080904" charset="0"/>
            </a:endParaRP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235" y="1657985"/>
            <a:ext cx="7162800" cy="5117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88160" y="695325"/>
            <a:ext cx="5882640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Application Of  Snapshots :</a:t>
            </a:r>
            <a:endParaRPr lang="en-I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endParaRPr lang="en-US"/>
          </a:p>
          <a:p>
            <a:r>
              <a:rPr lang="en-I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</a:rPr>
              <a:t>	Data Set Information</a:t>
            </a:r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charset="0"/>
              <a:cs typeface="Script MT Bold" panose="03040602040607080904" charset="0"/>
            </a:endParaRP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75" y="2183130"/>
            <a:ext cx="7715250" cy="43091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24965" y="521970"/>
            <a:ext cx="687832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IN" altLang="en-US">
              <a:latin typeface="Algerian" panose="04020705040A02060702" pitchFamily="82" charset="0"/>
              <a:cs typeface="Algerian" panose="04020705040A02060702" pitchFamily="82" charset="0"/>
              <a:sym typeface="+mn-ea"/>
            </a:endParaRPr>
          </a:p>
          <a:p>
            <a:r>
              <a:rPr lang="en-I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Application Of  Snapshots :</a:t>
            </a:r>
            <a:endParaRPr lang="en-I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endParaRPr lang="en-IN" altLang="en-US" sz="3200">
              <a:latin typeface="Algerian" panose="04020705040A02060702" pitchFamily="82" charset="0"/>
              <a:cs typeface="Algerian" panose="04020705040A02060702" pitchFamily="82" charset="0"/>
              <a:sym typeface="+mn-ea"/>
            </a:endParaRPr>
          </a:p>
          <a:p>
            <a:r>
              <a:rPr lang="en-I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</a:rPr>
              <a:t>Confused matrix And Accuracy</a:t>
            </a:r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charset="0"/>
              <a:cs typeface="Script MT Bold" panose="03040602040607080904" charset="0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0" y="2628265"/>
            <a:ext cx="592455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06880" y="532765"/>
            <a:ext cx="9001125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Application Of  Snapshots :</a:t>
            </a:r>
            <a:endParaRPr lang="en-I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endParaRPr lang="en-IN" altLang="en-US" dirty="0" err="1">
              <a:solidFill>
                <a:srgbClr val="FFFF00"/>
              </a:solidFill>
              <a:latin typeface="Algerian" panose="04020705040A02060702" pitchFamily="82" charset="0"/>
              <a:cs typeface="Algerian" panose="04020705040A02060702" pitchFamily="82" charset="0"/>
              <a:sym typeface="+mn-ea"/>
            </a:endParaRPr>
          </a:p>
          <a:p>
            <a:r>
              <a:rPr lang="en-IN" alt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Picrtorial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 Representation of Confusion matrix</a:t>
            </a:r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charset="0"/>
              <a:cs typeface="Script MT Bold" panose="03040602040607080904" charset="0"/>
              <a:sym typeface="+mn-ea"/>
            </a:endParaRPr>
          </a:p>
          <a:p>
            <a:endParaRPr lang="en-IN" altLang="en-US">
              <a:latin typeface="Algerian" panose="04020705040A02060702" pitchFamily="82" charset="0"/>
              <a:cs typeface="Algerian" panose="04020705040A02060702" pitchFamily="82" charset="0"/>
              <a:sym typeface="+mn-ea"/>
            </a:endParaRPr>
          </a:p>
          <a:p>
            <a:endParaRPr lang="en-IN" altLang="en-US">
              <a:latin typeface="Algerian" panose="04020705040A02060702" pitchFamily="82" charset="0"/>
              <a:cs typeface="Algerian" panose="04020705040A02060702" pitchFamily="82" charset="0"/>
              <a:sym typeface="+mn-ea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120" y="2062480"/>
            <a:ext cx="7058025" cy="44532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67510" y="644525"/>
            <a:ext cx="9061450" cy="1906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Application Of  Snapshots :</a:t>
            </a:r>
            <a:endParaRPr lang="en-I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charset="0"/>
              <a:cs typeface="Script MT Bold" panose="03040602040607080904" charset="0"/>
              <a:sym typeface="+mn-ea"/>
            </a:endParaRPr>
          </a:p>
          <a:p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Plot of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x_trained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 and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Y_trained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 Data</a:t>
            </a:r>
            <a:b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</a:br>
            <a:endParaRPr lang="en-US" dirty="0">
              <a:solidFill>
                <a:srgbClr val="FFFF00"/>
              </a:solidFill>
              <a:sym typeface="+mn-ea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5955" y="1952625"/>
            <a:ext cx="8258175" cy="4521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15440" y="806450"/>
            <a:ext cx="885888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Application Of  Snapshots :</a:t>
            </a:r>
            <a:endParaRPr lang="en-I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endParaRPr 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charset="0"/>
              <a:cs typeface="Script MT Bold" panose="03040602040607080904" charset="0"/>
              <a:sym typeface="+mn-ea"/>
            </a:endParaRPr>
          </a:p>
          <a:p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Plot of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Y_tested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 and </a:t>
            </a:r>
            <a:r>
              <a:rPr lang="en-I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Y_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Predicted Data</a:t>
            </a:r>
            <a:br>
              <a:rPr lang="en-US" dirty="0">
                <a:solidFill>
                  <a:srgbClr val="FFFF00"/>
                </a:solidFill>
                <a:sym typeface="+mn-ea"/>
              </a:rPr>
            </a:br>
            <a:endParaRPr lang="en-IN" dirty="0">
              <a:solidFill>
                <a:srgbClr val="FFFF00"/>
              </a:solidFill>
            </a:endParaRP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2337435"/>
            <a:ext cx="6653530" cy="4117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157730" y="-1311275"/>
            <a:ext cx="7256145" cy="7200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  <a:endParaRPr 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IN" altLang="en-US" sz="2800">
              <a:solidFill>
                <a:schemeClr val="tx1"/>
              </a:solidFill>
              <a:latin typeface="Algerian" panose="04020705040A02060702" pitchFamily="82" charset="0"/>
              <a:cs typeface="Algerian" panose="04020705040A02060702" pitchFamily="82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Presentation Outline :</a:t>
            </a:r>
            <a:endParaRPr lang="en-I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IN" altLang="en-US">
              <a:latin typeface="Baskerville Old Face" panose="02020602080505020303" charset="0"/>
              <a:cs typeface="Baskerville Old Face" panose="0202060208050502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400">
                <a:latin typeface="Baskerville Old Face" panose="02020602080505020303" charset="0"/>
                <a:cs typeface="Baskerville Old Face" panose="02020602080505020303" charset="0"/>
              </a:rPr>
              <a:t> Course certificate</a:t>
            </a:r>
            <a:endParaRPr lang="en-US" altLang="en-US" sz="2400">
              <a:latin typeface="Baskerville Old Face" panose="02020602080505020303" charset="0"/>
              <a:cs typeface="Baskerville Old Face" panose="0202060208050502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400">
                <a:latin typeface="Baskerville Old Face" panose="02020602080505020303" charset="0"/>
                <a:cs typeface="Baskerville Old Face" panose="02020602080505020303" charset="0"/>
              </a:rPr>
              <a:t> Introducton</a:t>
            </a:r>
            <a:endParaRPr lang="en-IN" altLang="en-US" sz="2400">
              <a:latin typeface="Baskerville Old Face" panose="02020602080505020303" charset="0"/>
              <a:cs typeface="Baskerville Old Face" panose="0202060208050502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400">
                <a:latin typeface="Baskerville Old Face" panose="02020602080505020303" charset="0"/>
                <a:cs typeface="Baskerville Old Face" panose="02020602080505020303" charset="0"/>
              </a:rPr>
              <a:t> Objectives</a:t>
            </a:r>
            <a:endParaRPr lang="en-IN" altLang="en-US" sz="2400">
              <a:latin typeface="Baskerville Old Face" panose="02020602080505020303" charset="0"/>
              <a:cs typeface="Baskerville Old Face" panose="0202060208050502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400">
                <a:latin typeface="Baskerville Old Face" panose="02020602080505020303" charset="0"/>
                <a:cs typeface="Baskerville Old Face" panose="02020602080505020303" charset="0"/>
              </a:rPr>
              <a:t> System </a:t>
            </a:r>
            <a:r>
              <a:rPr lang="en-US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Architecture / Ideation map</a:t>
            </a:r>
            <a:endParaRPr lang="en-IN" altLang="en-US" sz="2400">
              <a:latin typeface="Baskerville Old Face" panose="02020602080505020303" charset="0"/>
              <a:cs typeface="Baskerville Old Face" panose="0202060208050502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400">
                <a:latin typeface="Baskerville Old Face" panose="02020602080505020303" charset="0"/>
                <a:cs typeface="Baskerville Old Face" panose="02020602080505020303" charset="0"/>
              </a:rPr>
              <a:t> Module Implementation</a:t>
            </a:r>
            <a:endParaRPr lang="en-IN" altLang="en-US" sz="2400">
              <a:latin typeface="Baskerville Old Face" panose="02020602080505020303" charset="0"/>
              <a:cs typeface="Baskerville Old Face" panose="0202060208050502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400">
                <a:latin typeface="Baskerville Old Face" panose="02020602080505020303" charset="0"/>
                <a:cs typeface="Baskerville Old Face" panose="02020602080505020303" charset="0"/>
              </a:rPr>
              <a:t> Application Snapshots</a:t>
            </a:r>
            <a:endParaRPr lang="en-IN" altLang="en-US" sz="2400">
              <a:latin typeface="Baskerville Old Face" panose="02020602080505020303" charset="0"/>
              <a:cs typeface="Baskerville Old Face" panose="0202060208050502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400">
                <a:latin typeface="Baskerville Old Face" panose="02020602080505020303" charset="0"/>
                <a:cs typeface="Baskerville Old Face" panose="02020602080505020303" charset="0"/>
              </a:rPr>
              <a:t> Results &amp; Discussions</a:t>
            </a:r>
            <a:endParaRPr lang="en-IN" altLang="en-US" sz="2400">
              <a:latin typeface="Baskerville Old Face" panose="02020602080505020303" charset="0"/>
              <a:cs typeface="Baskerville Old Face" panose="0202060208050502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400">
                <a:latin typeface="Baskerville Old Face" panose="02020602080505020303" charset="0"/>
                <a:cs typeface="Baskerville Old Face" panose="02020602080505020303" charset="0"/>
              </a:rPr>
              <a:t> Conclusion &amp; Future work</a:t>
            </a:r>
            <a:endParaRPr lang="en-IN" altLang="en-US" sz="2400">
              <a:latin typeface="Baskerville Old Face" panose="02020602080505020303" charset="0"/>
              <a:cs typeface="Baskerville Old Face" panose="0202060208050502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400">
                <a:latin typeface="Baskerville Old Face" panose="02020602080505020303" charset="0"/>
                <a:cs typeface="Baskerville Old Face" panose="02020602080505020303" charset="0"/>
              </a:rPr>
              <a:t> References</a:t>
            </a:r>
            <a:endParaRPr lang="en-IN" altLang="en-US" sz="2400">
              <a:latin typeface="Baskerville Old Face" panose="02020602080505020303" charset="0"/>
              <a:cs typeface="Baskerville Old Face" panose="02020602080505020303" charset="0"/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2400">
              <a:latin typeface="Baskerville Old Face" panose="02020602080505020303" charset="0"/>
              <a:cs typeface="Baskerville Old Face" panose="0202060208050502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>
              <a:latin typeface="Baskerville Old Face" panose="02020602080505020303" charset="0"/>
              <a:cs typeface="Baskerville Old Face" panose="02020602080505020303" charset="0"/>
            </a:endParaRPr>
          </a:p>
          <a:p>
            <a:endParaRPr lang="en-US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97355" y="746125"/>
            <a:ext cx="944753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Application Of  Snapshots :</a:t>
            </a:r>
            <a:endParaRPr lang="en-I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endParaRPr lang="en-US"/>
          </a:p>
          <a:p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Plot Between Accuracy And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N_estimator</a:t>
            </a:r>
            <a:r>
              <a:rPr lang="en-IN" alt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s</a:t>
            </a:r>
            <a:endParaRPr lang="en-IN" altLang="en-US" sz="3200" dirty="0" err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charset="0"/>
              <a:cs typeface="Script MT Bold" panose="03040602040607080904" charset="0"/>
              <a:sym typeface="+mn-ea"/>
            </a:endParaRPr>
          </a:p>
          <a:p>
            <a:endParaRPr lang="en-IN" altLang="en-US" dirty="0" err="1">
              <a:solidFill>
                <a:srgbClr val="FFFF00"/>
              </a:solidFill>
              <a:sym typeface="+mn-ea"/>
            </a:endParaRPr>
          </a:p>
          <a:p>
            <a:endParaRPr lang="en-IN" altLang="en-US" dirty="0" err="1">
              <a:solidFill>
                <a:srgbClr val="FFFF00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355" y="2084705"/>
            <a:ext cx="6744335" cy="44392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607185" y="384175"/>
            <a:ext cx="9516110" cy="52622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Results and Discussion</a:t>
            </a:r>
            <a:endParaRPr lang="en-I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endParaRPr lang="en-I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The main goal of this dataset is accurate classification of the 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class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by considering the given attributes.</a:t>
            </a: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The input data is clean without any missing values or outliers and we considered 80% as training data and 20% as test data.</a:t>
            </a: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From the random forest classification model, the predicted accuracy score on test data is 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70%</a:t>
            </a:r>
            <a:b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</a:br>
            <a:endParaRPr 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189355" y="259080"/>
            <a:ext cx="9284335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          Results</a:t>
            </a:r>
            <a:endParaRPr 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charset="0"/>
              <a:cs typeface="Script MT Bold" panose="03040602040607080904" charset="0"/>
              <a:sym typeface="+mn-ea"/>
            </a:endParaRPr>
          </a:p>
          <a:p>
            <a:r>
              <a:rPr lang="en-I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   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Plot Between Accuracy And </a:t>
            </a:r>
            <a:r>
              <a:rPr lang="en-US"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N_estimator</a:t>
            </a:r>
            <a:r>
              <a:rPr lang="en-IN" altLang="en-US"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s</a:t>
            </a:r>
            <a:endParaRPr lang="en-IN" altLang="en-US" sz="2800" dirty="0" err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charset="0"/>
              <a:cs typeface="Script MT Bold" panose="03040602040607080904" charset="0"/>
              <a:sym typeface="+mn-ea"/>
            </a:endParaRPr>
          </a:p>
          <a:p>
            <a:endParaRPr lang="en-I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charset="0"/>
              <a:cs typeface="Script MT Bold" panose="03040602040607080904" charset="0"/>
              <a:sym typeface="+mn-ea"/>
            </a:endParaRPr>
          </a:p>
          <a:p>
            <a:endParaRPr lang="en-IN" altLang="en-US" dirty="0">
              <a:latin typeface="Algerian" panose="04020705040A02060702" pitchFamily="82" charset="0"/>
              <a:cs typeface="Algerian" panose="04020705040A02060702" pitchFamily="82" charset="0"/>
              <a:sym typeface="+mn-ea"/>
            </a:endParaRPr>
          </a:p>
          <a:p>
            <a:endParaRPr lang="en-IN" altLang="en-US" dirty="0">
              <a:latin typeface="Algerian" panose="04020705040A02060702" pitchFamily="82" charset="0"/>
              <a:cs typeface="Algerian" panose="04020705040A02060702" pitchFamily="82" charset="0"/>
              <a:sym typeface="+mn-ea"/>
            </a:endParaRPr>
          </a:p>
          <a:p>
            <a:endParaRPr lang="en-IN" altLang="en-US" dirty="0">
              <a:latin typeface="Algerian" panose="04020705040A02060702" pitchFamily="82" charset="0"/>
              <a:cs typeface="Algerian" panose="04020705040A02060702" pitchFamily="82" charset="0"/>
              <a:sym typeface="+mn-ea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40" y="2540000"/>
            <a:ext cx="4330065" cy="2877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65" y="1282700"/>
            <a:ext cx="3829050" cy="2305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809740" y="1663065"/>
            <a:ext cx="4049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cript MT Bold" panose="03040602040607080904" charset="0"/>
                <a:cs typeface="Script MT Bold" panose="03040602040607080904" charset="0"/>
                <a:sym typeface="+mn-ea"/>
              </a:rPr>
              <a:t>Confused matrix And Accuracy</a:t>
            </a:r>
            <a:endParaRPr lang="en-I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cript MT Bold" panose="03040602040607080904" charset="0"/>
              <a:cs typeface="Script MT Bold" panose="0304060204060708090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87195" y="725805"/>
            <a:ext cx="1013904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Conclusion </a:t>
            </a:r>
            <a:endParaRPr lang="en-IN" altLang="en-US" sz="2800" b="1" dirty="0">
              <a:latin typeface="Cambria" panose="02040503050406030204" charset="0"/>
              <a:cs typeface="Cambria" panose="02040503050406030204" charset="0"/>
            </a:endParaRPr>
          </a:p>
          <a:p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Machine learning model That can be conveniently developed for estimating the rank (Performance) of a teacher based on their English skills ,Experience etc.</a:t>
            </a: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The model predicts the Performance of teacher by taking inputs of Native 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     	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English Speaker, Class Size, </a:t>
            </a:r>
            <a:r>
              <a:rPr lang="en-US" sz="2800" dirty="0" err="1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Course,Summer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/Regular etc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.</a:t>
            </a: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	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The model Accuracy is much far better to implement the model and predict the 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 	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performance of teacher.</a:t>
            </a: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	Finally, reduced the time and memory .</a:t>
            </a:r>
            <a:endParaRPr lang="en-IN" altLang="en-US" sz="2800" dirty="0"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Finally, increase the performance and I achive the good accuracy  when compare   	to the other algorithms.</a:t>
            </a:r>
            <a:endParaRPr lang="en-IN" alt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99920" y="-3957320"/>
            <a:ext cx="9051925" cy="10463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sz="2800" dirty="0">
              <a:latin typeface="Algerian" panose="04020705040A02060702" pitchFamily="82" charset="0"/>
              <a:cs typeface="Algerian" panose="04020705040A02060702" pitchFamily="82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References</a:t>
            </a:r>
            <a:r>
              <a:rPr lang="en-I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:</a:t>
            </a:r>
            <a:endParaRPr lang="en-I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 algn="just"/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</a:t>
            </a:r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[1]Yang,  J.,  Jiang,  H.,  &amp;  Zhang,  H.  (2011).  Teaching  Assistant  Evaluation  Based  on  Support  Vector Machines with Parameters Optimization. Information Technology Journal, 10(11), 2140-2146. </a:t>
            </a:r>
            <a:endParaRPr lang="en-IN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algn="just"/>
            <a:endParaRPr lang="en-IN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algn="just"/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[2] </a:t>
            </a:r>
            <a:r>
              <a:rPr lang="en-IN" dirty="0" err="1">
                <a:latin typeface="Cambria" panose="02040503050406030204" charset="0"/>
                <a:cs typeface="Cambria" panose="02040503050406030204" charset="0"/>
                <a:sym typeface="+mn-ea"/>
              </a:rPr>
              <a:t>Badur</a:t>
            </a:r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,  B.,  &amp;  MARDIKYAN,  S.  (2011).  </a:t>
            </a:r>
            <a:r>
              <a:rPr lang="en-IN" dirty="0" err="1">
                <a:latin typeface="Cambria" panose="02040503050406030204" charset="0"/>
                <a:cs typeface="Cambria" panose="02040503050406030204" charset="0"/>
                <a:sym typeface="+mn-ea"/>
              </a:rPr>
              <a:t>Analyzing</a:t>
            </a:r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  teaching  performance  of  instructors  using  data mining techniques. Informatics in Education-An International Journal, (Vol 10_2), 245-257. </a:t>
            </a:r>
            <a:endParaRPr lang="en-IN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algn="just"/>
            <a:endParaRPr lang="en-IN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algn="just"/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 [3] Bao, Q., Newport, D., Chen, M., Stout, D. B., &amp; </a:t>
            </a:r>
            <a:r>
              <a:rPr lang="en-IN" dirty="0" err="1">
                <a:latin typeface="Cambria" panose="02040503050406030204" charset="0"/>
                <a:cs typeface="Cambria" panose="02040503050406030204" charset="0"/>
                <a:sym typeface="+mn-ea"/>
              </a:rPr>
              <a:t>Chatziioannou</a:t>
            </a:r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, A. F. (2009). 	</a:t>
            </a:r>
            <a:r>
              <a:rPr lang="en-IN" dirty="0" err="1">
                <a:latin typeface="Cambria" panose="02040503050406030204" charset="0"/>
                <a:cs typeface="Cambria" panose="02040503050406030204" charset="0"/>
                <a:sym typeface="+mn-ea"/>
              </a:rPr>
              <a:t>Perfor</a:t>
            </a:r>
            <a:endParaRPr lang="en-IN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 algn="just"/>
            <a:r>
              <a:rPr lang="en-IN" dirty="0" err="1">
                <a:latin typeface="Cambria" panose="02040503050406030204" charset="0"/>
                <a:cs typeface="Cambria" panose="02040503050406030204" charset="0"/>
                <a:sym typeface="+mn-ea"/>
              </a:rPr>
              <a:t>       mance</a:t>
            </a:r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 evaluation of the  </a:t>
            </a:r>
            <a:r>
              <a:rPr lang="en-IN" dirty="0" err="1">
                <a:latin typeface="Cambria" panose="02040503050406030204" charset="0"/>
                <a:cs typeface="Cambria" panose="02040503050406030204" charset="0"/>
                <a:sym typeface="+mn-ea"/>
              </a:rPr>
              <a:t>inveon</a:t>
            </a:r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  dedicated  PET  preclinical  tomograph  based  on  the                </a:t>
            </a:r>
            <a:endParaRPr lang="en-IN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 algn="just"/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       NEMA  NU-4  standards. Journal  of Nuclear Medicine. 50(3), 401-408.</a:t>
            </a:r>
            <a:endParaRPr lang="en-IN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 algn="just"/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 </a:t>
            </a:r>
            <a:endParaRPr lang="en-IN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algn="just"/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 [4] </a:t>
            </a:r>
            <a:r>
              <a:rPr lang="en-IN" dirty="0" err="1">
                <a:latin typeface="Cambria" panose="02040503050406030204" charset="0"/>
                <a:cs typeface="Cambria" panose="02040503050406030204" charset="0"/>
                <a:sym typeface="+mn-ea"/>
              </a:rPr>
              <a:t>Baradwaj</a:t>
            </a:r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,  B. K.,  &amp; Pal,  S. (2012).  Mining educational  data to </a:t>
            </a:r>
            <a:r>
              <a:rPr lang="en-IN" dirty="0" err="1">
                <a:latin typeface="Cambria" panose="02040503050406030204" charset="0"/>
                <a:cs typeface="Cambria" panose="02040503050406030204" charset="0"/>
                <a:sym typeface="+mn-ea"/>
              </a:rPr>
              <a:t>analyze</a:t>
            </a:r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  students' performance. </a:t>
            </a:r>
            <a:r>
              <a:rPr lang="en-IN" dirty="0" err="1">
                <a:latin typeface="Cambria" panose="02040503050406030204" charset="0"/>
                <a:cs typeface="Cambria" panose="02040503050406030204" charset="0"/>
                <a:sym typeface="+mn-ea"/>
              </a:rPr>
              <a:t>arXiv</a:t>
            </a:r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 preprint arXiv:1201.3417</a:t>
            </a:r>
            <a:endParaRPr lang="en-IN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algn="just"/>
            <a:endParaRPr lang="en-IN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algn="just"/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 [5] Yadav, S. K., &amp; Pal, S. (2012). Data mining: A prediction for performance  improvement of engineering students using classification. </a:t>
            </a:r>
            <a:r>
              <a:rPr lang="en-IN" dirty="0" err="1">
                <a:latin typeface="Cambria" panose="02040503050406030204" charset="0"/>
                <a:cs typeface="Cambria" panose="02040503050406030204" charset="0"/>
                <a:sym typeface="+mn-ea"/>
              </a:rPr>
              <a:t>arXiv</a:t>
            </a:r>
            <a:r>
              <a:rPr lang="en-IN" dirty="0">
                <a:latin typeface="Cambria" panose="02040503050406030204" charset="0"/>
                <a:cs typeface="Cambria" panose="02040503050406030204" charset="0"/>
                <a:sym typeface="+mn-ea"/>
              </a:rPr>
              <a:t> preprint arXiv:1203.3832.</a:t>
            </a:r>
            <a:endParaRPr lang="en-US" dirty="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737" y="1145220"/>
            <a:ext cx="9028590" cy="3757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71" y="1340529"/>
            <a:ext cx="8306520" cy="5317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476375" y="635"/>
            <a:ext cx="58794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    Course Certificate:</a:t>
            </a:r>
            <a:endParaRPr lang="en-I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1340" y="607060"/>
            <a:ext cx="9517380" cy="6165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34185" y="628015"/>
            <a:ext cx="9585325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I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Introduction :</a:t>
            </a:r>
            <a:endParaRPr lang="en-I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Random forest is a supervised learning algorithm which is used for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both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classification as well as regression.</a:t>
            </a: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It is based on the concept of ensemble learning, which is a process of combining multiple classifiers to solve a complex problem and to improve the performance of the model.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</a:t>
            </a:r>
            <a:endParaRPr lang="en-IN" altLang="en-US" sz="2800" dirty="0"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The Project main theme is to give a Distinction to a teacher based on their skill by using Random Forest Classifier Algorithm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. </a:t>
            </a:r>
            <a:endParaRPr lang="en-IN" altLang="en-US" sz="2800" dirty="0"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The project is related to machine learning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and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It mainly deals about the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</a:t>
            </a:r>
            <a:r>
              <a:rPr lang="en-US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r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anking of the teachers based on their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skill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.</a:t>
            </a:r>
            <a:endParaRPr lang="en-IN" altLang="en-US" sz="2800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I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32280" y="641985"/>
            <a:ext cx="9751695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I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Objectives:</a:t>
            </a:r>
            <a:endParaRPr lang="en-I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algn="l"/>
            <a:endParaRPr lang="en-I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The project is mainly based on the teaching Assistance evaluation to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increase 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the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accuracy of the model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and decrease the time consumption by using the machine learning algorithm</a:t>
            </a:r>
            <a:endParaRPr lang="en-IN" altLang="en-US" sz="2800" dirty="0"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IN" altLang="en-US" sz="2800" dirty="0"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The main achievement is to identifying the best teacher by using the machine learning.</a:t>
            </a:r>
            <a:endParaRPr lang="en-I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algn="l"/>
            <a:endParaRPr lang="en-IN" altLang="en-US" sz="2800" dirty="0"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To gain complete Knowledge on Python Libraries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and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Ready to solve any classifier  Algorithm Problems</a:t>
            </a: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.</a:t>
            </a: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 marL="457200" indent="-457200" algn="l"/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4114" y="636813"/>
            <a:ext cx="9927772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b="1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sz="3200" b="1" dirty="0">
                <a:latin typeface="Cambria" panose="02040503050406030204" charset="0"/>
                <a:cs typeface="Cambria" panose="02040503050406030204" charset="0"/>
              </a:rPr>
              <a:t>System Architecture :</a:t>
            </a:r>
            <a:endParaRPr lang="en-IN" sz="3200" b="1" dirty="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9920" y="2279650"/>
            <a:ext cx="5852160" cy="3263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880" y="904875"/>
            <a:ext cx="10882630" cy="5692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	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charset="0"/>
                <a:cs typeface="Century" panose="02040604050505020304" charset="0"/>
                <a:sym typeface="+mn-ea"/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Hardware</a:t>
            </a:r>
            <a:r>
              <a:rPr lang="en-I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Configuratio</a:t>
            </a:r>
            <a:r>
              <a:rPr lang="en-I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n :</a:t>
            </a:r>
            <a:r>
              <a:rPr lang="en-I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charset="0"/>
                <a:cs typeface="Century" panose="02040604050505020304" charset="0"/>
                <a:sym typeface="+mn-ea"/>
              </a:rPr>
              <a:t> </a:t>
            </a:r>
            <a:endParaRPr lang="en-I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endParaRPr 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Hardware Requir</a:t>
            </a:r>
            <a:r>
              <a:rPr lang="en-I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iments : </a:t>
            </a:r>
            <a:r>
              <a:rPr lang="en-IN" altLang="en-US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A laptop with good internet connection. </a:t>
            </a:r>
            <a:r>
              <a:rPr lang="en-IN" altLang="en-US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                         		</a:t>
            </a:r>
            <a:endParaRPr lang="en-IN" altLang="en-US" sz="24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				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Processor</a:t>
            </a: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		     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: </a:t>
            </a: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	</a:t>
            </a:r>
            <a:r>
              <a:rPr lang="en-US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I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ntel core i</a:t>
            </a: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7						 </a:t>
            </a:r>
            <a:endParaRPr lang="en-IN" altLang="en-US" sz="2800" b="1" dirty="0"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				Speed			     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:</a:t>
            </a: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	      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1.19GHz</a:t>
            </a: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								</a:t>
            </a:r>
            <a:endParaRPr lang="en-US" sz="28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				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R</a:t>
            </a: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am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         </a:t>
            </a: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	     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:   </a:t>
            </a: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 12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.0 GB</a:t>
            </a:r>
            <a:endParaRPr lang="en-US" sz="28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				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Memory usage</a:t>
            </a: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   :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</a:t>
            </a: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	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7.2kb</a:t>
            </a:r>
            <a:endParaRPr lang="en-US" sz="28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				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Keyboard     </a:t>
            </a: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	     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: </a:t>
            </a: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    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Standard  Keyboard</a:t>
            </a:r>
            <a:endParaRPr lang="en-US" sz="28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				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Monitor      </a:t>
            </a: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	     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: </a:t>
            </a:r>
            <a:r>
              <a:rPr lang="en-IN" alt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   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15 VGA color</a:t>
            </a:r>
            <a:endParaRPr lang="en-US" sz="2800" b="1" dirty="0"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IN" altLang="en-US" sz="2800" b="1" dirty="0"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IN" sz="28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28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</p:txBody>
      </p:sp>
      <p:pic>
        <p:nvPicPr>
          <p:cNvPr id="2" name="Picture 7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2810" y="4704080"/>
            <a:ext cx="2307590" cy="1391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066290" y="1000760"/>
            <a:ext cx="964755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I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charset="0"/>
                <a:cs typeface="Century" panose="02040604050505020304" charset="0"/>
                <a:sym typeface="+mn-ea"/>
              </a:rPr>
              <a:t> </a:t>
            </a:r>
            <a:r>
              <a:rPr lang="en-I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Software </a:t>
            </a:r>
            <a:r>
              <a:rPr 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Configuratio</a:t>
            </a:r>
            <a:r>
              <a:rPr lang="en-I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n :</a:t>
            </a:r>
            <a:r>
              <a:rPr lang="en-I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charset="0"/>
                <a:cs typeface="Century" panose="02040604050505020304" charset="0"/>
                <a:sym typeface="+mn-ea"/>
              </a:rPr>
              <a:t> </a:t>
            </a:r>
            <a:endParaRPr lang="en-IN" altLang="en-US" sz="3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0" indent="0">
              <a:buNone/>
            </a:pPr>
            <a:endParaRPr lang="en-IN" altLang="en-US" sz="3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Software Requriments : </a:t>
            </a:r>
            <a:r>
              <a:rPr lang="en-IN" altLang="en-US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Anaconda software &amp;jupter notebook</a:t>
            </a:r>
            <a:endParaRPr lang="en-I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IN" sz="2800" b="1" dirty="0">
                <a:sym typeface="+mn-ea"/>
              </a:rPr>
              <a:t>			</a:t>
            </a:r>
            <a:r>
              <a:rPr lang="en-IN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Operating System	:  Windows 10</a:t>
            </a:r>
            <a:endParaRPr lang="en-IN" sz="28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			Coding Language	:  Python 3.7</a:t>
            </a:r>
            <a:endParaRPr lang="en-US" sz="28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5575" y="3804920"/>
            <a:ext cx="1567815" cy="145986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15" y="4027805"/>
            <a:ext cx="1651000" cy="14598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32610" y="628015"/>
            <a:ext cx="9876155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IN" alt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en-I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charset="0"/>
                <a:cs typeface="Century" panose="02040604050505020304" charset="0"/>
                <a:sym typeface="+mn-ea"/>
              </a:rPr>
              <a:t>Methodology and Algorithm :</a:t>
            </a:r>
            <a:endParaRPr lang="en-I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0" indent="0">
              <a:buNone/>
            </a:pPr>
            <a:endParaRPr lang="en-I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cs typeface="Cambria" panose="02040503050406030204" charset="0"/>
                <a:sym typeface="+mn-ea"/>
              </a:rPr>
              <a:t>Random Forest Algorithm:-</a:t>
            </a:r>
            <a:endParaRPr lang="en-I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I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Random Forest is a popular machine learning algorithm that belongs to the        	       	supervised learning technique.</a:t>
            </a:r>
            <a:endParaRPr lang="en-IN" alt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	It can be used for both Classification and Regression problems in Machine 	learning(ML).</a:t>
            </a:r>
            <a:endParaRPr lang="en-IN" altLang="en-US" sz="2800" dirty="0">
              <a:latin typeface="Aparajita" panose="02020603050405020304" pitchFamily="18" charset="0"/>
              <a:cs typeface="Aparajita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800" dirty="0">
                <a:latin typeface="Aparajita" panose="02020603050405020304" pitchFamily="18" charset="0"/>
                <a:cs typeface="Aparajita" panose="02020603050405020304" pitchFamily="18" charset="0"/>
                <a:sym typeface="+mn-ea"/>
              </a:rPr>
              <a:t>   It is based on the concept of ensemble learning, which is a process 	of combining multiple classifiers to solve a complex problem and to improve 	the performance of the model.</a:t>
            </a:r>
            <a:endParaRPr lang="en-IN" alt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I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endParaRPr lang="en-I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charset="0"/>
              <a:cs typeface="Century" panose="0204060405050502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6910</Words>
  <Application>WPS Presentation</Application>
  <PresentationFormat>Widescreen</PresentationFormat>
  <Paragraphs>250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SimSun</vt:lpstr>
      <vt:lpstr>Wingdings</vt:lpstr>
      <vt:lpstr>Wingdings 3</vt:lpstr>
      <vt:lpstr>Arial</vt:lpstr>
      <vt:lpstr>Algerian</vt:lpstr>
      <vt:lpstr>Cambria</vt:lpstr>
      <vt:lpstr>Script MT Bold</vt:lpstr>
      <vt:lpstr>Century</vt:lpstr>
      <vt:lpstr>Wingdings</vt:lpstr>
      <vt:lpstr>Baskerville Old Face</vt:lpstr>
      <vt:lpstr>Aparajita</vt:lpstr>
      <vt:lpstr>Microsoft YaHei</vt:lpstr>
      <vt:lpstr>Arial Unicode MS</vt:lpstr>
      <vt:lpstr>Century Gothic</vt:lpstr>
      <vt:lpstr>Calibri</vt:lpstr>
      <vt:lpstr>Wisp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Govardhan reddy</dc:creator>
  <cp:lastModifiedBy>Govardhan Reddy</cp:lastModifiedBy>
  <cp:revision>42</cp:revision>
  <dcterms:created xsi:type="dcterms:W3CDTF">2021-10-29T04:50:00Z</dcterms:created>
  <dcterms:modified xsi:type="dcterms:W3CDTF">2022-04-10T12:27:07Z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4BA3D083B32D423D8D6D91DAF3729F39</vt:lpwstr>
  </property>
  <property fmtid="{D5CDD505-2E9C-101B-9397-08002B2CF9AE}" pid="3" name="KSOProductBuildVer">
    <vt:lpwstr>1033-11.2.0.11042</vt:lpwstr>
  </property>
</Properties>
</file>