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3"/>
  </p:handoutMasterIdLst>
  <p:sldIdLst>
    <p:sldId id="261" r:id="rId3"/>
    <p:sldId id="290" r:id="rId4"/>
    <p:sldId id="277" r:id="rId5"/>
    <p:sldId id="291" r:id="rId6"/>
    <p:sldId id="310" r:id="rId7"/>
    <p:sldId id="279" r:id="rId8"/>
    <p:sldId id="327" r:id="rId9"/>
    <p:sldId id="323" r:id="rId10"/>
    <p:sldId id="324" r:id="rId11"/>
    <p:sldId id="282" r:id="rId13"/>
    <p:sldId id="293" r:id="rId14"/>
    <p:sldId id="339" r:id="rId15"/>
    <p:sldId id="303" r:id="rId16"/>
    <p:sldId id="304" r:id="rId17"/>
    <p:sldId id="326" r:id="rId18"/>
    <p:sldId id="285" r:id="rId19"/>
    <p:sldId id="325" r:id="rId20"/>
    <p:sldId id="288"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69" d="100"/>
          <a:sy n="69" d="100"/>
        </p:scale>
        <p:origin x="1422" y="78"/>
      </p:cViewPr>
      <p:guideLst>
        <p:guide orient="horz" pos="2160"/>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26EC765-4EEE-40D6-8764-C358A9B0EA2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A40CD3-6E5F-40AF-B983-BCBC5BE7EFA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4D0355-2878-40EF-BB47-0AEFF38312E9}"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9643EF-B253-4651-964D-5C22C18A1755}"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EAEA68-FEEF-400D-AE97-0743E2B01B36}"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04555E2-DE6E-4EB6-8DFA-DC17E6D6B29D}"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A9C9DA3-207B-4128-A780-0899C9C276AD}" type="datetime3">
              <a:rPr lang="en-US" smtClean="0"/>
            </a:fld>
            <a:endParaRPr lang="en-US"/>
          </a:p>
        </p:txBody>
      </p:sp>
      <p:sp>
        <p:nvSpPr>
          <p:cNvPr id="4" name="Footer Placeholder 3"/>
          <p:cNvSpPr>
            <a:spLocks noGrp="1"/>
          </p:cNvSpPr>
          <p:nvPr>
            <p:ph type="ftr" sz="quarter" idx="11"/>
          </p:nvPr>
        </p:nvSpPr>
        <p:spPr/>
        <p:txBody>
          <a:bodyPr/>
          <a:lstStyle/>
          <a:p>
            <a:r>
              <a:rPr lang="en-US"/>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fld>
            <a:endParaRPr lang="en-US"/>
          </a:p>
        </p:txBody>
      </p:sp>
      <p:sp>
        <p:nvSpPr>
          <p:cNvPr id="3" name="Footer Placeholder 2"/>
          <p:cNvSpPr>
            <a:spLocks noGrp="1"/>
          </p:cNvSpPr>
          <p:nvPr>
            <p:ph type="ftr" sz="quarter" idx="11"/>
          </p:nvPr>
        </p:nvSpPr>
        <p:spPr/>
        <p:txBody>
          <a:bodyPr/>
          <a:lstStyle/>
          <a:p>
            <a:r>
              <a:rPr lang="en-US"/>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9DA7BD-A364-4835-B5C3-69F4869872EB}"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E59191-5CCA-41B9-93A5-50C4E62DD0DE}"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00770AC0-521A-4761-B605-21BC84785148}" type="datetime3">
              <a:rPr lang="en-US" sz="1600" b="1" smtClean="0"/>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fld>
            <a:endParaRPr lang="en-US" sz="1600" dirty="0"/>
          </a:p>
        </p:txBody>
      </p:sp>
      <p:sp>
        <p:nvSpPr>
          <p:cNvPr id="7" name="Rectangle 6"/>
          <p:cNvSpPr/>
          <p:nvPr/>
        </p:nvSpPr>
        <p:spPr>
          <a:xfrm>
            <a:off x="1312577" y="2209800"/>
            <a:ext cx="6518845" cy="1814830"/>
          </a:xfrm>
          <a:prstGeom prst="rect">
            <a:avLst/>
          </a:prstGeom>
        </p:spPr>
        <p:txBody>
          <a:bodyPr wrap="square">
            <a:spAutoFit/>
          </a:bodyPr>
          <a:lstStyle/>
          <a:p>
            <a:pPr algn="ctr"/>
            <a:r>
              <a:rPr lang="en-IN" sz="2800" b="1" kern="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CHATBOT USING </a:t>
            </a:r>
            <a:endParaRPr lang="en-IN" sz="2800" b="1" kern="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endParaRPr>
          </a:p>
          <a:p>
            <a:pPr algn="ctr"/>
            <a:r>
              <a:rPr lang="en-IN" sz="2800" b="1" kern="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MACHINE  LEARNING</a:t>
            </a:r>
            <a:endParaRPr lang="en-IN" sz="2800" b="1" kern="0" dirty="0">
              <a:solidFill>
                <a:srgbClr val="000000"/>
              </a:solidFill>
              <a:latin typeface="Cambria" panose="02040503050406030204" pitchFamily="18" charset="0"/>
              <a:cs typeface="Times New Roman" panose="02020603050405020304" pitchFamily="18" charset="0"/>
            </a:endParaRPr>
          </a:p>
          <a:p>
            <a:pPr algn="ctr"/>
            <a:endParaRPr lang="en-IN" sz="2800" b="1" kern="0" dirty="0">
              <a:solidFill>
                <a:srgbClr val="000000"/>
              </a:solidFill>
              <a:latin typeface="Cambria" panose="02040503050406030204" pitchFamily="18" charset="0"/>
              <a:cs typeface="Times New Roman" panose="02020603050405020304" pitchFamily="18" charset="0"/>
            </a:endParaRPr>
          </a:p>
          <a:p>
            <a:pPr algn="ctr"/>
            <a:endParaRPr lang="en-US" sz="2800" dirty="0"/>
          </a:p>
        </p:txBody>
      </p:sp>
      <p:sp>
        <p:nvSpPr>
          <p:cNvPr id="8" name="Rectangle 7"/>
          <p:cNvSpPr/>
          <p:nvPr/>
        </p:nvSpPr>
        <p:spPr>
          <a:xfrm>
            <a:off x="838199" y="3360435"/>
            <a:ext cx="7619507" cy="2491740"/>
          </a:xfrm>
          <a:prstGeom prst="rect">
            <a:avLst/>
          </a:prstGeom>
        </p:spPr>
        <p:txBody>
          <a:bodyPr wrap="square">
            <a:spAutoFit/>
          </a:bodyPr>
          <a:lstStyle/>
          <a:p>
            <a:endParaRPr lang="en-US" sz="2400" dirty="0">
              <a:latin typeface="Baskerville Old Face" panose="02020602080505020303" pitchFamily="18" charset="0"/>
              <a:cs typeface="Arial" panose="020B0604020202020204" pitchFamily="34" charset="0"/>
            </a:endParaRPr>
          </a:p>
          <a:p>
            <a:r>
              <a:rPr lang="en-US" sz="2400" dirty="0">
                <a:latin typeface="Baskerville Old Face" panose="02020602080505020303" pitchFamily="18" charset="0"/>
                <a:cs typeface="Arial" panose="020B0604020202020204" pitchFamily="34" charset="0"/>
              </a:rPr>
              <a:t>Project Supervisor: </a:t>
            </a:r>
            <a:r>
              <a:rPr lang="en-US" sz="2400" dirty="0" err="1">
                <a:latin typeface="Baskerville Old Face" panose="02020602080505020303" pitchFamily="18" charset="0"/>
                <a:cs typeface="Arial" panose="020B0604020202020204" pitchFamily="34" charset="0"/>
                <a:sym typeface="+mn-ea"/>
              </a:rPr>
              <a:t>M</a:t>
            </a:r>
            <a:r>
              <a:rPr lang="en-IN" altLang="en-US" sz="2400" dirty="0" err="1">
                <a:latin typeface="Baskerville Old Face" panose="02020602080505020303" pitchFamily="18" charset="0"/>
                <a:cs typeface="Arial" panose="020B0604020202020204" pitchFamily="34" charset="0"/>
                <a:sym typeface="+mn-ea"/>
              </a:rPr>
              <a:t>s.Vinodhini</a:t>
            </a:r>
            <a:endParaRPr lang="en-US" sz="2400" dirty="0">
              <a:latin typeface="Baskerville Old Face" panose="02020602080505020303" pitchFamily="18" charset="0"/>
              <a:cs typeface="Arial" panose="020B0604020202020204" pitchFamily="34" charset="0"/>
            </a:endParaRPr>
          </a:p>
          <a:p>
            <a:pPr>
              <a:lnSpc>
                <a:spcPct val="150000"/>
              </a:lnSpc>
            </a:pPr>
            <a:r>
              <a:rPr lang="en-US" sz="2400" dirty="0">
                <a:latin typeface="Baskerville Old Face" panose="02020602080505020303" pitchFamily="18" charset="0"/>
                <a:cs typeface="Arial" panose="020B0604020202020204" pitchFamily="34" charset="0"/>
              </a:rPr>
              <a:t>Name of the Student: </a:t>
            </a:r>
            <a:r>
              <a:rPr lang="en-US" sz="2400" dirty="0" err="1">
                <a:latin typeface="Baskerville Old Face" panose="02020602080505020303" pitchFamily="18" charset="0"/>
                <a:cs typeface="Arial" panose="020B0604020202020204" pitchFamily="34" charset="0"/>
              </a:rPr>
              <a:t>Ch</a:t>
            </a:r>
            <a:r>
              <a:rPr lang="en-IN" altLang="en-US" sz="2400" dirty="0" err="1">
                <a:latin typeface="Baskerville Old Face" panose="02020602080505020303" pitchFamily="18" charset="0"/>
                <a:cs typeface="Arial" panose="020B0604020202020204" pitchFamily="34" charset="0"/>
              </a:rPr>
              <a:t>inthalacheruvu Govardhan Reddy </a:t>
            </a:r>
            <a:endParaRPr lang="en-IN" altLang="en-US" sz="2400" dirty="0" err="1">
              <a:latin typeface="Baskerville Old Face" panose="02020602080505020303" pitchFamily="18" charset="0"/>
              <a:cs typeface="Arial" panose="020B0604020202020204" pitchFamily="34" charset="0"/>
            </a:endParaRPr>
          </a:p>
          <a:p>
            <a:pPr>
              <a:lnSpc>
                <a:spcPct val="150000"/>
              </a:lnSpc>
            </a:pPr>
            <a:r>
              <a:rPr lang="en-US" sz="2400" dirty="0">
                <a:latin typeface="Baskerville Old Face" panose="02020602080505020303" pitchFamily="18" charset="0"/>
                <a:cs typeface="Arial" panose="020B0604020202020204" pitchFamily="34" charset="0"/>
              </a:rPr>
              <a:t>Register Number: 391102</a:t>
            </a:r>
            <a:r>
              <a:rPr lang="en-IN" altLang="en-US" sz="2400" dirty="0">
                <a:latin typeface="Baskerville Old Face" panose="02020602080505020303" pitchFamily="18" charset="0"/>
                <a:cs typeface="Arial" panose="020B0604020202020204" pitchFamily="34" charset="0"/>
              </a:rPr>
              <a:t>35</a:t>
            </a:r>
            <a:endParaRPr lang="en-IN" altLang="en-US" sz="2400" dirty="0">
              <a:latin typeface="Baskerville Old Face" panose="02020602080505020303" pitchFamily="18" charset="0"/>
              <a:cs typeface="Arial" panose="020B0604020202020204" pitchFamily="34" charset="0"/>
            </a:endParaRPr>
          </a:p>
          <a:p>
            <a:pPr>
              <a:lnSpc>
                <a:spcPct val="150000"/>
              </a:lnSpc>
            </a:pPr>
            <a:r>
              <a:rPr lang="en-IN" altLang="en-US" sz="2400" dirty="0">
                <a:latin typeface="Baskerville Old Face" panose="02020602080505020303" pitchFamily="18" charset="0"/>
                <a:cs typeface="Arial" panose="020B0604020202020204" pitchFamily="34" charset="0"/>
              </a:rPr>
              <a:t>Branch: CSE</a:t>
            </a:r>
            <a:endParaRPr lang="en-IN" altLang="en-US" sz="2400" dirty="0">
              <a:latin typeface="Baskerville Old Face" panose="02020602080505020303" pitchFamily="18" charset="0"/>
              <a:cs typeface="Arial" panose="020B0604020202020204" pitchFamily="34" charset="0"/>
            </a:endParaRPr>
          </a:p>
        </p:txBody>
      </p:sp>
      <p:pic>
        <p:nvPicPr>
          <p:cNvPr id="9" name="Picture 8" descr="new letter head July30_2020.png"/>
          <p:cNvPicPr/>
          <p:nvPr/>
        </p:nvPicPr>
        <p:blipFill>
          <a:blip r:embed="rId1" cstate="print"/>
          <a:stretch>
            <a:fillRect/>
          </a:stretch>
        </p:blipFill>
        <p:spPr>
          <a:xfrm>
            <a:off x="342898" y="201489"/>
            <a:ext cx="8496302" cy="1779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IN" altLang="en-US" dirty="0">
                <a:solidFill>
                  <a:srgbClr val="C00000"/>
                </a:solidFill>
                <a:latin typeface="Baskerville Old Face" panose="02020602080505020303" pitchFamily="18" charset="0"/>
                <a:cs typeface="Arial" panose="020B0604020202020204" pitchFamily="34" charset="0"/>
              </a:rPr>
              <a:t>Methodology</a:t>
            </a:r>
            <a:endParaRPr lang="en-IN" altLang="en-US" dirty="0">
              <a:solidFill>
                <a:srgbClr val="C00000"/>
              </a:solidFill>
              <a:latin typeface="Baskerville Old Face" panose="02020602080505020303" pitchFamily="18" charset="0"/>
              <a:cs typeface="Arial" panose="020B0604020202020204" pitchFamily="34" charset="0"/>
            </a:endParaRPr>
          </a:p>
        </p:txBody>
      </p:sp>
      <p:sp>
        <p:nvSpPr>
          <p:cNvPr id="8" name="Content Placeholder 2"/>
          <p:cNvSpPr>
            <a:spLocks noGrp="1"/>
          </p:cNvSpPr>
          <p:nvPr>
            <p:ph idx="1"/>
          </p:nvPr>
        </p:nvSpPr>
        <p:spPr>
          <a:xfrm>
            <a:off x="457200" y="1295400"/>
            <a:ext cx="8305800" cy="5105400"/>
          </a:xfrm>
        </p:spPr>
        <p:txBody>
          <a:bodyPr>
            <a:normAutofit/>
          </a:bodyPr>
          <a:lstStyle/>
          <a:p>
            <a:pPr algn="just">
              <a:lnSpc>
                <a:spcPct val="110000"/>
              </a:lnSpc>
              <a:buFont typeface="Wingdings" panose="05000000000000000000" charset="0"/>
              <a:buChar char="Ø"/>
            </a:pPr>
            <a:r>
              <a:rPr lang="en-US" sz="2400" dirty="0">
                <a:latin typeface="Baskerville Old Face" panose="02020602080505020303" pitchFamily="18" charset="0"/>
              </a:rPr>
              <a:t>Tokenization – splitting a sentence into different parts, words or “tokens”</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Part of speech tagging – determines which words are nouns, verbs, adjectives, etc.</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Stemming – shortening a word to its basic form.</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Named entity recognition – finds entities in the text that the user has typed.</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Sentiment Analysis – the ability of the computer to recognise users emotions and mood.</a:t>
            </a:r>
            <a:endParaRPr lang="en-US" sz="2400" dirty="0">
              <a:latin typeface="Baskerville Old Face" panose="02020602080505020303" pitchFamily="18" charset="0"/>
            </a:endParaRPr>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Baskerville Old Face" panose="02020602080505020303" pitchFamily="18" charset="0"/>
                <a:cs typeface="Arial" panose="020B0604020202020204" pitchFamily="34" charset="0"/>
              </a:rPr>
              <a:t>Project Implementation</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457200" y="1295400"/>
            <a:ext cx="8305800" cy="5105400"/>
          </a:xfrm>
        </p:spPr>
        <p:txBody>
          <a:bodyPr>
            <a:normAutofit/>
          </a:bodyPr>
          <a:lstStyle/>
          <a:p>
            <a:pPr algn="just"/>
            <a:r>
              <a:rPr lang="en-IN" altLang="en-US" sz="2400" b="0" i="0" dirty="0">
                <a:solidFill>
                  <a:srgbClr val="363636"/>
                </a:solidFill>
                <a:effectLst/>
                <a:latin typeface="Baskerville Old Face" panose="02020602080505020303" pitchFamily="18" charset="0"/>
              </a:rPr>
              <a:t>First instal the python 3.7 and anconda software.</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First load all the libaries in the juputer notebook.</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Downloading model to tokenize message,Stop words.</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Downloading wordnet, which contains all lemmas of english language.</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Load the json file and cleaning and intents.</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Train the neural network and load all the chatbot functions </a:t>
            </a:r>
            <a:endParaRPr lang="en-IN" altLang="en-US" sz="2400" b="0" i="0" dirty="0">
              <a:solidFill>
                <a:srgbClr val="363636"/>
              </a:solidFill>
              <a:effectLst/>
              <a:latin typeface="Baskerville Old Face" panose="02020602080505020303" pitchFamily="18" charset="0"/>
            </a:endParaRPr>
          </a:p>
          <a:p>
            <a:pPr marL="0" indent="0" algn="just">
              <a:buNone/>
            </a:pPr>
            <a:r>
              <a:rPr lang="en-IN" altLang="en-US" sz="2400" b="0" i="0" dirty="0">
                <a:solidFill>
                  <a:srgbClr val="363636"/>
                </a:solidFill>
                <a:effectLst/>
                <a:latin typeface="Baskerville Old Face" panose="02020602080505020303" pitchFamily="18" charset="0"/>
              </a:rPr>
              <a:t>     and comments which are used in chatbot.</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Create the final chabot to intractive the bot and human.</a:t>
            </a:r>
            <a:endParaRPr lang="en-IN" altLang="en-US" sz="2400" b="0" i="0" dirty="0">
              <a:solidFill>
                <a:srgbClr val="363636"/>
              </a:solidFill>
              <a:effectLst/>
              <a:latin typeface="Baskerville Old Face" panose="02020602080505020303" pitchFamily="18" charset="0"/>
            </a:endParaRPr>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6164580" cy="1143000"/>
          </a:xfrm>
        </p:spPr>
        <p:txBody>
          <a:bodyPr>
            <a:normAutofit fontScale="90000"/>
          </a:bodyPr>
          <a:p>
            <a:br>
              <a:rPr lang="en-IN" altLang="en-US" dirty="0">
                <a:solidFill>
                  <a:srgbClr val="C00000"/>
                </a:solidFill>
                <a:latin typeface="Baskerville Old Face" panose="02020602080505020303" pitchFamily="18" charset="0"/>
                <a:cs typeface="Arial" panose="020B0604020202020204" pitchFamily="34" charset="0"/>
                <a:sym typeface="+mn-ea"/>
              </a:rPr>
            </a:br>
            <a:r>
              <a:rPr lang="en-IN" altLang="en-US" dirty="0">
                <a:solidFill>
                  <a:srgbClr val="C00000"/>
                </a:solidFill>
                <a:latin typeface="Baskerville Old Face" panose="02020602080505020303" pitchFamily="18" charset="0"/>
                <a:cs typeface="Arial" panose="020B0604020202020204" pitchFamily="34" charset="0"/>
                <a:sym typeface="+mn-ea"/>
              </a:rPr>
              <a:t>Methodology and Algorithm</a:t>
            </a:r>
            <a:br>
              <a:rPr lang="en-IN" altLang="en-US" dirty="0">
                <a:solidFill>
                  <a:srgbClr val="C00000"/>
                </a:solidFill>
                <a:latin typeface="Baskerville Old Face" panose="02020602080505020303" pitchFamily="18" charset="0"/>
                <a:cs typeface="Arial" panose="020B0604020202020204" pitchFamily="34" charset="0"/>
              </a:rPr>
            </a:br>
            <a:endParaRPr lang="en-US"/>
          </a:p>
        </p:txBody>
      </p:sp>
      <p:sp>
        <p:nvSpPr>
          <p:cNvPr id="3" name="Content Placeholder 2"/>
          <p:cNvSpPr>
            <a:spLocks noGrp="1"/>
          </p:cNvSpPr>
          <p:nvPr>
            <p:ph idx="1"/>
          </p:nvPr>
        </p:nvSpPr>
        <p:spPr/>
        <p:txBody>
          <a:bodyPr>
            <a:normAutofit fontScale="70000"/>
          </a:bodyPr>
          <a:p>
            <a:r>
              <a:rPr lang="en-US">
                <a:latin typeface="Baskerville Old Face" panose="02020602080505020303" pitchFamily="18" charset="0"/>
                <a:cs typeface="Baskerville Old Face" panose="02020602080505020303" pitchFamily="18" charset="0"/>
              </a:rPr>
              <a:t>Natural language processing (NLP) refers to the branch of computer science—and more specifically, the branch of artificial intelligence or AI—concerned with giving computers the ability to understand text and spoken words in much the same way human beings can.</a:t>
            </a:r>
            <a:endParaRPr lang="en-US">
              <a:latin typeface="Baskerville Old Face" panose="02020602080505020303" pitchFamily="18" charset="0"/>
              <a:cs typeface="Baskerville Old Face" panose="02020602080505020303" pitchFamily="18" charset="0"/>
            </a:endParaRPr>
          </a:p>
          <a:p>
            <a:endParaRPr lang="en-US">
              <a:latin typeface="Baskerville Old Face" panose="02020602080505020303" pitchFamily="18" charset="0"/>
              <a:cs typeface="Baskerville Old Face" panose="02020602080505020303" pitchFamily="18" charset="0"/>
            </a:endParaRPr>
          </a:p>
          <a:p>
            <a:r>
              <a:rPr lang="en-US">
                <a:latin typeface="Baskerville Old Face" panose="02020602080505020303" pitchFamily="18" charset="0"/>
                <a:cs typeface="Baskerville Old Face" panose="02020602080505020303" pitchFamily="18" charset="0"/>
              </a:rPr>
              <a:t>NLP combines computational linguistics—rule-based modeling of human language— with statistical, machine learning, and deep learning models.</a:t>
            </a:r>
            <a:endParaRPr lang="en-US">
              <a:latin typeface="Baskerville Old Face" panose="02020602080505020303" pitchFamily="18" charset="0"/>
              <a:cs typeface="Baskerville Old Face" panose="02020602080505020303" pitchFamily="18" charset="0"/>
            </a:endParaRPr>
          </a:p>
          <a:p>
            <a:endParaRPr lang="en-US">
              <a:latin typeface="Baskerville Old Face" panose="02020602080505020303" pitchFamily="18" charset="0"/>
              <a:cs typeface="Baskerville Old Face" panose="02020602080505020303" pitchFamily="18" charset="0"/>
            </a:endParaRPr>
          </a:p>
          <a:p>
            <a:r>
              <a:rPr lang="en-US">
                <a:latin typeface="Baskerville Old Face" panose="02020602080505020303" pitchFamily="18" charset="0"/>
                <a:cs typeface="Baskerville Old Face" panose="02020602080505020303" pitchFamily="18" charset="0"/>
              </a:rPr>
              <a:t>NLP drives computer programs that translate text from one language to another, respond to spoken commands, and summarize large volumes of text rapidly—even in real time.</a:t>
            </a:r>
            <a:endParaRPr lang="en-US">
              <a:latin typeface="Baskerville Old Face" panose="02020602080505020303" pitchFamily="18" charset="0"/>
              <a:cs typeface="Baskerville Old Face" panose="02020602080505020303" pitchFamily="18" charset="0"/>
            </a:endParaRPr>
          </a:p>
          <a:p>
            <a:endParaRPr lang="en-US">
              <a:latin typeface="Baskerville Old Face" panose="02020602080505020303" pitchFamily="18" charset="0"/>
              <a:cs typeface="Baskerville Old Face" panose="02020602080505020303"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7" name="Content Placeholder 6"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Baskerville Old Face" panose="02020602080505020303" pitchFamily="18" charset="0"/>
                <a:cs typeface="Arial" panose="020B0604020202020204" pitchFamily="34" charset="0"/>
              </a:rPr>
              <a:t>Results and Discussion</a:t>
            </a:r>
            <a:endParaRPr lang="en-US" dirty="0">
              <a:solidFill>
                <a:srgbClr val="C00000"/>
              </a:solidFill>
              <a:latin typeface="Baskerville Old Face" panose="02020602080505020303" pitchFamily="18" charset="0"/>
              <a:cs typeface="Arial" panose="020B0604020202020204" pitchFamily="34" charset="0"/>
            </a:endParaRPr>
          </a:p>
        </p:txBody>
      </p:sp>
      <p:pic>
        <p:nvPicPr>
          <p:cNvPr id="30" name="Picture 30" descr="Screenshot (387)"/>
          <p:cNvPicPr>
            <a:picLocks noChangeAspect="1"/>
          </p:cNvPicPr>
          <p:nvPr>
            <p:ph idx="1"/>
          </p:nvPr>
        </p:nvPicPr>
        <p:blipFill>
          <a:blip r:embed="rId1"/>
          <a:stretch>
            <a:fillRect/>
          </a:stretch>
        </p:blipFill>
        <p:spPr>
          <a:xfrm>
            <a:off x="944880" y="2085340"/>
            <a:ext cx="7216140" cy="4169410"/>
          </a:xfrm>
          <a:prstGeom prst="rect">
            <a:avLst/>
          </a:prstGeom>
        </p:spPr>
      </p:pic>
      <p:sp>
        <p:nvSpPr>
          <p:cNvPr id="3" name="Text Box 2"/>
          <p:cNvSpPr txBox="1"/>
          <p:nvPr/>
        </p:nvSpPr>
        <p:spPr>
          <a:xfrm>
            <a:off x="1331595" y="1643380"/>
            <a:ext cx="309880" cy="645160"/>
          </a:xfrm>
          <a:prstGeom prst="rect">
            <a:avLst/>
          </a:prstGeom>
          <a:noFill/>
        </p:spPr>
        <p:txBody>
          <a:bodyPr wrap="none" rtlCol="0">
            <a:spAutoFit/>
          </a:bodyPr>
          <a:p>
            <a:endParaRPr lang="en-IN" altLang="en-US"/>
          </a:p>
          <a:p>
            <a:endParaRPr lang="en-IN" altLang="en-US"/>
          </a:p>
        </p:txBody>
      </p:sp>
      <p:sp>
        <p:nvSpPr>
          <p:cNvPr id="11" name="Text Box 10"/>
          <p:cNvSpPr txBox="1"/>
          <p:nvPr/>
        </p:nvSpPr>
        <p:spPr>
          <a:xfrm>
            <a:off x="981710" y="1525270"/>
            <a:ext cx="2289810" cy="368300"/>
          </a:xfrm>
          <a:prstGeom prst="rect">
            <a:avLst/>
          </a:prstGeom>
          <a:noFill/>
        </p:spPr>
        <p:txBody>
          <a:bodyPr wrap="square" rtlCol="0">
            <a:spAutoFit/>
          </a:bodyPr>
          <a:p>
            <a:pPr algn="l"/>
            <a:r>
              <a:rPr lang="en-IN" altLang="en-US" b="1">
                <a:latin typeface="Cambria" panose="02040503050406030204" pitchFamily="18" charset="0"/>
                <a:cs typeface="Cambria" panose="02040503050406030204" pitchFamily="18" charset="0"/>
                <a:sym typeface="+mn-ea"/>
              </a:rPr>
              <a:t>STOP WORDS</a:t>
            </a:r>
            <a:endParaRPr lang="en-IN" altLang="en-US" b="1"/>
          </a:p>
        </p:txBody>
      </p:sp>
      <p:pic>
        <p:nvPicPr>
          <p:cNvPr id="2" name="Content Placeholder 1" descr="Sathyabama_Institute_of_Science_and_Technology_logo"/>
          <p:cNvPicPr>
            <a:picLocks noChangeAspect="1"/>
          </p:cNvPicPr>
          <p:nvPr>
            <p:ph sz="half" idx="2"/>
          </p:nvPr>
        </p:nvPicPr>
        <p:blipFill>
          <a:blip r:embed="rId2"/>
          <a:stretch>
            <a:fillRect/>
          </a:stretch>
        </p:blipFill>
        <p:spPr>
          <a:xfrm>
            <a:off x="7543800" y="304800"/>
            <a:ext cx="1151255" cy="810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Baskerville Old Face" panose="02020602080505020303" pitchFamily="18" charset="0"/>
                <a:cs typeface="Arial" panose="020B0604020202020204" pitchFamily="34" charset="0"/>
              </a:rPr>
              <a:t>Results and Discussion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13" name="Content Placeholder 12"/>
          <p:cNvPicPr>
            <a:picLocks noChangeAspect="1"/>
          </p:cNvPicPr>
          <p:nvPr>
            <p:ph idx="1"/>
          </p:nvPr>
        </p:nvPicPr>
        <p:blipFill>
          <a:blip r:embed="rId1"/>
          <a:stretch>
            <a:fillRect/>
          </a:stretch>
        </p:blipFill>
        <p:spPr>
          <a:xfrm>
            <a:off x="709295" y="1600200"/>
            <a:ext cx="7724140" cy="4526280"/>
          </a:xfrm>
          <a:prstGeom prst="rect">
            <a:avLst/>
          </a:prstGeom>
        </p:spPr>
      </p:pic>
      <p:pic>
        <p:nvPicPr>
          <p:cNvPr id="3" name="Content Placeholder 2" descr="Sathyabama_Institute_of_Science_and_Technology_logo"/>
          <p:cNvPicPr>
            <a:picLocks noChangeAspect="1"/>
          </p:cNvPicPr>
          <p:nvPr>
            <p:ph sz="half" idx="2"/>
          </p:nvPr>
        </p:nvPicPr>
        <p:blipFill>
          <a:blip r:embed="rId2"/>
          <a:stretch>
            <a:fillRect/>
          </a:stretch>
        </p:blipFill>
        <p:spPr>
          <a:xfrm>
            <a:off x="7543800" y="304800"/>
            <a:ext cx="1151255" cy="810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4901565" cy="1143000"/>
          </a:xfrm>
        </p:spPr>
        <p:txBody>
          <a:bodyPr>
            <a:normAutofit fontScale="90000"/>
          </a:bodyPr>
          <a:p>
            <a:br>
              <a:rPr lang="en-US" dirty="0">
                <a:solidFill>
                  <a:srgbClr val="C00000"/>
                </a:solidFill>
                <a:latin typeface="Baskerville Old Face" panose="02020602080505020303" pitchFamily="18" charset="0"/>
                <a:cs typeface="Arial" panose="020B0604020202020204" pitchFamily="34" charset="0"/>
                <a:sym typeface="+mn-ea"/>
              </a:rPr>
            </a:br>
            <a:r>
              <a:rPr lang="en-US" dirty="0">
                <a:solidFill>
                  <a:srgbClr val="C00000"/>
                </a:solidFill>
                <a:latin typeface="Baskerville Old Face" panose="02020602080505020303" pitchFamily="18" charset="0"/>
                <a:cs typeface="Arial" panose="020B0604020202020204" pitchFamily="34" charset="0"/>
                <a:sym typeface="+mn-ea"/>
              </a:rPr>
              <a:t>Results and Discussion</a:t>
            </a:r>
            <a:br>
              <a:rPr lang="en-IN" dirty="0"/>
            </a:br>
            <a:endParaRPr lang="en-US"/>
          </a:p>
        </p:txBody>
      </p:sp>
      <p:sp>
        <p:nvSpPr>
          <p:cNvPr id="5" name="Date Placeholder 4"/>
          <p:cNvSpPr>
            <a:spLocks noGrp="1"/>
          </p:cNvSpPr>
          <p:nvPr>
            <p:ph type="dt" sz="half" idx="10"/>
          </p:nvPr>
        </p:nvSpPr>
        <p:spPr/>
        <p:txBody>
          <a:bodyPr/>
          <a:p>
            <a:fld id="{39EAEA68-FEEF-400D-AE97-0743E2B01B36}" type="datetime3">
              <a:rPr lang="en-US" smtClean="0"/>
            </a:fld>
            <a:endParaRPr lang="en-US"/>
          </a:p>
        </p:txBody>
      </p:sp>
      <p:sp>
        <p:nvSpPr>
          <p:cNvPr id="6" name="Footer Placeholder 5"/>
          <p:cNvSpPr>
            <a:spLocks noGrp="1"/>
          </p:cNvSpPr>
          <p:nvPr>
            <p:ph type="ftr" sz="quarter" idx="11"/>
          </p:nvPr>
        </p:nvSpPr>
        <p:spPr/>
        <p:txBody>
          <a:bodyPr/>
          <a:p>
            <a:r>
              <a:rPr lang="en-US"/>
              <a:t>Department of CSE</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sp>
        <p:nvSpPr>
          <p:cNvPr id="9" name="Text Box 8"/>
          <p:cNvSpPr txBox="1"/>
          <p:nvPr/>
        </p:nvSpPr>
        <p:spPr>
          <a:xfrm>
            <a:off x="342900" y="1313180"/>
            <a:ext cx="5858510" cy="368300"/>
          </a:xfrm>
          <a:prstGeom prst="rect">
            <a:avLst/>
          </a:prstGeom>
          <a:noFill/>
        </p:spPr>
        <p:txBody>
          <a:bodyPr wrap="square" rtlCol="0">
            <a:spAutoFit/>
          </a:bodyPr>
          <a:p>
            <a:pPr algn="l"/>
            <a:r>
              <a:rPr lang="en-IN" altLang="en-US">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COMPLETE CHATBOT</a:t>
            </a:r>
            <a:endParaRPr lang="en-US"/>
          </a:p>
        </p:txBody>
      </p:sp>
      <p:pic>
        <p:nvPicPr>
          <p:cNvPr id="34" name="Picture 34" descr="Screenshot (389)"/>
          <p:cNvPicPr>
            <a:picLocks noChangeAspect="1"/>
          </p:cNvPicPr>
          <p:nvPr>
            <p:ph sz="half" idx="2"/>
          </p:nvPr>
        </p:nvPicPr>
        <p:blipFill>
          <a:blip r:embed="rId1"/>
          <a:stretch>
            <a:fillRect/>
          </a:stretch>
        </p:blipFill>
        <p:spPr>
          <a:xfrm>
            <a:off x="662940" y="1903730"/>
            <a:ext cx="7639050" cy="4222750"/>
          </a:xfrm>
          <a:prstGeom prst="rect">
            <a:avLst/>
          </a:prstGeom>
        </p:spPr>
      </p:pic>
      <p:pic>
        <p:nvPicPr>
          <p:cNvPr id="4" name="Content Placeholder 1" descr="Sathyabama_Institute_of_Science_and_Technology_logo"/>
          <p:cNvPicPr>
            <a:picLocks noChangeAspect="1"/>
          </p:cNvPicPr>
          <p:nvPr/>
        </p:nvPicPr>
        <p:blipFill>
          <a:blip r:embed="rId2"/>
          <a:stretch>
            <a:fillRect/>
          </a:stretch>
        </p:blipFill>
        <p:spPr>
          <a:xfrm>
            <a:off x="7543800" y="304800"/>
            <a:ext cx="1151255" cy="810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solidFill>
                  <a:srgbClr val="C00000"/>
                </a:solidFill>
                <a:latin typeface="Baskerville Old Face" panose="02020602080505020303" pitchFamily="18" charset="0"/>
                <a:cs typeface="Arial" panose="020B0604020202020204" pitchFamily="34" charset="0"/>
              </a:rPr>
            </a:br>
            <a:r>
              <a:rPr lang="en-US" dirty="0">
                <a:solidFill>
                  <a:srgbClr val="C00000"/>
                </a:solidFill>
                <a:latin typeface="Baskerville Old Face" panose="02020602080505020303" pitchFamily="18" charset="0"/>
                <a:cs typeface="Arial" panose="020B0604020202020204" pitchFamily="34" charset="0"/>
              </a:rPr>
              <a:t>Conclusion &amp; future work</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533400" y="1371600"/>
            <a:ext cx="8229600" cy="4984750"/>
          </a:xfrm>
        </p:spPr>
        <p:txBody>
          <a:bodyPr>
            <a:noAutofit/>
          </a:bodyPr>
          <a:lstStyle/>
          <a:p>
            <a:pPr>
              <a:lnSpc>
                <a:spcPct val="150000"/>
              </a:lnSpc>
            </a:pPr>
            <a:r>
              <a:rPr lang="en-US" sz="2400" dirty="0">
                <a:latin typeface="Baskerville Old Face" panose="02020602080505020303" pitchFamily="18" charset="0"/>
              </a:rPr>
              <a:t>At the beginning of the project, User Stories are best suited for the understanding and getting clarity for the complicated requirements. Incase of Rule based Bots, Flow charts are helpful in getting the entire workflow on the chart. When it comes to NLP based Bots, it required unconventional method to prepare requirements considering Intents and Entities.However based on size of the projects and time frame, best approach should be selected.Happy Chatting !!!</a:t>
            </a:r>
            <a:endParaRPr lang="en-US" sz="2400" dirty="0">
              <a:latin typeface="Baskerville Old Face" panose="02020602080505020303" pitchFamily="18" charset="0"/>
            </a:endParaRPr>
          </a:p>
        </p:txBody>
      </p:sp>
      <p:pic>
        <p:nvPicPr>
          <p:cNvPr id="2" name="Content Placeholder 1"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6158865" cy="1143000"/>
          </a:xfrm>
        </p:spPr>
        <p:txBody>
          <a:bodyPr/>
          <a:p>
            <a:r>
              <a:rPr lang="en-US" dirty="0">
                <a:solidFill>
                  <a:srgbClr val="C00000"/>
                </a:solidFill>
                <a:latin typeface="Baskerville Old Face" panose="02020602080505020303" pitchFamily="18" charset="0"/>
                <a:cs typeface="Arial" panose="020B0604020202020204" pitchFamily="34" charset="0"/>
                <a:sym typeface="+mn-ea"/>
              </a:rPr>
              <a:t>Conclusion &amp; future work</a:t>
            </a:r>
            <a:endParaRPr lang="en-IN" altLang="en-US"/>
          </a:p>
        </p:txBody>
      </p:sp>
      <p:sp>
        <p:nvSpPr>
          <p:cNvPr id="3" name="Content Placeholder 2"/>
          <p:cNvSpPr>
            <a:spLocks noGrp="1"/>
          </p:cNvSpPr>
          <p:nvPr>
            <p:ph idx="1"/>
          </p:nvPr>
        </p:nvSpPr>
        <p:spPr/>
        <p:txBody>
          <a:bodyPr/>
          <a:p>
            <a:r>
              <a:rPr lang="en-IN" altLang="en-US" sz="2400">
                <a:latin typeface="Cambria" panose="02040503050406030204" pitchFamily="18" charset="0"/>
                <a:cs typeface="Cambria" panose="02040503050406030204" pitchFamily="18" charset="0"/>
              </a:rPr>
              <a:t>Finally, chatbot is checking intracting between the system</a:t>
            </a:r>
            <a:endParaRPr lang="en-IN" altLang="en-US" sz="2400">
              <a:latin typeface="Cambria" panose="02040503050406030204" pitchFamily="18" charset="0"/>
              <a:cs typeface="Cambria" panose="02040503050406030204" pitchFamily="18" charset="0"/>
            </a:endParaRPr>
          </a:p>
          <a:p>
            <a:pPr marL="0" indent="0">
              <a:buNone/>
            </a:pPr>
            <a:r>
              <a:rPr lang="en-IN" altLang="en-US" sz="2400">
                <a:latin typeface="Cambria" panose="02040503050406030204" pitchFamily="18" charset="0"/>
                <a:cs typeface="Cambria" panose="02040503050406030204" pitchFamily="18" charset="0"/>
              </a:rPr>
              <a:t>     and humans , When the human message to the bot the bot</a:t>
            </a:r>
            <a:endParaRPr lang="en-IN" altLang="en-US" sz="2400">
              <a:latin typeface="Cambria" panose="02040503050406030204" pitchFamily="18" charset="0"/>
              <a:cs typeface="Cambria" panose="02040503050406030204" pitchFamily="18" charset="0"/>
            </a:endParaRPr>
          </a:p>
          <a:p>
            <a:pPr marL="0" indent="0">
              <a:buNone/>
            </a:pPr>
            <a:r>
              <a:rPr lang="en-IN" altLang="en-US" sz="2400">
                <a:latin typeface="Cambria" panose="02040503050406030204" pitchFamily="18" charset="0"/>
                <a:cs typeface="Cambria" panose="02040503050406030204" pitchFamily="18" charset="0"/>
              </a:rPr>
              <a:t>      </a:t>
            </a:r>
            <a:r>
              <a:rPr lang="en-IN" altLang="en-US" sz="2400">
                <a:latin typeface="Cambria" panose="02040503050406030204" pitchFamily="18" charset="0"/>
                <a:cs typeface="Cambria" panose="02040503050406030204" pitchFamily="18" charset="0"/>
                <a:sym typeface="+mn-ea"/>
              </a:rPr>
              <a:t>will given very quickly answer to the human,the chatbot.</a:t>
            </a:r>
            <a:endParaRPr lang="en-IN" altLang="en-US" sz="2400">
              <a:latin typeface="Cambria" panose="02040503050406030204" pitchFamily="18" charset="0"/>
              <a:cs typeface="Cambria" panose="02040503050406030204" pitchFamily="18" charset="0"/>
              <a:sym typeface="+mn-ea"/>
            </a:endParaRPr>
          </a:p>
          <a:p>
            <a:pPr marL="0" indent="0">
              <a:buNone/>
            </a:pPr>
            <a:endParaRPr lang="en-IN" altLang="en-US" sz="2400">
              <a:latin typeface="Cambria" panose="02040503050406030204" pitchFamily="18" charset="0"/>
              <a:cs typeface="Cambria" panose="02040503050406030204" pitchFamily="18" charset="0"/>
              <a:sym typeface="+mn-ea"/>
            </a:endParaRPr>
          </a:p>
          <a:p>
            <a:pPr>
              <a:buFont typeface="Arial" panose="020B0604020202020204" pitchFamily="34" charset="0"/>
              <a:buChar char="•"/>
            </a:pPr>
            <a:r>
              <a:rPr lang="en-IN" altLang="en-US" sz="2400">
                <a:latin typeface="Cambria" panose="02040503050406030204" pitchFamily="18" charset="0"/>
                <a:cs typeface="Cambria" panose="02040503050406030204" pitchFamily="18" charset="0"/>
                <a:sym typeface="+mn-ea"/>
              </a:rPr>
              <a:t>Thus,the bot is very esay to check the order of food to intract the bot and check the order.  </a:t>
            </a:r>
            <a:endParaRPr lang="en-IN" altLang="en-US" sz="2400">
              <a:latin typeface="Cambria" panose="02040503050406030204" pitchFamily="18" charset="0"/>
              <a:cs typeface="Cambria" panose="02040503050406030204" pitchFamily="18" charset="0"/>
            </a:endParaRPr>
          </a:p>
          <a:p>
            <a:pPr marL="0" indent="0">
              <a:buNone/>
            </a:pPr>
            <a:r>
              <a:rPr lang="en-IN" altLang="en-US" sz="2400">
                <a:latin typeface="Cambria" panose="02040503050406030204" pitchFamily="18" charset="0"/>
                <a:cs typeface="Cambria" panose="02040503050406030204" pitchFamily="18" charset="0"/>
              </a:rPr>
              <a:t>       </a:t>
            </a:r>
            <a:endParaRPr lang="en-IN" altLang="en-US" sz="2400">
              <a:latin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7" name="Content Placeholder 6"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txBox="1"/>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anose="020B0604020202020204" pitchFamily="34" charset="0"/>
              <a:cs typeface="Arial" panose="020B0604020202020204" pitchFamily="34" charset="0"/>
            </a:endParaRPr>
          </a:p>
          <a:p>
            <a:pPr algn="l"/>
            <a:r>
              <a:rPr lang="en-US" sz="4000" dirty="0">
                <a:solidFill>
                  <a:srgbClr val="C00000"/>
                </a:solidFill>
                <a:latin typeface="Baskerville Old Face" panose="02020602080505020303" pitchFamily="18" charset="0"/>
                <a:cs typeface="Arial" panose="020B0604020202020204" pitchFamily="34" charset="0"/>
              </a:rPr>
              <a:t>References</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graphicFrame>
        <p:nvGraphicFramePr>
          <p:cNvPr id="8" name="Content Placeholder 6"/>
          <p:cNvGraphicFramePr>
            <a:graphicFrameLocks noGrp="1"/>
          </p:cNvGraphicFramePr>
          <p:nvPr>
            <p:ph idx="1"/>
          </p:nvPr>
        </p:nvGraphicFramePr>
        <p:xfrm>
          <a:off x="304800" y="1371600"/>
          <a:ext cx="8610601" cy="17983200"/>
        </p:xfrm>
        <a:graphic>
          <a:graphicData uri="http://schemas.openxmlformats.org/drawingml/2006/table">
            <a:tbl>
              <a:tblPr firstRow="1" bandRow="1">
                <a:tableStyleId>{5940675A-B579-460E-94D1-54222C63F5DA}</a:tableStyleId>
              </a:tblPr>
              <a:tblGrid>
                <a:gridCol w="8610601"/>
              </a:tblGrid>
              <a:tr h="4495800">
                <a:tc>
                  <a:txBody>
                    <a:bodyPr/>
                    <a:lstStyle/>
                    <a:p>
                      <a:pPr marL="342900" indent="-342900" algn="l">
                        <a:buFont typeface="+mj-lt"/>
                        <a:buAutoNum type="arabicPeriod"/>
                      </a:pPr>
                      <a:r>
                        <a:rPr lang="en-US" sz="1800" b="0" i="0" kern="1200" dirty="0">
                          <a:solidFill>
                            <a:schemeClr val="tx1"/>
                          </a:solidFill>
                          <a:effectLst/>
                          <a:latin typeface="Cambria" panose="02040503050406030204" pitchFamily="18" charset="0"/>
                          <a:ea typeface="+mn-ea"/>
                          <a:cs typeface="Cambria" panose="02040503050406030204" pitchFamily="18" charset="0"/>
                        </a:rPr>
                        <a:t>Alepis, E., &amp; Virvou, M. (2011). Automatic generation of emotions in tutoring </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agents </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for affective e-learning in medical education. Expert Systems with </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Applications, 38(8):9840–9847.</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US" sz="1800" b="0" i="0" kern="1200" dirty="0">
                          <a:solidFill>
                            <a:schemeClr val="tx1"/>
                          </a:solidFill>
                          <a:effectLst/>
                          <a:latin typeface="Cambria" panose="02040503050406030204" pitchFamily="18" charset="0"/>
                          <a:ea typeface="+mn-ea"/>
                          <a:cs typeface="Cambria" panose="02040503050406030204" pitchFamily="18" charset="0"/>
                        </a:rPr>
                        <a:t>2.</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Ashok, G., Brian, C., Mithun, K., Shanu, S., Abhinaya, S., &amp; Bryan, W. (2015). Using</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Watson for Enhancing Human-Computer Co-Creativity. AAAI Symposium: 22–29.</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US" sz="1800" b="0" i="0" kern="1200" dirty="0">
                          <a:solidFill>
                            <a:schemeClr val="tx1"/>
                          </a:solidFill>
                          <a:effectLst/>
                          <a:latin typeface="Cambria" panose="02040503050406030204" pitchFamily="18" charset="0"/>
                          <a:ea typeface="+mn-ea"/>
                          <a:cs typeface="Cambria" panose="02040503050406030204" pitchFamily="18" charset="0"/>
                        </a:rPr>
                        <a:t>3.</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Avalverde, D. (2019). A Brief History of Chatbots. Perception, Control, Cognition.</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Retrieved March 9, 2019 from: https://pcc.cs.byu.edu/2018/03/26/a-brief-history-</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of-chatbots/</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US" sz="1800" b="0" i="0" kern="1200" dirty="0">
                          <a:solidFill>
                            <a:schemeClr val="tx1"/>
                          </a:solidFill>
                          <a:effectLst/>
                          <a:latin typeface="Cambria" panose="02040503050406030204" pitchFamily="18" charset="0"/>
                          <a:ea typeface="+mn-ea"/>
                          <a:cs typeface="Cambria" panose="02040503050406030204" pitchFamily="18" charset="0"/>
                        </a:rPr>
                        <a:t>4.</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Ayedoun, E., Hayashi, Y., &amp; Seta, K. (2015). A Conversational Agent to Encour</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age </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Willingness to Communicate in the Context of English as a Foreign Language. </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endParaRPr lang="en-IN" alt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495800">
                <a:tc>
                  <a:txBody>
                    <a:bodyPr/>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495800">
                <a:tc>
                  <a:txBody>
                    <a:bodyPr/>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495800">
                <a:tc>
                  <a:txBody>
                    <a:bodyPr/>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2" name="Content Placeholder 1"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085" y="228600"/>
            <a:ext cx="8229600" cy="886460"/>
          </a:xfrm>
        </p:spPr>
        <p:txBody>
          <a:bodyPr>
            <a:normAutofit/>
          </a:bodyPr>
          <a:p>
            <a:endParaRPr lang="en-US"/>
          </a:p>
        </p:txBody>
      </p:sp>
      <p:sp>
        <p:nvSpPr>
          <p:cNvPr id="4" name="Date Placeholder 3"/>
          <p:cNvSpPr>
            <a:spLocks noGrp="1"/>
          </p:cNvSpPr>
          <p:nvPr>
            <p:ph type="dt" sz="half" idx="10"/>
          </p:nvPr>
        </p:nvSpPr>
        <p:spPr/>
        <p:txBody>
          <a:bodyPr/>
          <a:lstStyle/>
          <a:p>
            <a:fld id="{F2AE96E4-D5C8-425D-96E7-CA40EBBFE28F}"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graphicFrame>
        <p:nvGraphicFramePr>
          <p:cNvPr id="8" name="Content Placeholder 6"/>
          <p:cNvGraphicFramePr>
            <a:graphicFrameLocks noGrp="1"/>
          </p:cNvGraphicFramePr>
          <p:nvPr>
            <p:ph sz="half" idx="1"/>
          </p:nvPr>
        </p:nvGraphicFramePr>
        <p:xfrm>
          <a:off x="457200" y="1600200"/>
          <a:ext cx="4038600" cy="4495800"/>
        </p:xfrm>
        <a:graphic>
          <a:graphicData uri="http://schemas.openxmlformats.org/drawingml/2006/table">
            <a:tbl>
              <a:tblPr firstRow="1" bandRow="1">
                <a:tableStyleId>{5940675A-B579-460E-94D1-54222C63F5DA}</a:tableStyleId>
              </a:tblPr>
              <a:tblGrid>
                <a:gridCol w="4038600"/>
              </a:tblGrid>
              <a:tr h="4495800">
                <a:tc>
                  <a:txBody>
                    <a:bodyPr/>
                    <a:lstStyle/>
                    <a:p>
                      <a:endParaRPr lang="en-US" sz="2000" b="0" i="0" kern="1200" dirty="0">
                        <a:solidFill>
                          <a:schemeClr val="tx1"/>
                        </a:solidFill>
                        <a:effectLst/>
                        <a:latin typeface="Baskerville Old Face" panose="02020602080505020303" pitchFamily="18" charset="0"/>
                        <a:ea typeface="+mn-ea"/>
                        <a:cs typeface="+mn-cs"/>
                      </a:endParaRPr>
                    </a:p>
                    <a:p>
                      <a:endParaRPr lang="en-US" sz="1800" b="1" i="0" kern="1200" dirty="0">
                        <a:solidFill>
                          <a:schemeClr val="tx1"/>
                        </a:solidFill>
                        <a:effectLst/>
                        <a:latin typeface="+mn-lt"/>
                        <a:ea typeface="+mn-ea"/>
                        <a:cs typeface="+mn-cs"/>
                      </a:endParaRPr>
                    </a:p>
                    <a:p>
                      <a:pPr algn="l"/>
                      <a:r>
                        <a:rPr lang="en-US" sz="6000" b="0" i="0" kern="1200" dirty="0">
                          <a:solidFill>
                            <a:schemeClr val="tx1"/>
                          </a:solidFill>
                          <a:effectLst/>
                          <a:latin typeface="Baskerville Old Face" panose="02020602080505020303" pitchFamily="18" charset="0"/>
                          <a:ea typeface="+mn-ea"/>
                          <a:cs typeface="+mn-cs"/>
                        </a:rPr>
                        <a:t>    </a:t>
                      </a:r>
                      <a:endParaRPr lang="en-US" sz="6000" b="0" i="0" kern="1200" dirty="0">
                        <a:solidFill>
                          <a:schemeClr val="tx1"/>
                        </a:solidFill>
                        <a:effectLst/>
                        <a:latin typeface="Baskerville Old Face" panose="02020602080505020303" pitchFamily="18" charset="0"/>
                        <a:ea typeface="+mn-ea"/>
                        <a:cs typeface="+mn-cs"/>
                      </a:endParaRPr>
                    </a:p>
                    <a:p>
                      <a:pPr algn="l"/>
                      <a:endParaRPr lang="en-US" sz="6000" b="0" i="0" kern="1200" dirty="0">
                        <a:solidFill>
                          <a:schemeClr val="tx1"/>
                        </a:solidFill>
                        <a:effectLst/>
                        <a:latin typeface="Baskerville Old Face" panose="02020602080505020303" pitchFamily="18"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2" name="Content Placeholder 1"/>
          <p:cNvPicPr>
            <a:picLocks noChangeAspect="1"/>
          </p:cNvPicPr>
          <p:nvPr>
            <p:ph sz="half" idx="2"/>
          </p:nvPr>
        </p:nvPicPr>
        <p:blipFill>
          <a:blip r:embed="rId1"/>
          <a:stretch>
            <a:fillRect/>
          </a:stretch>
        </p:blipFill>
        <p:spPr>
          <a:xfrm>
            <a:off x="1295400" y="2057400"/>
            <a:ext cx="6442075" cy="4260215"/>
          </a:xfrm>
          <a:prstGeom prst="rect">
            <a:avLst/>
          </a:prstGeom>
        </p:spPr>
      </p:pic>
      <p:pic>
        <p:nvPicPr>
          <p:cNvPr id="7" name="Content Placeholder 1" descr="Sathyabama_Institute_of_Science_and_Technology_logo"/>
          <p:cNvPicPr>
            <a:picLocks noChangeAspect="1"/>
          </p:cNvPicPr>
          <p:nvPr/>
        </p:nvPicPr>
        <p:blipFill>
          <a:blip r:embed="rId2"/>
          <a:stretch>
            <a:fillRect/>
          </a:stretch>
        </p:blipFill>
        <p:spPr>
          <a:xfrm>
            <a:off x="7543800" y="304800"/>
            <a:ext cx="1151255" cy="81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Baskerville Old Face" panose="02020602080505020303" pitchFamily="18" charset="0"/>
                <a:cs typeface="Arial" panose="020B0604020202020204" pitchFamily="34" charset="0"/>
              </a:rPr>
              <a:t>Presentation Outline</a:t>
            </a:r>
            <a:endParaRPr lang="en-US" dirty="0">
              <a:solidFill>
                <a:srgbClr val="C00000"/>
              </a:solidFill>
              <a:latin typeface="Baskerville Old Face" panose="02020602080505020303" pitchFamily="18" charset="0"/>
              <a:cs typeface="Arial" panose="020B0604020202020204" pitchFamily="34" charset="0"/>
            </a:endParaRPr>
          </a:p>
        </p:txBody>
      </p:sp>
      <p:sp>
        <p:nvSpPr>
          <p:cNvPr id="3" name="Content Placeholder 2"/>
          <p:cNvSpPr>
            <a:spLocks noGrp="1"/>
          </p:cNvSpPr>
          <p:nvPr>
            <p:ph sz="half" idx="1"/>
          </p:nvPr>
        </p:nvSpPr>
        <p:spPr/>
        <p:txBody>
          <a:bodyPr/>
          <a:lstStyle/>
          <a:p>
            <a:pPr>
              <a:buClrTx/>
            </a:pPr>
            <a:r>
              <a:rPr lang="en-US" sz="2400" dirty="0">
                <a:cs typeface="Arial" panose="020B0604020202020204" pitchFamily="34" charset="0"/>
              </a:rPr>
              <a:t>Certificate</a:t>
            </a:r>
            <a:endParaRPr lang="en-US" sz="2400" dirty="0">
              <a:cs typeface="Arial" panose="020B0604020202020204" pitchFamily="34" charset="0"/>
            </a:endParaRPr>
          </a:p>
          <a:p>
            <a:pPr>
              <a:buClrTx/>
            </a:pPr>
            <a:r>
              <a:rPr lang="en-US" sz="2400" dirty="0">
                <a:cs typeface="Arial" panose="020B0604020202020204" pitchFamily="34" charset="0"/>
              </a:rPr>
              <a:t>Introduction</a:t>
            </a:r>
            <a:endParaRPr lang="en-US" sz="2400" dirty="0">
              <a:cs typeface="Arial" panose="020B0604020202020204" pitchFamily="34" charset="0"/>
            </a:endParaRPr>
          </a:p>
          <a:p>
            <a:pPr>
              <a:buClrTx/>
            </a:pPr>
            <a:r>
              <a:rPr lang="en-US" sz="2400" dirty="0">
                <a:cs typeface="Arial" panose="020B0604020202020204" pitchFamily="34" charset="0"/>
              </a:rPr>
              <a:t>Objectives</a:t>
            </a:r>
            <a:endParaRPr lang="en-US" sz="2400" dirty="0">
              <a:cs typeface="Arial" panose="020B0604020202020204" pitchFamily="34" charset="0"/>
            </a:endParaRPr>
          </a:p>
          <a:p>
            <a:pPr>
              <a:buClrTx/>
            </a:pPr>
            <a:r>
              <a:rPr lang="en-US" sz="2400" dirty="0">
                <a:cs typeface="Arial" panose="020B0604020202020204" pitchFamily="34" charset="0"/>
              </a:rPr>
              <a:t>project Implementation</a:t>
            </a:r>
            <a:endParaRPr lang="en-US" sz="2400" dirty="0">
              <a:cs typeface="Arial" panose="020B0604020202020204" pitchFamily="34" charset="0"/>
            </a:endParaRPr>
          </a:p>
          <a:p>
            <a:pPr>
              <a:buClrTx/>
            </a:pPr>
            <a:r>
              <a:rPr lang="en-US" sz="2400" dirty="0">
                <a:cs typeface="Arial" panose="020B0604020202020204" pitchFamily="34" charset="0"/>
              </a:rPr>
              <a:t>Methodology</a:t>
            </a:r>
            <a:endParaRPr lang="en-US" sz="2400" dirty="0">
              <a:cs typeface="Arial" panose="020B0604020202020204" pitchFamily="34" charset="0"/>
            </a:endParaRPr>
          </a:p>
          <a:p>
            <a:pPr>
              <a:buClrTx/>
            </a:pPr>
            <a:r>
              <a:rPr lang="en-US" sz="2400" dirty="0">
                <a:cs typeface="Arial" panose="020B0604020202020204" pitchFamily="34" charset="0"/>
              </a:rPr>
              <a:t>Results and Discussions</a:t>
            </a:r>
            <a:endParaRPr lang="en-US" sz="2400" dirty="0">
              <a:cs typeface="Arial" panose="020B0604020202020204" pitchFamily="34" charset="0"/>
            </a:endParaRPr>
          </a:p>
          <a:p>
            <a:pPr>
              <a:buClrTx/>
            </a:pPr>
            <a:r>
              <a:rPr lang="en-US" sz="2400" dirty="0">
                <a:cs typeface="Arial" panose="020B0604020202020204" pitchFamily="34" charset="0"/>
              </a:rPr>
              <a:t>Conclusion &amp; Future work</a:t>
            </a:r>
            <a:endParaRPr lang="en-US" sz="2400" dirty="0">
              <a:cs typeface="Arial" panose="020B0604020202020204" pitchFamily="34" charset="0"/>
            </a:endParaRPr>
          </a:p>
          <a:p>
            <a:pPr>
              <a:buClrTx/>
            </a:pPr>
            <a:r>
              <a:rPr lang="en-US" sz="2400" dirty="0">
                <a:cs typeface="Arial" panose="020B0604020202020204" pitchFamily="34" charset="0"/>
              </a:rPr>
              <a:t>References</a:t>
            </a:r>
            <a:endParaRPr lang="en-US" sz="2400" dirty="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fld>
            <a:endParaRPr lang="en-US"/>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467600" y="304800"/>
            <a:ext cx="1151255" cy="810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8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Baskerville Old Face" panose="02020602080505020303" pitchFamily="18" charset="0"/>
                <a:cs typeface="Arial" panose="020B0604020202020204" pitchFamily="34" charset="0"/>
              </a:rPr>
              <a:t>Certificate</a:t>
            </a:r>
            <a:endParaRPr lang="en-US" dirty="0">
              <a:solidFill>
                <a:srgbClr val="C00000"/>
              </a:solidFill>
              <a:latin typeface="Baskerville Old Face" panose="02020602080505020303" pitchFamily="18" charset="0"/>
              <a:cs typeface="Arial" panose="020B0604020202020204" pitchFamily="34" charset="0"/>
            </a:endParaRPr>
          </a:p>
        </p:txBody>
      </p:sp>
      <p:sp>
        <p:nvSpPr>
          <p:cNvPr id="6" name="Content Placeholder 2"/>
          <p:cNvSpPr txBox="1"/>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pic>
        <p:nvPicPr>
          <p:cNvPr id="2" name="Content Placeholder 1"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6400" y="474345"/>
            <a:ext cx="2767965" cy="638810"/>
          </a:xfrm>
        </p:spPr>
        <p:txBody>
          <a:bodyPr>
            <a:normAutofit fontScale="90000"/>
          </a:bodyPr>
          <a:p>
            <a:br>
              <a:rPr lang="en-US" dirty="0">
                <a:solidFill>
                  <a:srgbClr val="C00000"/>
                </a:solidFill>
                <a:latin typeface="Baskerville Old Face" panose="02020602080505020303" pitchFamily="18" charset="0"/>
                <a:cs typeface="Arial" panose="020B0604020202020204" pitchFamily="34" charset="0"/>
                <a:sym typeface="+mn-ea"/>
              </a:rPr>
            </a:br>
            <a:r>
              <a:rPr lang="en-US" dirty="0">
                <a:solidFill>
                  <a:srgbClr val="C00000"/>
                </a:solidFill>
                <a:latin typeface="Baskerville Old Face" panose="02020602080505020303" pitchFamily="18" charset="0"/>
                <a:cs typeface="Arial" panose="020B0604020202020204" pitchFamily="34" charset="0"/>
                <a:sym typeface="+mn-ea"/>
              </a:rPr>
              <a:t>Introduction</a:t>
            </a:r>
            <a:br>
              <a:rPr lang="en-IN" altLang="en-US" dirty="0">
                <a:solidFill>
                  <a:srgbClr val="C00000"/>
                </a:solidFill>
                <a:latin typeface="Baskerville Old Face" panose="02020602080505020303" pitchFamily="18" charset="0"/>
                <a:cs typeface="Arial" panose="020B0604020202020204" pitchFamily="34" charset="0"/>
              </a:rPr>
            </a:br>
            <a:endParaRPr lang="en-IN" altLang="en-US"/>
          </a:p>
        </p:txBody>
      </p:sp>
      <p:sp>
        <p:nvSpPr>
          <p:cNvPr id="6" name="Content Placeholder 2"/>
          <p:cNvSpPr txBox="1"/>
          <p:nvPr/>
        </p:nvSpPr>
        <p:spPr>
          <a:xfrm>
            <a:off x="457200" y="1295400"/>
            <a:ext cx="8305800" cy="50609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buFont typeface="Arial" panose="020B0604020202020204" pitchFamily="34" charset="0"/>
              <a:buChar char="•"/>
            </a:pPr>
            <a:r>
              <a:rPr lang="en-US" sz="2000" dirty="0">
                <a:latin typeface="Baskerville Old Face" panose="02020602080505020303" pitchFamily="18" charset="0"/>
                <a:cs typeface="Arial" panose="020B0604020202020204" pitchFamily="34" charset="0"/>
              </a:rPr>
              <a:t>A chatbot is artificial intelligence (AI) software that can imitate a natural language discussion (or chat) with a user via messaging apps, websites or mobile apps. </a:t>
            </a:r>
            <a:endParaRPr lang="en-US" sz="2000" dirty="0">
              <a:latin typeface="Baskerville Old Face" panose="02020602080505020303" pitchFamily="18" charset="0"/>
              <a:cs typeface="Arial" panose="020B0604020202020204" pitchFamily="34" charset="0"/>
            </a:endParaRPr>
          </a:p>
          <a:p>
            <a:pPr algn="just">
              <a:lnSpc>
                <a:spcPct val="120000"/>
              </a:lnSpc>
              <a:buFont typeface="Arial" panose="020B0604020202020204" pitchFamily="34" charset="0"/>
              <a:buChar char="•"/>
            </a:pPr>
            <a:r>
              <a:rPr lang="en-US" sz="2000" dirty="0">
                <a:latin typeface="Baskerville Old Face" panose="02020602080505020303" pitchFamily="18" charset="0"/>
                <a:cs typeface="Arial" panose="020B0604020202020204" pitchFamily="34" charset="0"/>
              </a:rPr>
              <a:t>A chatbot is frequently described as one of the most advanced and promising forms of human-machine interaction. Chatbots can automatically simulate interactions with customers based on a set of predefined conditions or events.</a:t>
            </a:r>
            <a:endParaRPr lang="en-US" sz="2000" dirty="0">
              <a:latin typeface="Baskerville Old Face" panose="02020602080505020303" pitchFamily="18" charset="0"/>
              <a:cs typeface="Arial" panose="020B0604020202020204" pitchFamily="34" charset="0"/>
            </a:endParaRPr>
          </a:p>
          <a:p>
            <a:pPr marL="0" indent="0" algn="just">
              <a:lnSpc>
                <a:spcPct val="120000"/>
              </a:lnSpc>
              <a:buNone/>
            </a:pPr>
            <a:r>
              <a:rPr lang="en-US" sz="3100" dirty="0">
                <a:latin typeface="Baskerville Old Face" panose="02020602080505020303" pitchFamily="18" charset="0"/>
                <a:cs typeface="Arial" panose="020B0604020202020204" pitchFamily="34" charset="0"/>
              </a:rPr>
              <a:t>             </a:t>
            </a:r>
            <a:endParaRPr lang="en-US" sz="3100" dirty="0">
              <a:latin typeface="Baskerville Old Face" panose="02020602080505020303" pitchFamily="18" charset="0"/>
              <a:cs typeface="Arial" panose="020B0604020202020204" pitchFamily="34" charset="0"/>
            </a:endParaRPr>
          </a:p>
          <a:p>
            <a:pPr algn="just">
              <a:lnSpc>
                <a:spcPct val="80000"/>
              </a:lnSpc>
              <a:buFont typeface="Arial" panose="020B0604020202020204" pitchFamily="34" charset="0"/>
              <a:buNone/>
            </a:pPr>
            <a:endParaRPr lang="en-US" sz="2800" dirty="0"/>
          </a:p>
          <a:p>
            <a:pPr marL="0" indent="0" algn="just">
              <a:lnSpc>
                <a:spcPct val="80000"/>
              </a:lnSpc>
              <a:buNone/>
            </a:pPr>
            <a:endParaRPr lang="en-US" sz="2800" dirty="0"/>
          </a:p>
          <a:p>
            <a:pPr algn="just"/>
            <a:endParaRPr lang="en-US" sz="2800" dirty="0">
              <a:latin typeface="Arial" panose="020B0604020202020204" pitchFamily="34" charset="0"/>
              <a:cs typeface="Arial" panose="020B0604020202020204"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pic>
        <p:nvPicPr>
          <p:cNvPr id="2" name="Content Placeholder 1"/>
          <p:cNvPicPr>
            <a:picLocks noChangeAspect="1"/>
          </p:cNvPicPr>
          <p:nvPr>
            <p:ph idx="1"/>
          </p:nvPr>
        </p:nvPicPr>
        <p:blipFill>
          <a:blip r:embed="rId1"/>
          <a:stretch>
            <a:fillRect/>
          </a:stretch>
        </p:blipFill>
        <p:spPr>
          <a:xfrm>
            <a:off x="4953000" y="3810000"/>
            <a:ext cx="2753995" cy="1896745"/>
          </a:xfrm>
          <a:prstGeom prst="rect">
            <a:avLst/>
          </a:prstGeom>
        </p:spPr>
      </p:pic>
      <p:pic>
        <p:nvPicPr>
          <p:cNvPr id="4" name="Content Placeholder 3" descr="Sathyabama_Institute_of_Science_and_Technology_logo"/>
          <p:cNvPicPr>
            <a:picLocks noChangeAspect="1"/>
          </p:cNvPicPr>
          <p:nvPr>
            <p:ph sz="half" idx="2"/>
          </p:nvPr>
        </p:nvPicPr>
        <p:blipFill>
          <a:blip r:embed="rId2"/>
          <a:stretch>
            <a:fillRect/>
          </a:stretch>
        </p:blipFill>
        <p:spPr>
          <a:xfrm>
            <a:off x="7543800" y="304800"/>
            <a:ext cx="1151255" cy="810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04800"/>
            <a:ext cx="2874645" cy="931545"/>
          </a:xfrm>
        </p:spPr>
        <p:txBody>
          <a:bodyPr>
            <a:normAutofit fontScale="90000"/>
          </a:bodyPr>
          <a:p>
            <a:br>
              <a:rPr lang="en-US" dirty="0">
                <a:solidFill>
                  <a:srgbClr val="C00000"/>
                </a:solidFill>
                <a:latin typeface="Baskerville Old Face" panose="02020602080505020303" pitchFamily="18" charset="0"/>
                <a:cs typeface="Arial" panose="020B0604020202020204" pitchFamily="34" charset="0"/>
                <a:sym typeface="+mn-ea"/>
              </a:rPr>
            </a:br>
            <a:r>
              <a:rPr lang="en-US" dirty="0">
                <a:solidFill>
                  <a:srgbClr val="C00000"/>
                </a:solidFill>
                <a:latin typeface="Baskerville Old Face" panose="02020602080505020303" pitchFamily="18" charset="0"/>
                <a:cs typeface="Arial" panose="020B0604020202020204" pitchFamily="34" charset="0"/>
                <a:sym typeface="+mn-ea"/>
              </a:rPr>
              <a:t>Introduction</a:t>
            </a:r>
            <a:br>
              <a:rPr lang="en-US" dirty="0">
                <a:solidFill>
                  <a:srgbClr val="C00000"/>
                </a:solidFill>
                <a:latin typeface="Baskerville Old Face" panose="02020602080505020303" pitchFamily="18" charset="0"/>
                <a:cs typeface="Arial" panose="020B0604020202020204" pitchFamily="34" charset="0"/>
              </a:rPr>
            </a:br>
            <a:endParaRPr lang="en-IN" altLang="en-US"/>
          </a:p>
        </p:txBody>
      </p:sp>
      <p:sp>
        <p:nvSpPr>
          <p:cNvPr id="3" name="Content Placeholder 2"/>
          <p:cNvSpPr>
            <a:spLocks noGrp="1"/>
          </p:cNvSpPr>
          <p:nvPr>
            <p:ph idx="1"/>
          </p:nvPr>
        </p:nvSpPr>
        <p:spPr/>
        <p:txBody>
          <a:bodyPr/>
          <a:p>
            <a:r>
              <a:rPr lang="en-US" sz="2400">
                <a:latin typeface="Baskerville Old Face" panose="02020602080505020303" pitchFamily="18" charset="0"/>
                <a:cs typeface="Baskerville Old Face" panose="02020602080505020303" pitchFamily="18" charset="0"/>
              </a:rPr>
              <a:t>From a technology standpoint, however, a chatbot is simply the next step in the evolution of a Question Answering system that uses Natural Language Processing (NLP). One of the most common examples of Natural Language Processing is usage in many organizations' end-use applications in formulating responses to inquiries in natural language.</a:t>
            </a:r>
            <a:endParaRPr lang="en-US" sz="2400">
              <a:latin typeface="Baskerville Old Face" panose="02020602080505020303" pitchFamily="18" charset="0"/>
              <a:cs typeface="Baskerville Old Face" panose="02020602080505020303"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Baskerville Old Face" panose="02020602080505020303" pitchFamily="18" charset="0"/>
                <a:cs typeface="Arial" panose="020B0604020202020204" pitchFamily="34" charset="0"/>
              </a:rPr>
              <a:t>Objectives</a:t>
            </a:r>
            <a:endParaRPr lang="en-US" dirty="0">
              <a:solidFill>
                <a:srgbClr val="C00000"/>
              </a:solidFill>
              <a:latin typeface="Baskerville Old Face" panose="02020602080505020303" pitchFamily="18" charset="0"/>
              <a:cs typeface="Arial" panose="020B0604020202020204" pitchFamily="34" charset="0"/>
            </a:endParaRPr>
          </a:p>
        </p:txBody>
      </p:sp>
      <p:sp>
        <p:nvSpPr>
          <p:cNvPr id="11" name="Content Placeholder 2"/>
          <p:cNvSpPr>
            <a:spLocks noGrp="1"/>
          </p:cNvSpPr>
          <p:nvPr>
            <p:ph idx="1"/>
          </p:nvPr>
        </p:nvSpPr>
        <p:spPr>
          <a:xfrm>
            <a:off x="533400" y="1371600"/>
            <a:ext cx="8305800" cy="4876800"/>
          </a:xfrm>
        </p:spPr>
        <p:txBody>
          <a:bodyPr>
            <a:normAutofit/>
          </a:bodyPr>
          <a:lstStyle/>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Chatbots are mainly used to provide customer support.</a:t>
            </a:r>
            <a:endParaRPr 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Create conversational forms and saving all the data on spreadsheets</a:t>
            </a:r>
            <a:r>
              <a:rPr lang="en-IN" altLang="en-US" sz="2400" dirty="0">
                <a:latin typeface="Baskerville Old Face" panose="02020602080505020303" pitchFamily="18" charset="0"/>
                <a:cs typeface="Baskerville Old Face" panose="02020602080505020303" pitchFamily="18" charset="0"/>
              </a:rPr>
              <a:t>.</a:t>
            </a:r>
            <a:endParaRPr lang="en-IN" alt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Chatbots are very intelligent. You train them once and they will communicate with your target audience in their language.</a:t>
            </a:r>
            <a:endParaRPr 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Multilingual chatbots have saved you from investing much on hiring different languages resources.</a:t>
            </a:r>
            <a:endParaRPr lang="en-IN" alt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IN" altLang="en-US" sz="2400" dirty="0">
                <a:latin typeface="Baskerville Old Face" panose="02020602080505020303" pitchFamily="18" charset="0"/>
                <a:cs typeface="Baskerville Old Face" panose="02020602080505020303" pitchFamily="18" charset="0"/>
              </a:rPr>
              <a:t>Chat bot is mainly intractive between human and computer.</a:t>
            </a:r>
            <a:endParaRPr 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just"/>
            <a:endParaRPr lang="en-US" sz="2400" dirty="0"/>
          </a:p>
        </p:txBody>
      </p:sp>
      <p:pic>
        <p:nvPicPr>
          <p:cNvPr id="2" name="Content Placeholder 1"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14630"/>
            <a:ext cx="4516755" cy="1179830"/>
          </a:xfrm>
        </p:spPr>
        <p:txBody>
          <a:bodyPr>
            <a:normAutofit fontScale="90000"/>
          </a:bodyPr>
          <a:p>
            <a:br>
              <a:rPr lang="en-IN" altLang="en-US" dirty="0">
                <a:solidFill>
                  <a:srgbClr val="C00000"/>
                </a:solidFill>
                <a:latin typeface="Baskerville Old Face" panose="02020602080505020303" pitchFamily="18" charset="0"/>
                <a:cs typeface="Arial" panose="020B0604020202020204" pitchFamily="34" charset="0"/>
                <a:sym typeface="+mn-ea"/>
              </a:rPr>
            </a:br>
            <a:r>
              <a:rPr lang="en-IN" altLang="en-US" dirty="0">
                <a:solidFill>
                  <a:srgbClr val="C00000"/>
                </a:solidFill>
                <a:latin typeface="Baskerville Old Face" panose="02020602080505020303" pitchFamily="18" charset="0"/>
                <a:cs typeface="Arial" panose="020B0604020202020204" pitchFamily="34" charset="0"/>
                <a:sym typeface="+mn-ea"/>
              </a:rPr>
              <a:t>System Architecture</a:t>
            </a:r>
            <a:br>
              <a:rPr lang="en-US" dirty="0">
                <a:solidFill>
                  <a:srgbClr val="C00000"/>
                </a:solidFill>
                <a:latin typeface="Baskerville Old Face" panose="02020602080505020303" pitchFamily="18" charset="0"/>
                <a:cs typeface="Arial" panose="020B0604020202020204" pitchFamily="34" charset="0"/>
              </a:rPr>
            </a:br>
            <a:endParaRPr lang="en-US"/>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3" name="Content Placeholder 2"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
        <p:nvSpPr>
          <p:cNvPr id="9" name="Content Placeholder 8"/>
          <p:cNvSpPr/>
          <p:nvPr>
            <p:ph idx="1"/>
          </p:nvPr>
        </p:nvSpPr>
        <p:spPr/>
        <p:txBody>
          <a:bodyPr/>
          <a:p>
            <a:pPr marL="0" indent="0">
              <a:buNone/>
            </a:pPr>
            <a:endParaRPr lang="en-US"/>
          </a:p>
        </p:txBody>
      </p:sp>
      <p:pic>
        <p:nvPicPr>
          <p:cNvPr id="10" name="Picture 9" descr="1_BVBQ-uiAOYB9LthbSoiUUA"/>
          <p:cNvPicPr>
            <a:picLocks noChangeAspect="1"/>
          </p:cNvPicPr>
          <p:nvPr/>
        </p:nvPicPr>
        <p:blipFill>
          <a:blip r:embed="rId2"/>
          <a:stretch>
            <a:fillRect/>
          </a:stretch>
        </p:blipFill>
        <p:spPr>
          <a:xfrm>
            <a:off x="548640" y="1394460"/>
            <a:ext cx="7333615" cy="487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5256530" cy="1143000"/>
          </a:xfrm>
        </p:spPr>
        <p:txBody>
          <a:bodyPr>
            <a:normAutofit fontScale="90000"/>
          </a:bodyPr>
          <a:p>
            <a:br>
              <a:rPr lang="en-IN" altLang="en-US" dirty="0">
                <a:solidFill>
                  <a:srgbClr val="C00000"/>
                </a:solidFill>
                <a:latin typeface="Baskerville Old Face" panose="02020602080505020303" pitchFamily="18" charset="0"/>
                <a:cs typeface="Arial" panose="020B0604020202020204" pitchFamily="34" charset="0"/>
                <a:sym typeface="+mn-ea"/>
              </a:rPr>
            </a:br>
            <a:r>
              <a:rPr lang="en-IN" altLang="en-US" dirty="0">
                <a:solidFill>
                  <a:srgbClr val="C00000"/>
                </a:solidFill>
                <a:latin typeface="Baskerville Old Face" panose="02020602080505020303" pitchFamily="18" charset="0"/>
                <a:cs typeface="Arial" panose="020B0604020202020204" pitchFamily="34" charset="0"/>
                <a:sym typeface="+mn-ea"/>
              </a:rPr>
              <a:t>Hardware Requriments:</a:t>
            </a:r>
            <a:br>
              <a:rPr lang="en-US" dirty="0">
                <a:solidFill>
                  <a:srgbClr val="C00000"/>
                </a:solidFill>
                <a:latin typeface="Baskerville Old Face" panose="02020602080505020303" pitchFamily="18" charset="0"/>
                <a:cs typeface="Arial" panose="020B0604020202020204" pitchFamily="34" charset="0"/>
              </a:rPr>
            </a:br>
            <a:endParaRPr lang="en-IN" altLang="en-US"/>
          </a:p>
        </p:txBody>
      </p:sp>
      <p:sp>
        <p:nvSpPr>
          <p:cNvPr id="3" name="Content Placeholder 2"/>
          <p:cNvSpPr>
            <a:spLocks noGrp="1"/>
          </p:cNvSpPr>
          <p:nvPr>
            <p:ph idx="1"/>
          </p:nvPr>
        </p:nvSpPr>
        <p:spPr>
          <a:xfrm>
            <a:off x="457200" y="1485265"/>
            <a:ext cx="8229600" cy="4930140"/>
          </a:xfrm>
        </p:spPr>
        <p:txBody>
          <a:bodyPr>
            <a:normAutofit/>
          </a:bodyPr>
          <a:p>
            <a:pPr marL="0" indent="0">
              <a:buNone/>
            </a:pPr>
            <a:r>
              <a:rPr lang="en-US" sz="3200"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Hardware Requir</a:t>
            </a:r>
            <a:r>
              <a:rPr lang="en-IN" altLang="en-US" sz="3200"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iments :</a:t>
            </a:r>
            <a:endParaRPr lang="en-IN" altLang="en-US" sz="3200"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endParaRPr>
          </a:p>
          <a:p>
            <a:pPr marL="0" indent="0">
              <a:buNone/>
            </a:pPr>
            <a:r>
              <a:rPr lang="en-IN" altLang="en-US" sz="2400" dirty="0">
                <a:latin typeface="Cambria" panose="02040503050406030204" pitchFamily="18" charset="0"/>
                <a:cs typeface="Cambria" panose="02040503050406030204" pitchFamily="18" charset="0"/>
                <a:sym typeface="+mn-ea"/>
              </a:rPr>
              <a:t>		A laptop with good internet connection. </a:t>
            </a:r>
            <a:r>
              <a:rPr lang="en-IN" altLang="en-US" sz="2400" b="1" dirty="0">
                <a:latin typeface="Cambria" panose="02040503050406030204" pitchFamily="18" charset="0"/>
                <a:cs typeface="Cambria" panose="02040503050406030204" pitchFamily="18" charset="0"/>
                <a:sym typeface="+mn-ea"/>
              </a:rPr>
              <a:t>     </a:t>
            </a:r>
            <a:r>
              <a:rPr lang="en-IN" altLang="en-US" sz="3200" b="1" dirty="0">
                <a:latin typeface="Cambria" panose="02040503050406030204" pitchFamily="18" charset="0"/>
                <a:cs typeface="Cambria" panose="02040503050406030204" pitchFamily="18" charset="0"/>
                <a:sym typeface="+mn-ea"/>
              </a:rPr>
              <a:t>                  </a:t>
            </a:r>
            <a:endParaRPr lang="en-IN" altLang="en-US" sz="3200" b="1" dirty="0">
              <a:latin typeface="Cambria" panose="02040503050406030204" pitchFamily="18" charset="0"/>
              <a:cs typeface="Cambria" panose="02040503050406030204" pitchFamily="18" charset="0"/>
              <a:sym typeface="+mn-ea"/>
            </a:endParaRPr>
          </a:p>
          <a:p>
            <a:pPr algn="just"/>
            <a:r>
              <a:rPr lang="en-US" sz="2220" dirty="0">
                <a:latin typeface="Cambria" panose="02040503050406030204" pitchFamily="18" charset="0"/>
                <a:cs typeface="Cambria" panose="02040503050406030204" pitchFamily="18" charset="0"/>
                <a:sym typeface="+mn-ea"/>
              </a:rPr>
              <a:t>Processor</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altLang="en-US" sz="2220" dirty="0">
                <a:latin typeface="Cambria" panose="02040503050406030204" pitchFamily="18" charset="0"/>
                <a:cs typeface="Cambria" panose="02040503050406030204" pitchFamily="18" charset="0"/>
                <a:sym typeface="+mn-ea"/>
              </a:rPr>
              <a:t>I</a:t>
            </a:r>
            <a:r>
              <a:rPr lang="en-US" sz="2220" dirty="0">
                <a:latin typeface="Cambria" panose="02040503050406030204" pitchFamily="18" charset="0"/>
                <a:cs typeface="Cambria" panose="02040503050406030204" pitchFamily="18" charset="0"/>
                <a:sym typeface="+mn-ea"/>
              </a:rPr>
              <a:t>ntel core i</a:t>
            </a:r>
            <a:r>
              <a:rPr lang="en-IN" altLang="en-US" sz="2220" dirty="0">
                <a:latin typeface="Cambria" panose="02040503050406030204" pitchFamily="18" charset="0"/>
                <a:cs typeface="Cambria" panose="02040503050406030204" pitchFamily="18" charset="0"/>
                <a:sym typeface="+mn-ea"/>
              </a:rPr>
              <a:t>7			</a:t>
            </a:r>
            <a:endParaRPr lang="en-IN" altLang="en-US" sz="2220" dirty="0">
              <a:latin typeface="Cambria" panose="02040503050406030204" pitchFamily="18" charset="0"/>
              <a:cs typeface="Cambria" panose="02040503050406030204" pitchFamily="18" charset="0"/>
              <a:sym typeface="+mn-ea"/>
            </a:endParaRPr>
          </a:p>
          <a:p>
            <a:pPr algn="just"/>
            <a:r>
              <a:rPr lang="en-IN" altLang="en-US" sz="2220" dirty="0">
                <a:latin typeface="Cambria" panose="02040503050406030204" pitchFamily="18" charset="0"/>
                <a:cs typeface="Cambria" panose="02040503050406030204" pitchFamily="18" charset="0"/>
                <a:sym typeface="+mn-ea"/>
              </a:rPr>
              <a:t>Speed	          </a:t>
            </a:r>
            <a:r>
              <a:rPr lang="en-US" sz="2220" dirty="0">
                <a:latin typeface="Cambria" panose="02040503050406030204" pitchFamily="18" charset="0"/>
                <a:cs typeface="Cambria" panose="02040503050406030204" pitchFamily="18" charset="0"/>
                <a:sym typeface="+mn-ea"/>
              </a:rPr>
              <a:t>:</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1.19GHz</a:t>
            </a:r>
            <a:r>
              <a:rPr lang="en-IN" altLang="en-US" sz="2220" dirty="0">
                <a:latin typeface="Cambria" panose="02040503050406030204" pitchFamily="18" charset="0"/>
                <a:cs typeface="Cambria" panose="02040503050406030204" pitchFamily="18" charset="0"/>
                <a:sym typeface="+mn-ea"/>
              </a:rPr>
              <a:t>			</a:t>
            </a:r>
            <a:endParaRPr lang="en-US" sz="2220" dirty="0">
              <a:latin typeface="Cambria" panose="02040503050406030204" pitchFamily="18" charset="0"/>
              <a:cs typeface="Cambria" panose="02040503050406030204" pitchFamily="18" charset="0"/>
            </a:endParaRPr>
          </a:p>
          <a:p>
            <a:pPr algn="just"/>
            <a:r>
              <a:rPr lang="en-US" sz="2220" dirty="0">
                <a:latin typeface="Cambria" panose="02040503050406030204" pitchFamily="18" charset="0"/>
                <a:cs typeface="Cambria" panose="02040503050406030204" pitchFamily="18" charset="0"/>
                <a:sym typeface="+mn-ea"/>
              </a:rPr>
              <a:t>R</a:t>
            </a:r>
            <a:r>
              <a:rPr lang="en-IN" altLang="en-US" sz="2220" dirty="0">
                <a:latin typeface="Cambria" panose="02040503050406030204" pitchFamily="18" charset="0"/>
                <a:cs typeface="Cambria" panose="02040503050406030204" pitchFamily="18" charset="0"/>
                <a:sym typeface="+mn-ea"/>
              </a:rPr>
              <a:t>am</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12</a:t>
            </a:r>
            <a:r>
              <a:rPr lang="en-US" sz="2220" dirty="0">
                <a:latin typeface="Cambria" panose="02040503050406030204" pitchFamily="18" charset="0"/>
                <a:cs typeface="Cambria" panose="02040503050406030204" pitchFamily="18" charset="0"/>
                <a:sym typeface="+mn-ea"/>
              </a:rPr>
              <a:t>.0 GB</a:t>
            </a:r>
            <a:endParaRPr lang="en-US" sz="2220" dirty="0">
              <a:latin typeface="Cambria" panose="02040503050406030204" pitchFamily="18" charset="0"/>
              <a:cs typeface="Cambria" panose="02040503050406030204" pitchFamily="18" charset="0"/>
              <a:sym typeface="+mn-ea"/>
            </a:endParaRPr>
          </a:p>
          <a:p>
            <a:pPr algn="just"/>
            <a:r>
              <a:rPr lang="en-US" sz="2220" dirty="0">
                <a:latin typeface="Cambria" panose="02040503050406030204" pitchFamily="18" charset="0"/>
                <a:cs typeface="Cambria" panose="02040503050406030204" pitchFamily="18" charset="0"/>
                <a:sym typeface="+mn-ea"/>
              </a:rPr>
              <a:t>Memory usage</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7.2kb</a:t>
            </a:r>
            <a:endParaRPr lang="en-US" sz="2220" dirty="0">
              <a:latin typeface="Cambria" panose="02040503050406030204" pitchFamily="18" charset="0"/>
              <a:cs typeface="Cambria" panose="02040503050406030204" pitchFamily="18" charset="0"/>
            </a:endParaRPr>
          </a:p>
          <a:p>
            <a:pPr algn="just"/>
            <a:r>
              <a:rPr lang="en-US" sz="2220" dirty="0">
                <a:latin typeface="Cambria" panose="02040503050406030204" pitchFamily="18" charset="0"/>
                <a:cs typeface="Cambria" panose="02040503050406030204" pitchFamily="18" charset="0"/>
                <a:sym typeface="+mn-ea"/>
              </a:rPr>
              <a:t>Keyboard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Standard  Keyboard</a:t>
            </a:r>
            <a:endParaRPr lang="en-US" sz="2220" dirty="0">
              <a:latin typeface="Cambria" panose="02040503050406030204" pitchFamily="18" charset="0"/>
              <a:cs typeface="Cambria" panose="02040503050406030204" pitchFamily="18" charset="0"/>
            </a:endParaRPr>
          </a:p>
          <a:p>
            <a:pPr algn="just"/>
            <a:r>
              <a:rPr lang="en-US" sz="2220" dirty="0">
                <a:latin typeface="Cambria" panose="02040503050406030204" pitchFamily="18" charset="0"/>
                <a:cs typeface="Cambria" panose="02040503050406030204" pitchFamily="18" charset="0"/>
                <a:sym typeface="+mn-ea"/>
              </a:rPr>
              <a:t>Monitor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15 VGA color</a:t>
            </a:r>
            <a:endParaRPr lang="en-US" sz="2220" dirty="0">
              <a:latin typeface="Cambria" panose="02040503050406030204" pitchFamily="18" charset="0"/>
              <a:cs typeface="Cambria" panose="02040503050406030204" pitchFamily="18" charset="0"/>
              <a:sym typeface="+mn-ea"/>
            </a:endParaRPr>
          </a:p>
          <a:p>
            <a:pPr algn="just">
              <a:buNone/>
            </a:pPr>
            <a:r>
              <a:rPr lang="en-IN" altLang="en-US" sz="3200" b="1" dirty="0">
                <a:latin typeface="Cambria" panose="02040503050406030204" pitchFamily="18" charset="0"/>
                <a:cs typeface="Cambria" panose="02040503050406030204" pitchFamily="18" charset="0"/>
                <a:sym typeface="+mn-ea"/>
              </a:rPr>
              <a:t>      </a:t>
            </a:r>
            <a:endParaRPr lang="en-IN" altLang="en-US" sz="3200" b="1" dirty="0">
              <a:latin typeface="Cambria" panose="02040503050406030204" pitchFamily="18" charset="0"/>
              <a:cs typeface="Cambria" panose="02040503050406030204" pitchFamily="18" charset="0"/>
              <a:sym typeface="+mn-ea"/>
            </a:endParaRPr>
          </a:p>
          <a:p>
            <a:endParaRPr lang="en-US">
              <a:latin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7" name="Picture 7"/>
          <p:cNvPicPr>
            <a:picLocks noGrp="1" noChangeAspect="1"/>
          </p:cNvPicPr>
          <p:nvPr/>
        </p:nvPicPr>
        <p:blipFill>
          <a:blip r:embed="rId1"/>
          <a:stretch>
            <a:fillRect/>
          </a:stretch>
        </p:blipFill>
        <p:spPr>
          <a:xfrm>
            <a:off x="6019800" y="4876800"/>
            <a:ext cx="2307590" cy="1391920"/>
          </a:xfrm>
          <a:prstGeom prst="rect">
            <a:avLst/>
          </a:prstGeom>
        </p:spPr>
      </p:pic>
      <p:pic>
        <p:nvPicPr>
          <p:cNvPr id="9" name="Content Placeholder 8" descr="Sathyabama_Institute_of_Science_and_Technology_logo"/>
          <p:cNvPicPr>
            <a:picLocks noChangeAspect="1"/>
          </p:cNvPicPr>
          <p:nvPr>
            <p:ph sz="half" idx="2"/>
          </p:nvPr>
        </p:nvPicPr>
        <p:blipFill>
          <a:blip r:embed="rId2"/>
          <a:stretch>
            <a:fillRect/>
          </a:stretch>
        </p:blipFill>
        <p:spPr>
          <a:xfrm>
            <a:off x="7543800" y="304800"/>
            <a:ext cx="1151255" cy="810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5436870" cy="1143000"/>
          </a:xfrm>
        </p:spPr>
        <p:txBody>
          <a:bodyPr/>
          <a:p>
            <a:r>
              <a:rPr lang="en-IN" altLang="en-US" dirty="0">
                <a:solidFill>
                  <a:srgbClr val="C00000"/>
                </a:solidFill>
                <a:latin typeface="Baskerville Old Face" panose="02020602080505020303" pitchFamily="18" charset="0"/>
                <a:cs typeface="Arial" panose="020B0604020202020204" pitchFamily="34" charset="0"/>
                <a:sym typeface="+mn-ea"/>
              </a:rPr>
              <a:t>Software Requriments:</a:t>
            </a:r>
            <a:endParaRPr lang="en-US"/>
          </a:p>
        </p:txBody>
      </p:sp>
      <p:sp>
        <p:nvSpPr>
          <p:cNvPr id="3" name="Content Placeholder 2"/>
          <p:cNvSpPr>
            <a:spLocks noGrp="1"/>
          </p:cNvSpPr>
          <p:nvPr>
            <p:ph idx="1"/>
          </p:nvPr>
        </p:nvSpPr>
        <p:spPr/>
        <p:txBody>
          <a:bodyPr/>
          <a:p>
            <a:pPr marL="0" indent="0">
              <a:buFont typeface="Wingdings" panose="05000000000000000000" charset="0"/>
              <a:buNone/>
            </a:pPr>
            <a:r>
              <a:rPr lang="en-IN" altLang="en-US" sz="2400" b="1"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Software Requriments : </a:t>
            </a:r>
            <a:endParaRPr lang="en-IN" altLang="en-US" sz="2400" b="1"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endParaRPr>
          </a:p>
          <a:p>
            <a:pPr marL="0" indent="0">
              <a:buFont typeface="Wingdings" panose="05000000000000000000" charset="0"/>
              <a:buNone/>
            </a:pPr>
            <a:r>
              <a:rPr lang="en-IN" altLang="en-US" sz="2400" dirty="0">
                <a:latin typeface="Cambria" panose="02040503050406030204" pitchFamily="18" charset="0"/>
                <a:cs typeface="Cambria" panose="02040503050406030204" pitchFamily="18" charset="0"/>
                <a:sym typeface="+mn-ea"/>
              </a:rPr>
              <a:t>			Anaconda software &amp;jupter notebook</a:t>
            </a:r>
            <a:endParaRPr lang="en-IN" altLang="en-US" sz="2400" b="1" dirty="0">
              <a:solidFill>
                <a:schemeClr val="tx1"/>
              </a:solidFill>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endParaRPr>
          </a:p>
          <a:p>
            <a:r>
              <a:rPr lang="en-IN" sz="2400" dirty="0">
                <a:latin typeface="Cambria" panose="02040503050406030204" pitchFamily="18" charset="0"/>
                <a:cs typeface="Cambria" panose="02040503050406030204" pitchFamily="18" charset="0"/>
                <a:sym typeface="+mn-ea"/>
              </a:rPr>
              <a:t>Operating System	:  Windows 10</a:t>
            </a:r>
            <a:endParaRPr lang="en-IN" sz="2400" dirty="0">
              <a:latin typeface="Cambria" panose="02040503050406030204" pitchFamily="18" charset="0"/>
              <a:cs typeface="Cambria" panose="02040503050406030204" pitchFamily="18" charset="0"/>
            </a:endParaRPr>
          </a:p>
          <a:p>
            <a:r>
              <a:rPr lang="en-IN" sz="2400" dirty="0">
                <a:latin typeface="Cambria" panose="02040503050406030204" pitchFamily="18" charset="0"/>
                <a:cs typeface="Cambria" panose="02040503050406030204" pitchFamily="18" charset="0"/>
                <a:sym typeface="+mn-ea"/>
              </a:rPr>
              <a:t>Coding Language	:  Python 3.7</a:t>
            </a:r>
            <a:endParaRPr lang="en-US" sz="2400">
              <a:latin typeface="Cambria" panose="02040503050406030204" pitchFamily="18" charset="0"/>
              <a:cs typeface="Cambria" panose="02040503050406030204" pitchFamily="18" charset="0"/>
            </a:endParaRPr>
          </a:p>
          <a:p>
            <a:endParaRPr lang="en-US" sz="2400">
              <a:latin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8" name="Picture 8"/>
          <p:cNvPicPr>
            <a:picLocks noChangeAspect="1"/>
          </p:cNvPicPr>
          <p:nvPr/>
        </p:nvPicPr>
        <p:blipFill>
          <a:blip r:embed="rId1"/>
          <a:stretch>
            <a:fillRect/>
          </a:stretch>
        </p:blipFill>
        <p:spPr>
          <a:xfrm>
            <a:off x="1600200" y="4038600"/>
            <a:ext cx="1567815" cy="1459865"/>
          </a:xfrm>
          <a:prstGeom prst="rect">
            <a:avLst/>
          </a:prstGeom>
        </p:spPr>
      </p:pic>
      <p:pic>
        <p:nvPicPr>
          <p:cNvPr id="10" name="Picture 10"/>
          <p:cNvPicPr>
            <a:picLocks noChangeAspect="1"/>
          </p:cNvPicPr>
          <p:nvPr/>
        </p:nvPicPr>
        <p:blipFill>
          <a:blip r:embed="rId2"/>
          <a:stretch>
            <a:fillRect/>
          </a:stretch>
        </p:blipFill>
        <p:spPr>
          <a:xfrm>
            <a:off x="5735955" y="4191000"/>
            <a:ext cx="1651000" cy="1459865"/>
          </a:xfrm>
          <a:prstGeom prst="rect">
            <a:avLst/>
          </a:prstGeom>
        </p:spPr>
      </p:pic>
      <p:pic>
        <p:nvPicPr>
          <p:cNvPr id="9" name="Content Placeholder 8" descr="Sathyabama_Institute_of_Science_and_Technology_logo"/>
          <p:cNvPicPr>
            <a:picLocks noChangeAspect="1"/>
          </p:cNvPicPr>
          <p:nvPr>
            <p:ph sz="half" idx="2"/>
          </p:nvPr>
        </p:nvPicPr>
        <p:blipFill>
          <a:blip r:embed="rId3"/>
          <a:stretch>
            <a:fillRect/>
          </a:stretch>
        </p:blipFill>
        <p:spPr>
          <a:xfrm>
            <a:off x="7543800" y="304800"/>
            <a:ext cx="1151255" cy="81026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5433</Words>
  <Application>WPS Presentation</Application>
  <PresentationFormat>On-screen Show (4:3)</PresentationFormat>
  <Paragraphs>258</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Baskerville Old Face</vt:lpstr>
      <vt:lpstr>Times New Roman</vt:lpstr>
      <vt:lpstr>Cambria</vt:lpstr>
      <vt:lpstr>Wingdings</vt:lpstr>
      <vt:lpstr>Calibri</vt:lpstr>
      <vt:lpstr>Microsoft YaHei</vt:lpstr>
      <vt:lpstr>Arial Unicode MS</vt:lpstr>
      <vt:lpstr>Custom Design</vt:lpstr>
      <vt:lpstr> </vt:lpstr>
      <vt:lpstr>Presentation Outline</vt:lpstr>
      <vt:lpstr>PowerPoint 演示文稿</vt:lpstr>
      <vt:lpstr> Introduction </vt:lpstr>
      <vt:lpstr> Introduction </vt:lpstr>
      <vt:lpstr>Objectives</vt:lpstr>
      <vt:lpstr> System Architecture </vt:lpstr>
      <vt:lpstr> Hardware Requriments: </vt:lpstr>
      <vt:lpstr>Software Requriments:</vt:lpstr>
      <vt:lpstr>Methodology</vt:lpstr>
      <vt:lpstr>Project Implementation</vt:lpstr>
      <vt:lpstr> Methodology and Algorithm </vt:lpstr>
      <vt:lpstr>Results and Discussion</vt:lpstr>
      <vt:lpstr>Results and Discussion</vt:lpstr>
      <vt:lpstr> Results and Discussion </vt:lpstr>
      <vt:lpstr> Conclusion &amp; future work </vt:lpstr>
      <vt:lpstr>Conclusion &amp; future work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chint</cp:lastModifiedBy>
  <cp:revision>91</cp:revision>
  <dcterms:created xsi:type="dcterms:W3CDTF">2019-11-06T07:48:00Z</dcterms:created>
  <dcterms:modified xsi:type="dcterms:W3CDTF">2022-04-29T07:45:06Z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E7A5BF7602B24551B5196B2527B0EEE9</vt:lpwstr>
  </property>
  <property fmtid="{D5CDD505-2E9C-101B-9397-08002B2CF9AE}" pid="3" name="KSOProductBuildVer">
    <vt:lpwstr>1033-11.2.0.11074</vt:lpwstr>
  </property>
</Properties>
</file>