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93" r:id="rId4"/>
    <p:sldId id="261" r:id="rId5"/>
    <p:sldId id="277" r:id="rId6"/>
    <p:sldId id="262" r:id="rId7"/>
    <p:sldId id="278" r:id="rId8"/>
    <p:sldId id="265" r:id="rId9"/>
    <p:sldId id="271" r:id="rId10"/>
    <p:sldId id="269" r:id="rId11"/>
    <p:sldId id="282" r:id="rId12"/>
    <p:sldId id="266" r:id="rId13"/>
    <p:sldId id="272" r:id="rId14"/>
    <p:sldId id="284" r:id="rId15"/>
    <p:sldId id="267" r:id="rId16"/>
    <p:sldId id="283" r:id="rId17"/>
    <p:sldId id="268" r:id="rId18"/>
    <p:sldId id="274" r:id="rId19"/>
    <p:sldId id="291" r:id="rId20"/>
    <p:sldId id="285" r:id="rId21"/>
    <p:sldId id="286" r:id="rId22"/>
    <p:sldId id="290" r:id="rId23"/>
    <p:sldId id="279" r:id="rId24"/>
    <p:sldId id="263" r:id="rId25"/>
    <p:sldId id="275" r:id="rId26"/>
    <p:sldId id="292" r:id="rId27"/>
    <p:sldId id="260" r:id="rId28"/>
    <p:sldId id="280" r:id="rId29"/>
    <p:sldId id="281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/>
    <p:restoredTop sz="96337"/>
  </p:normalViewPr>
  <p:slideViewPr>
    <p:cSldViewPr snapToGrid="0" snapToObjects="1">
      <p:cViewPr varScale="1">
        <p:scale>
          <a:sx n="169" d="100"/>
          <a:sy n="169" d="100"/>
        </p:scale>
        <p:origin x="21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E478A-A441-431F-B431-1D4C02EC4E8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A05724C-291F-43B2-ADF5-F4E6157BC007}">
      <dgm:prSet/>
      <dgm:spPr/>
      <dgm:t>
        <a:bodyPr/>
        <a:lstStyle/>
        <a:p>
          <a:r>
            <a:rPr lang="de-CH" baseline="0"/>
            <a:t>Entstehung</a:t>
          </a:r>
          <a:endParaRPr lang="en-US"/>
        </a:p>
      </dgm:t>
    </dgm:pt>
    <dgm:pt modelId="{7830DAB2-4E0F-442C-8233-2B94521AB7F6}" type="parTrans" cxnId="{6FD48F80-D2B8-4FA8-9A1B-E76061E25314}">
      <dgm:prSet/>
      <dgm:spPr/>
      <dgm:t>
        <a:bodyPr/>
        <a:lstStyle/>
        <a:p>
          <a:endParaRPr lang="en-US"/>
        </a:p>
      </dgm:t>
    </dgm:pt>
    <dgm:pt modelId="{C0D9948E-2C3E-41F7-8487-361F7A3AE652}" type="sibTrans" cxnId="{6FD48F80-D2B8-4FA8-9A1B-E76061E25314}">
      <dgm:prSet/>
      <dgm:spPr/>
      <dgm:t>
        <a:bodyPr/>
        <a:lstStyle/>
        <a:p>
          <a:endParaRPr lang="en-US"/>
        </a:p>
      </dgm:t>
    </dgm:pt>
    <dgm:pt modelId="{31DC9D4B-BB0C-4A51-AF2D-B5783A72C074}">
      <dgm:prSet/>
      <dgm:spPr/>
      <dgm:t>
        <a:bodyPr/>
        <a:lstStyle/>
        <a:p>
          <a:r>
            <a:rPr lang="de-CH" baseline="0" dirty="0"/>
            <a:t>Eigenschaften</a:t>
          </a:r>
          <a:endParaRPr lang="en-US" dirty="0"/>
        </a:p>
      </dgm:t>
    </dgm:pt>
    <dgm:pt modelId="{F3D7FD28-2D3B-484E-99AD-CCB8994AB876}" type="parTrans" cxnId="{6D650801-ADE9-41AD-8DC2-6348E3853BB2}">
      <dgm:prSet/>
      <dgm:spPr/>
      <dgm:t>
        <a:bodyPr/>
        <a:lstStyle/>
        <a:p>
          <a:endParaRPr lang="en-US"/>
        </a:p>
      </dgm:t>
    </dgm:pt>
    <dgm:pt modelId="{1D8A9A48-4307-4851-A086-CE30FA4BAE92}" type="sibTrans" cxnId="{6D650801-ADE9-41AD-8DC2-6348E3853BB2}">
      <dgm:prSet/>
      <dgm:spPr/>
      <dgm:t>
        <a:bodyPr/>
        <a:lstStyle/>
        <a:p>
          <a:endParaRPr lang="en-US"/>
        </a:p>
      </dgm:t>
    </dgm:pt>
    <dgm:pt modelId="{FFDF5F4E-7542-4A8E-A471-68495C095029}">
      <dgm:prSet/>
      <dgm:spPr/>
      <dgm:t>
        <a:bodyPr/>
        <a:lstStyle/>
        <a:p>
          <a:r>
            <a:rPr lang="de-CH" baseline="0"/>
            <a:t>Funktionsweise</a:t>
          </a:r>
          <a:endParaRPr lang="en-US"/>
        </a:p>
      </dgm:t>
    </dgm:pt>
    <dgm:pt modelId="{2EC27457-0C8D-49C0-AB91-BD4B48927508}" type="parTrans" cxnId="{67B32922-7104-4922-B7BA-573762439C51}">
      <dgm:prSet/>
      <dgm:spPr/>
      <dgm:t>
        <a:bodyPr/>
        <a:lstStyle/>
        <a:p>
          <a:endParaRPr lang="en-US"/>
        </a:p>
      </dgm:t>
    </dgm:pt>
    <dgm:pt modelId="{51AC80F5-C79A-47D4-9A3B-F38B18FEAF6E}" type="sibTrans" cxnId="{67B32922-7104-4922-B7BA-573762439C51}">
      <dgm:prSet/>
      <dgm:spPr/>
      <dgm:t>
        <a:bodyPr/>
        <a:lstStyle/>
        <a:p>
          <a:endParaRPr lang="en-US"/>
        </a:p>
      </dgm:t>
    </dgm:pt>
    <dgm:pt modelId="{389565FB-031B-4437-AB70-18520A9A89B4}">
      <dgm:prSet/>
      <dgm:spPr/>
      <dgm:t>
        <a:bodyPr/>
        <a:lstStyle/>
        <a:p>
          <a:r>
            <a:rPr lang="de-CH" baseline="0" dirty="0"/>
            <a:t>Erzeugung Rundenschlüssel </a:t>
          </a:r>
          <a:endParaRPr lang="en-US" dirty="0"/>
        </a:p>
      </dgm:t>
    </dgm:pt>
    <dgm:pt modelId="{81080790-B01A-45B5-B53C-BD4DDC1E5DE4}" type="parTrans" cxnId="{7CB09D6C-D82F-4817-BE0F-8564D4660428}">
      <dgm:prSet/>
      <dgm:spPr/>
      <dgm:t>
        <a:bodyPr/>
        <a:lstStyle/>
        <a:p>
          <a:endParaRPr lang="en-US"/>
        </a:p>
      </dgm:t>
    </dgm:pt>
    <dgm:pt modelId="{F7DB62F5-719A-47A1-9F6D-388FB6ABFB34}" type="sibTrans" cxnId="{7CB09D6C-D82F-4817-BE0F-8564D4660428}">
      <dgm:prSet/>
      <dgm:spPr/>
      <dgm:t>
        <a:bodyPr/>
        <a:lstStyle/>
        <a:p>
          <a:endParaRPr lang="en-US"/>
        </a:p>
      </dgm:t>
    </dgm:pt>
    <dgm:pt modelId="{BB025CC8-E604-7642-A5F2-1E297B48AB43}" type="pres">
      <dgm:prSet presAssocID="{1BFE478A-A441-431F-B431-1D4C02EC4E87}" presName="vert0" presStyleCnt="0">
        <dgm:presLayoutVars>
          <dgm:dir/>
          <dgm:animOne val="branch"/>
          <dgm:animLvl val="lvl"/>
        </dgm:presLayoutVars>
      </dgm:prSet>
      <dgm:spPr/>
    </dgm:pt>
    <dgm:pt modelId="{BDFA7CB5-34EF-8644-AA8D-751852022BCB}" type="pres">
      <dgm:prSet presAssocID="{0A05724C-291F-43B2-ADF5-F4E6157BC007}" presName="thickLine" presStyleLbl="alignNode1" presStyleIdx="0" presStyleCnt="4"/>
      <dgm:spPr/>
    </dgm:pt>
    <dgm:pt modelId="{A74AEA27-0A09-F84D-9559-DD3CAC11F6A2}" type="pres">
      <dgm:prSet presAssocID="{0A05724C-291F-43B2-ADF5-F4E6157BC007}" presName="horz1" presStyleCnt="0"/>
      <dgm:spPr/>
    </dgm:pt>
    <dgm:pt modelId="{F6B46CA0-5C04-C845-8AE3-D16053742F55}" type="pres">
      <dgm:prSet presAssocID="{0A05724C-291F-43B2-ADF5-F4E6157BC007}" presName="tx1" presStyleLbl="revTx" presStyleIdx="0" presStyleCnt="4"/>
      <dgm:spPr/>
    </dgm:pt>
    <dgm:pt modelId="{CB38BCAC-8EFB-204F-9AAB-F899DFE40C02}" type="pres">
      <dgm:prSet presAssocID="{0A05724C-291F-43B2-ADF5-F4E6157BC007}" presName="vert1" presStyleCnt="0"/>
      <dgm:spPr/>
    </dgm:pt>
    <dgm:pt modelId="{45646C80-D85F-A443-951C-F034365D1816}" type="pres">
      <dgm:prSet presAssocID="{31DC9D4B-BB0C-4A51-AF2D-B5783A72C074}" presName="thickLine" presStyleLbl="alignNode1" presStyleIdx="1" presStyleCnt="4"/>
      <dgm:spPr/>
    </dgm:pt>
    <dgm:pt modelId="{267999F3-7E6B-4743-9BDF-43F18E853E9F}" type="pres">
      <dgm:prSet presAssocID="{31DC9D4B-BB0C-4A51-AF2D-B5783A72C074}" presName="horz1" presStyleCnt="0"/>
      <dgm:spPr/>
    </dgm:pt>
    <dgm:pt modelId="{FF9A6CCE-1CF3-C44E-A9CB-579DF6D6B7A0}" type="pres">
      <dgm:prSet presAssocID="{31DC9D4B-BB0C-4A51-AF2D-B5783A72C074}" presName="tx1" presStyleLbl="revTx" presStyleIdx="1" presStyleCnt="4"/>
      <dgm:spPr/>
    </dgm:pt>
    <dgm:pt modelId="{11B9613B-E1EC-144F-81E1-1759F27AA7B8}" type="pres">
      <dgm:prSet presAssocID="{31DC9D4B-BB0C-4A51-AF2D-B5783A72C074}" presName="vert1" presStyleCnt="0"/>
      <dgm:spPr/>
    </dgm:pt>
    <dgm:pt modelId="{535A745C-B85A-BB4D-A19D-EB2B9F082BF7}" type="pres">
      <dgm:prSet presAssocID="{FFDF5F4E-7542-4A8E-A471-68495C095029}" presName="thickLine" presStyleLbl="alignNode1" presStyleIdx="2" presStyleCnt="4"/>
      <dgm:spPr/>
    </dgm:pt>
    <dgm:pt modelId="{D0F542B4-462E-4C4B-87FB-47563E796BC5}" type="pres">
      <dgm:prSet presAssocID="{FFDF5F4E-7542-4A8E-A471-68495C095029}" presName="horz1" presStyleCnt="0"/>
      <dgm:spPr/>
    </dgm:pt>
    <dgm:pt modelId="{43E60C8C-6383-184A-8B66-144B1B6330FC}" type="pres">
      <dgm:prSet presAssocID="{FFDF5F4E-7542-4A8E-A471-68495C095029}" presName="tx1" presStyleLbl="revTx" presStyleIdx="2" presStyleCnt="4"/>
      <dgm:spPr/>
    </dgm:pt>
    <dgm:pt modelId="{F093EE85-50B3-4F49-B130-F60534A3CA59}" type="pres">
      <dgm:prSet presAssocID="{FFDF5F4E-7542-4A8E-A471-68495C095029}" presName="vert1" presStyleCnt="0"/>
      <dgm:spPr/>
    </dgm:pt>
    <dgm:pt modelId="{DCE55768-4658-BC40-B014-52F6D9120A87}" type="pres">
      <dgm:prSet presAssocID="{389565FB-031B-4437-AB70-18520A9A89B4}" presName="thickLine" presStyleLbl="alignNode1" presStyleIdx="3" presStyleCnt="4"/>
      <dgm:spPr/>
    </dgm:pt>
    <dgm:pt modelId="{32A213F5-20A7-EA4A-91C9-41B638476C1D}" type="pres">
      <dgm:prSet presAssocID="{389565FB-031B-4437-AB70-18520A9A89B4}" presName="horz1" presStyleCnt="0"/>
      <dgm:spPr/>
    </dgm:pt>
    <dgm:pt modelId="{E61E8121-9559-3144-8E79-B0138AA2E8ED}" type="pres">
      <dgm:prSet presAssocID="{389565FB-031B-4437-AB70-18520A9A89B4}" presName="tx1" presStyleLbl="revTx" presStyleIdx="3" presStyleCnt="4"/>
      <dgm:spPr/>
    </dgm:pt>
    <dgm:pt modelId="{EF5DA6AE-4D39-8347-9195-F9C9D950EB35}" type="pres">
      <dgm:prSet presAssocID="{389565FB-031B-4437-AB70-18520A9A89B4}" presName="vert1" presStyleCnt="0"/>
      <dgm:spPr/>
    </dgm:pt>
  </dgm:ptLst>
  <dgm:cxnLst>
    <dgm:cxn modelId="{6D650801-ADE9-41AD-8DC2-6348E3853BB2}" srcId="{1BFE478A-A441-431F-B431-1D4C02EC4E87}" destId="{31DC9D4B-BB0C-4A51-AF2D-B5783A72C074}" srcOrd="1" destOrd="0" parTransId="{F3D7FD28-2D3B-484E-99AD-CCB8994AB876}" sibTransId="{1D8A9A48-4307-4851-A086-CE30FA4BAE92}"/>
    <dgm:cxn modelId="{67B32922-7104-4922-B7BA-573762439C51}" srcId="{1BFE478A-A441-431F-B431-1D4C02EC4E87}" destId="{FFDF5F4E-7542-4A8E-A471-68495C095029}" srcOrd="2" destOrd="0" parTransId="{2EC27457-0C8D-49C0-AB91-BD4B48927508}" sibTransId="{51AC80F5-C79A-47D4-9A3B-F38B18FEAF6E}"/>
    <dgm:cxn modelId="{3A461D39-3E86-4642-84A5-F3C9701D6C39}" type="presOf" srcId="{31DC9D4B-BB0C-4A51-AF2D-B5783A72C074}" destId="{FF9A6CCE-1CF3-C44E-A9CB-579DF6D6B7A0}" srcOrd="0" destOrd="0" presId="urn:microsoft.com/office/officeart/2008/layout/LinedList"/>
    <dgm:cxn modelId="{7CB09D6C-D82F-4817-BE0F-8564D4660428}" srcId="{1BFE478A-A441-431F-B431-1D4C02EC4E87}" destId="{389565FB-031B-4437-AB70-18520A9A89B4}" srcOrd="3" destOrd="0" parTransId="{81080790-B01A-45B5-B53C-BD4DDC1E5DE4}" sibTransId="{F7DB62F5-719A-47A1-9F6D-388FB6ABFB34}"/>
    <dgm:cxn modelId="{FCA15778-98E4-C445-A626-CDD976D1237E}" type="presOf" srcId="{0A05724C-291F-43B2-ADF5-F4E6157BC007}" destId="{F6B46CA0-5C04-C845-8AE3-D16053742F55}" srcOrd="0" destOrd="0" presId="urn:microsoft.com/office/officeart/2008/layout/LinedList"/>
    <dgm:cxn modelId="{70BCF479-8336-8349-9D11-1AF74D6C3B04}" type="presOf" srcId="{389565FB-031B-4437-AB70-18520A9A89B4}" destId="{E61E8121-9559-3144-8E79-B0138AA2E8ED}" srcOrd="0" destOrd="0" presId="urn:microsoft.com/office/officeart/2008/layout/LinedList"/>
    <dgm:cxn modelId="{6FD48F80-D2B8-4FA8-9A1B-E76061E25314}" srcId="{1BFE478A-A441-431F-B431-1D4C02EC4E87}" destId="{0A05724C-291F-43B2-ADF5-F4E6157BC007}" srcOrd="0" destOrd="0" parTransId="{7830DAB2-4E0F-442C-8233-2B94521AB7F6}" sibTransId="{C0D9948E-2C3E-41F7-8487-361F7A3AE652}"/>
    <dgm:cxn modelId="{E866CA92-6EB0-F643-B78D-B226BB18EA99}" type="presOf" srcId="{FFDF5F4E-7542-4A8E-A471-68495C095029}" destId="{43E60C8C-6383-184A-8B66-144B1B6330FC}" srcOrd="0" destOrd="0" presId="urn:microsoft.com/office/officeart/2008/layout/LinedList"/>
    <dgm:cxn modelId="{642D0CBC-93F6-F94C-BE7F-BB4928ABCF23}" type="presOf" srcId="{1BFE478A-A441-431F-B431-1D4C02EC4E87}" destId="{BB025CC8-E604-7642-A5F2-1E297B48AB43}" srcOrd="0" destOrd="0" presId="urn:microsoft.com/office/officeart/2008/layout/LinedList"/>
    <dgm:cxn modelId="{B7DA66CE-2FED-B747-88D6-822DABB00954}" type="presParOf" srcId="{BB025CC8-E604-7642-A5F2-1E297B48AB43}" destId="{BDFA7CB5-34EF-8644-AA8D-751852022BCB}" srcOrd="0" destOrd="0" presId="urn:microsoft.com/office/officeart/2008/layout/LinedList"/>
    <dgm:cxn modelId="{54CFC2CB-22EF-E14B-A7D0-5700B67A8FC1}" type="presParOf" srcId="{BB025CC8-E604-7642-A5F2-1E297B48AB43}" destId="{A74AEA27-0A09-F84D-9559-DD3CAC11F6A2}" srcOrd="1" destOrd="0" presId="urn:microsoft.com/office/officeart/2008/layout/LinedList"/>
    <dgm:cxn modelId="{FC1642A0-DA2E-084D-9CCC-791BF2AD5A26}" type="presParOf" srcId="{A74AEA27-0A09-F84D-9559-DD3CAC11F6A2}" destId="{F6B46CA0-5C04-C845-8AE3-D16053742F55}" srcOrd="0" destOrd="0" presId="urn:microsoft.com/office/officeart/2008/layout/LinedList"/>
    <dgm:cxn modelId="{ECCB3DBF-0592-A344-9446-880E6534794A}" type="presParOf" srcId="{A74AEA27-0A09-F84D-9559-DD3CAC11F6A2}" destId="{CB38BCAC-8EFB-204F-9AAB-F899DFE40C02}" srcOrd="1" destOrd="0" presId="urn:microsoft.com/office/officeart/2008/layout/LinedList"/>
    <dgm:cxn modelId="{A56597EB-86EF-C24A-B480-B7F32DA7335F}" type="presParOf" srcId="{BB025CC8-E604-7642-A5F2-1E297B48AB43}" destId="{45646C80-D85F-A443-951C-F034365D1816}" srcOrd="2" destOrd="0" presId="urn:microsoft.com/office/officeart/2008/layout/LinedList"/>
    <dgm:cxn modelId="{BDCD2515-1778-564B-9C76-8968BD71D773}" type="presParOf" srcId="{BB025CC8-E604-7642-A5F2-1E297B48AB43}" destId="{267999F3-7E6B-4743-9BDF-43F18E853E9F}" srcOrd="3" destOrd="0" presId="urn:microsoft.com/office/officeart/2008/layout/LinedList"/>
    <dgm:cxn modelId="{580D15D8-1B9A-A245-9233-E9B3F06202CC}" type="presParOf" srcId="{267999F3-7E6B-4743-9BDF-43F18E853E9F}" destId="{FF9A6CCE-1CF3-C44E-A9CB-579DF6D6B7A0}" srcOrd="0" destOrd="0" presId="urn:microsoft.com/office/officeart/2008/layout/LinedList"/>
    <dgm:cxn modelId="{50CECD80-1D8B-EF45-93D9-D4E18CAC57D3}" type="presParOf" srcId="{267999F3-7E6B-4743-9BDF-43F18E853E9F}" destId="{11B9613B-E1EC-144F-81E1-1759F27AA7B8}" srcOrd="1" destOrd="0" presId="urn:microsoft.com/office/officeart/2008/layout/LinedList"/>
    <dgm:cxn modelId="{B2B41470-CBF2-E041-9A7B-F443A643D5C8}" type="presParOf" srcId="{BB025CC8-E604-7642-A5F2-1E297B48AB43}" destId="{535A745C-B85A-BB4D-A19D-EB2B9F082BF7}" srcOrd="4" destOrd="0" presId="urn:microsoft.com/office/officeart/2008/layout/LinedList"/>
    <dgm:cxn modelId="{67A74048-F3EC-F74E-A7D1-0DC0399F7290}" type="presParOf" srcId="{BB025CC8-E604-7642-A5F2-1E297B48AB43}" destId="{D0F542B4-462E-4C4B-87FB-47563E796BC5}" srcOrd="5" destOrd="0" presId="urn:microsoft.com/office/officeart/2008/layout/LinedList"/>
    <dgm:cxn modelId="{F1ADD0AA-BD6F-C74A-8AC1-167607F56678}" type="presParOf" srcId="{D0F542B4-462E-4C4B-87FB-47563E796BC5}" destId="{43E60C8C-6383-184A-8B66-144B1B6330FC}" srcOrd="0" destOrd="0" presId="urn:microsoft.com/office/officeart/2008/layout/LinedList"/>
    <dgm:cxn modelId="{0690D01C-B34C-624E-9CFF-A6E107CB5BB0}" type="presParOf" srcId="{D0F542B4-462E-4C4B-87FB-47563E796BC5}" destId="{F093EE85-50B3-4F49-B130-F60534A3CA59}" srcOrd="1" destOrd="0" presId="urn:microsoft.com/office/officeart/2008/layout/LinedList"/>
    <dgm:cxn modelId="{093537E3-274D-1940-A2B2-C2C9D4B37A19}" type="presParOf" srcId="{BB025CC8-E604-7642-A5F2-1E297B48AB43}" destId="{DCE55768-4658-BC40-B014-52F6D9120A87}" srcOrd="6" destOrd="0" presId="urn:microsoft.com/office/officeart/2008/layout/LinedList"/>
    <dgm:cxn modelId="{208F9CA5-08F1-A84E-A9AA-463BBB30D9CF}" type="presParOf" srcId="{BB025CC8-E604-7642-A5F2-1E297B48AB43}" destId="{32A213F5-20A7-EA4A-91C9-41B638476C1D}" srcOrd="7" destOrd="0" presId="urn:microsoft.com/office/officeart/2008/layout/LinedList"/>
    <dgm:cxn modelId="{A9233A9B-FE10-C94D-820D-FDA1AB431881}" type="presParOf" srcId="{32A213F5-20A7-EA4A-91C9-41B638476C1D}" destId="{E61E8121-9559-3144-8E79-B0138AA2E8ED}" srcOrd="0" destOrd="0" presId="urn:microsoft.com/office/officeart/2008/layout/LinedList"/>
    <dgm:cxn modelId="{B49A9721-4984-2F4A-BF7B-C4944C8AC7A0}" type="presParOf" srcId="{32A213F5-20A7-EA4A-91C9-41B638476C1D}" destId="{EF5DA6AE-4D39-8347-9195-F9C9D950EB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7429C-D0FA-464C-A8B9-FF1EF5589C3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0CE8F8-101D-4F84-842D-841DD39FEBFF}">
      <dgm:prSet/>
      <dgm:spPr/>
      <dgm:t>
        <a:bodyPr/>
        <a:lstStyle/>
        <a:p>
          <a:r>
            <a:rPr lang="de-CH" dirty="0"/>
            <a:t>Oktober 2000 ausgewählt nach Wettbewerb um DES (Data Encryption Standard) Ablösung</a:t>
          </a:r>
          <a:endParaRPr lang="en-US" dirty="0"/>
        </a:p>
      </dgm:t>
    </dgm:pt>
    <dgm:pt modelId="{58EC9CD5-8554-4235-B449-CE6581678F88}" type="parTrans" cxnId="{E0493973-67F4-44A7-B795-41C1FB1825DE}">
      <dgm:prSet/>
      <dgm:spPr/>
      <dgm:t>
        <a:bodyPr/>
        <a:lstStyle/>
        <a:p>
          <a:endParaRPr lang="en-US"/>
        </a:p>
      </dgm:t>
    </dgm:pt>
    <dgm:pt modelId="{05201BA1-D868-4EB8-A0AF-D345A162F299}" type="sibTrans" cxnId="{E0493973-67F4-44A7-B795-41C1FB1825DE}">
      <dgm:prSet/>
      <dgm:spPr/>
      <dgm:t>
        <a:bodyPr/>
        <a:lstStyle/>
        <a:p>
          <a:endParaRPr lang="en-US"/>
        </a:p>
      </dgm:t>
    </dgm:pt>
    <dgm:pt modelId="{B7B83312-27A8-4A0E-80AF-7D12A346204E}">
      <dgm:prSet/>
      <dgm:spPr/>
      <dgm:t>
        <a:bodyPr/>
        <a:lstStyle/>
        <a:p>
          <a:r>
            <a:rPr lang="de-CH" dirty="0"/>
            <a:t>Beruht auf </a:t>
          </a:r>
          <a:r>
            <a:rPr lang="de-CH" dirty="0" err="1"/>
            <a:t>Rijndael</a:t>
          </a:r>
          <a:r>
            <a:rPr lang="de-CH" dirty="0"/>
            <a:t> Block </a:t>
          </a:r>
          <a:r>
            <a:rPr lang="de-CH" dirty="0" err="1"/>
            <a:t>Cipher</a:t>
          </a:r>
          <a:r>
            <a:rPr lang="de-CH" dirty="0"/>
            <a:t>, wurde aber leicht modifiziert mit fixen Schlüsselgrössen</a:t>
          </a:r>
          <a:endParaRPr lang="en-US" dirty="0"/>
        </a:p>
      </dgm:t>
    </dgm:pt>
    <dgm:pt modelId="{AEAF90A2-0097-4097-8238-BAA093CA91BE}" type="parTrans" cxnId="{879EE5A7-2528-4018-A502-115AF3099713}">
      <dgm:prSet/>
      <dgm:spPr/>
      <dgm:t>
        <a:bodyPr/>
        <a:lstStyle/>
        <a:p>
          <a:endParaRPr lang="en-US"/>
        </a:p>
      </dgm:t>
    </dgm:pt>
    <dgm:pt modelId="{B28039F0-731A-4D5B-83CE-0B9A0A4673AC}" type="sibTrans" cxnId="{879EE5A7-2528-4018-A502-115AF3099713}">
      <dgm:prSet/>
      <dgm:spPr/>
      <dgm:t>
        <a:bodyPr/>
        <a:lstStyle/>
        <a:p>
          <a:endParaRPr lang="en-US"/>
        </a:p>
      </dgm:t>
    </dgm:pt>
    <dgm:pt modelId="{1AF0906A-3873-0549-BE7C-2AADB1871E60}">
      <dgm:prSet/>
      <dgm:spPr/>
      <dgm:t>
        <a:bodyPr/>
        <a:lstStyle/>
        <a:p>
          <a:r>
            <a:rPr lang="en-GB" b="0" i="0" u="none" dirty="0" err="1"/>
            <a:t>Entwickelt</a:t>
          </a:r>
          <a:r>
            <a:rPr lang="en-GB" b="0" i="0" u="none" dirty="0"/>
            <a:t> von </a:t>
          </a:r>
          <a:r>
            <a:rPr lang="en-GB" b="0" i="0" u="none" dirty="0" err="1"/>
            <a:t>zwei</a:t>
          </a:r>
          <a:r>
            <a:rPr lang="en-GB" b="0" i="0" u="none" dirty="0"/>
            <a:t> </a:t>
          </a:r>
          <a:r>
            <a:rPr lang="en-GB" b="0" i="0" u="none" dirty="0" err="1"/>
            <a:t>belgischen</a:t>
          </a:r>
          <a:r>
            <a:rPr lang="en-GB" b="0" i="0" u="none" dirty="0"/>
            <a:t> </a:t>
          </a:r>
          <a:r>
            <a:rPr lang="en-GB" b="0" i="0" u="none" dirty="0" err="1"/>
            <a:t>Kryptographen</a:t>
          </a:r>
          <a:r>
            <a:rPr lang="en-GB" b="0" i="0" u="none" dirty="0"/>
            <a:t>, Vincent </a:t>
          </a:r>
          <a:r>
            <a:rPr lang="en-GB" b="0" i="0" u="none" dirty="0" err="1"/>
            <a:t>Rijmen</a:t>
          </a:r>
          <a:r>
            <a:rPr lang="en-GB" b="0" i="0" u="none" dirty="0"/>
            <a:t> und Joan Daemen</a:t>
          </a:r>
          <a:endParaRPr lang="en-GB" dirty="0"/>
        </a:p>
      </dgm:t>
    </dgm:pt>
    <dgm:pt modelId="{F38F736B-D0A3-0C48-9D3E-E477A7E4ECDC}" type="parTrans" cxnId="{9E792A60-4810-8447-B6C8-46999FCA9527}">
      <dgm:prSet/>
      <dgm:spPr/>
      <dgm:t>
        <a:bodyPr/>
        <a:lstStyle/>
        <a:p>
          <a:endParaRPr lang="en-GB"/>
        </a:p>
      </dgm:t>
    </dgm:pt>
    <dgm:pt modelId="{ED1AE0B1-D833-2442-8A39-0437C915B553}" type="sibTrans" cxnId="{9E792A60-4810-8447-B6C8-46999FCA9527}">
      <dgm:prSet/>
      <dgm:spPr/>
      <dgm:t>
        <a:bodyPr/>
        <a:lstStyle/>
        <a:p>
          <a:endParaRPr lang="en-GB"/>
        </a:p>
      </dgm:t>
    </dgm:pt>
    <dgm:pt modelId="{65C26CF9-9AAB-7B45-A2C2-001A6DCC138B}" type="pres">
      <dgm:prSet presAssocID="{DD37429C-D0FA-464C-A8B9-FF1EF5589C39}" presName="vert0" presStyleCnt="0">
        <dgm:presLayoutVars>
          <dgm:dir/>
          <dgm:animOne val="branch"/>
          <dgm:animLvl val="lvl"/>
        </dgm:presLayoutVars>
      </dgm:prSet>
      <dgm:spPr/>
    </dgm:pt>
    <dgm:pt modelId="{CC868182-E52D-1542-A333-08868E55544E}" type="pres">
      <dgm:prSet presAssocID="{1AF0906A-3873-0549-BE7C-2AADB1871E60}" presName="thickLine" presStyleLbl="alignNode1" presStyleIdx="0" presStyleCnt="3"/>
      <dgm:spPr/>
    </dgm:pt>
    <dgm:pt modelId="{0024D384-DA14-1740-86C4-D5183D60E6B8}" type="pres">
      <dgm:prSet presAssocID="{1AF0906A-3873-0549-BE7C-2AADB1871E60}" presName="horz1" presStyleCnt="0"/>
      <dgm:spPr/>
    </dgm:pt>
    <dgm:pt modelId="{B5AB6B9D-FBBD-2A40-95E6-874745F80821}" type="pres">
      <dgm:prSet presAssocID="{1AF0906A-3873-0549-BE7C-2AADB1871E60}" presName="tx1" presStyleLbl="revTx" presStyleIdx="0" presStyleCnt="3"/>
      <dgm:spPr/>
    </dgm:pt>
    <dgm:pt modelId="{643E12DB-FDD0-2C4E-B04C-5FDAEC57765F}" type="pres">
      <dgm:prSet presAssocID="{1AF0906A-3873-0549-BE7C-2AADB1871E60}" presName="vert1" presStyleCnt="0"/>
      <dgm:spPr/>
    </dgm:pt>
    <dgm:pt modelId="{CE4C5CDC-2FAD-0346-90E4-9B2978B62507}" type="pres">
      <dgm:prSet presAssocID="{AA0CE8F8-101D-4F84-842D-841DD39FEBFF}" presName="thickLine" presStyleLbl="alignNode1" presStyleIdx="1" presStyleCnt="3"/>
      <dgm:spPr/>
    </dgm:pt>
    <dgm:pt modelId="{F0C7A395-FCFA-D943-8469-CA86B0D18584}" type="pres">
      <dgm:prSet presAssocID="{AA0CE8F8-101D-4F84-842D-841DD39FEBFF}" presName="horz1" presStyleCnt="0"/>
      <dgm:spPr/>
    </dgm:pt>
    <dgm:pt modelId="{62666A8B-56F3-A948-A7B3-646E12C0287C}" type="pres">
      <dgm:prSet presAssocID="{AA0CE8F8-101D-4F84-842D-841DD39FEBFF}" presName="tx1" presStyleLbl="revTx" presStyleIdx="1" presStyleCnt="3"/>
      <dgm:spPr/>
    </dgm:pt>
    <dgm:pt modelId="{7CE77371-6E93-3E4A-B029-B5C7D50DD921}" type="pres">
      <dgm:prSet presAssocID="{AA0CE8F8-101D-4F84-842D-841DD39FEBFF}" presName="vert1" presStyleCnt="0"/>
      <dgm:spPr/>
    </dgm:pt>
    <dgm:pt modelId="{BCF1A765-9449-6F40-913B-BED946B0671F}" type="pres">
      <dgm:prSet presAssocID="{B7B83312-27A8-4A0E-80AF-7D12A346204E}" presName="thickLine" presStyleLbl="alignNode1" presStyleIdx="2" presStyleCnt="3"/>
      <dgm:spPr/>
    </dgm:pt>
    <dgm:pt modelId="{A863CDBA-CE56-6944-97D7-506F491BB7B2}" type="pres">
      <dgm:prSet presAssocID="{B7B83312-27A8-4A0E-80AF-7D12A346204E}" presName="horz1" presStyleCnt="0"/>
      <dgm:spPr/>
    </dgm:pt>
    <dgm:pt modelId="{0C23E993-A9ED-8148-8E9D-71A1BA96CF9B}" type="pres">
      <dgm:prSet presAssocID="{B7B83312-27A8-4A0E-80AF-7D12A346204E}" presName="tx1" presStyleLbl="revTx" presStyleIdx="2" presStyleCnt="3"/>
      <dgm:spPr/>
    </dgm:pt>
    <dgm:pt modelId="{46397CA5-5B34-EC4E-82BD-B6DF6083C03F}" type="pres">
      <dgm:prSet presAssocID="{B7B83312-27A8-4A0E-80AF-7D12A346204E}" presName="vert1" presStyleCnt="0"/>
      <dgm:spPr/>
    </dgm:pt>
  </dgm:ptLst>
  <dgm:cxnLst>
    <dgm:cxn modelId="{80D88304-2DB3-0943-8B98-55921AFED6E7}" type="presOf" srcId="{1AF0906A-3873-0549-BE7C-2AADB1871E60}" destId="{B5AB6B9D-FBBD-2A40-95E6-874745F80821}" srcOrd="0" destOrd="0" presId="urn:microsoft.com/office/officeart/2008/layout/LinedList"/>
    <dgm:cxn modelId="{2CD0D540-EDDF-DB47-BF6B-22FF9E92D63E}" type="presOf" srcId="{B7B83312-27A8-4A0E-80AF-7D12A346204E}" destId="{0C23E993-A9ED-8148-8E9D-71A1BA96CF9B}" srcOrd="0" destOrd="0" presId="urn:microsoft.com/office/officeart/2008/layout/LinedList"/>
    <dgm:cxn modelId="{48CB4945-EC10-9241-8597-C252AE504C15}" type="presOf" srcId="{DD37429C-D0FA-464C-A8B9-FF1EF5589C39}" destId="{65C26CF9-9AAB-7B45-A2C2-001A6DCC138B}" srcOrd="0" destOrd="0" presId="urn:microsoft.com/office/officeart/2008/layout/LinedList"/>
    <dgm:cxn modelId="{9E792A60-4810-8447-B6C8-46999FCA9527}" srcId="{DD37429C-D0FA-464C-A8B9-FF1EF5589C39}" destId="{1AF0906A-3873-0549-BE7C-2AADB1871E60}" srcOrd="0" destOrd="0" parTransId="{F38F736B-D0A3-0C48-9D3E-E477A7E4ECDC}" sibTransId="{ED1AE0B1-D833-2442-8A39-0437C915B553}"/>
    <dgm:cxn modelId="{F846F46B-CB36-DF44-9580-0AF9C0251192}" type="presOf" srcId="{AA0CE8F8-101D-4F84-842D-841DD39FEBFF}" destId="{62666A8B-56F3-A948-A7B3-646E12C0287C}" srcOrd="0" destOrd="0" presId="urn:microsoft.com/office/officeart/2008/layout/LinedList"/>
    <dgm:cxn modelId="{E0493973-67F4-44A7-B795-41C1FB1825DE}" srcId="{DD37429C-D0FA-464C-A8B9-FF1EF5589C39}" destId="{AA0CE8F8-101D-4F84-842D-841DD39FEBFF}" srcOrd="1" destOrd="0" parTransId="{58EC9CD5-8554-4235-B449-CE6581678F88}" sibTransId="{05201BA1-D868-4EB8-A0AF-D345A162F299}"/>
    <dgm:cxn modelId="{879EE5A7-2528-4018-A502-115AF3099713}" srcId="{DD37429C-D0FA-464C-A8B9-FF1EF5589C39}" destId="{B7B83312-27A8-4A0E-80AF-7D12A346204E}" srcOrd="2" destOrd="0" parTransId="{AEAF90A2-0097-4097-8238-BAA093CA91BE}" sibTransId="{B28039F0-731A-4D5B-83CE-0B9A0A4673AC}"/>
    <dgm:cxn modelId="{D1A2BF99-DEA9-8A4E-B0B8-148E9F424F5C}" type="presParOf" srcId="{65C26CF9-9AAB-7B45-A2C2-001A6DCC138B}" destId="{CC868182-E52D-1542-A333-08868E55544E}" srcOrd="0" destOrd="0" presId="urn:microsoft.com/office/officeart/2008/layout/LinedList"/>
    <dgm:cxn modelId="{4627C545-16C9-554A-B25B-BE9C7970C435}" type="presParOf" srcId="{65C26CF9-9AAB-7B45-A2C2-001A6DCC138B}" destId="{0024D384-DA14-1740-86C4-D5183D60E6B8}" srcOrd="1" destOrd="0" presId="urn:microsoft.com/office/officeart/2008/layout/LinedList"/>
    <dgm:cxn modelId="{9CCC6538-5524-B848-8D8F-68C719206C1B}" type="presParOf" srcId="{0024D384-DA14-1740-86C4-D5183D60E6B8}" destId="{B5AB6B9D-FBBD-2A40-95E6-874745F80821}" srcOrd="0" destOrd="0" presId="urn:microsoft.com/office/officeart/2008/layout/LinedList"/>
    <dgm:cxn modelId="{F0DF5134-F2D7-7B40-8D0B-3995F96BA297}" type="presParOf" srcId="{0024D384-DA14-1740-86C4-D5183D60E6B8}" destId="{643E12DB-FDD0-2C4E-B04C-5FDAEC57765F}" srcOrd="1" destOrd="0" presId="urn:microsoft.com/office/officeart/2008/layout/LinedList"/>
    <dgm:cxn modelId="{A7A19EDF-E9D1-5D44-BD51-9F090743C493}" type="presParOf" srcId="{65C26CF9-9AAB-7B45-A2C2-001A6DCC138B}" destId="{CE4C5CDC-2FAD-0346-90E4-9B2978B62507}" srcOrd="2" destOrd="0" presId="urn:microsoft.com/office/officeart/2008/layout/LinedList"/>
    <dgm:cxn modelId="{B60966D9-09C9-5842-839E-BBBA55F4B043}" type="presParOf" srcId="{65C26CF9-9AAB-7B45-A2C2-001A6DCC138B}" destId="{F0C7A395-FCFA-D943-8469-CA86B0D18584}" srcOrd="3" destOrd="0" presId="urn:microsoft.com/office/officeart/2008/layout/LinedList"/>
    <dgm:cxn modelId="{009032F6-70C2-0341-BB5B-508EFAB4B69E}" type="presParOf" srcId="{F0C7A395-FCFA-D943-8469-CA86B0D18584}" destId="{62666A8B-56F3-A948-A7B3-646E12C0287C}" srcOrd="0" destOrd="0" presId="urn:microsoft.com/office/officeart/2008/layout/LinedList"/>
    <dgm:cxn modelId="{9D486A8D-0F45-F641-92C1-D48C8E200D6A}" type="presParOf" srcId="{F0C7A395-FCFA-D943-8469-CA86B0D18584}" destId="{7CE77371-6E93-3E4A-B029-B5C7D50DD921}" srcOrd="1" destOrd="0" presId="urn:microsoft.com/office/officeart/2008/layout/LinedList"/>
    <dgm:cxn modelId="{47C0A8FB-3C8E-A74A-9774-024D332E8CD4}" type="presParOf" srcId="{65C26CF9-9AAB-7B45-A2C2-001A6DCC138B}" destId="{BCF1A765-9449-6F40-913B-BED946B0671F}" srcOrd="4" destOrd="0" presId="urn:microsoft.com/office/officeart/2008/layout/LinedList"/>
    <dgm:cxn modelId="{6A68BF5C-984A-594F-A200-79671F00703F}" type="presParOf" srcId="{65C26CF9-9AAB-7B45-A2C2-001A6DCC138B}" destId="{A863CDBA-CE56-6944-97D7-506F491BB7B2}" srcOrd="5" destOrd="0" presId="urn:microsoft.com/office/officeart/2008/layout/LinedList"/>
    <dgm:cxn modelId="{11E59246-3A49-7041-978D-EF16958CD01C}" type="presParOf" srcId="{A863CDBA-CE56-6944-97D7-506F491BB7B2}" destId="{0C23E993-A9ED-8148-8E9D-71A1BA96CF9B}" srcOrd="0" destOrd="0" presId="urn:microsoft.com/office/officeart/2008/layout/LinedList"/>
    <dgm:cxn modelId="{5FBA03EA-C755-CE48-B6D7-0A0F6C0C1DFB}" type="presParOf" srcId="{A863CDBA-CE56-6944-97D7-506F491BB7B2}" destId="{46397CA5-5B34-EC4E-82BD-B6DF6083C0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A7CB5-34EF-8644-AA8D-751852022BCB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46CA0-5C04-C845-8AE3-D16053742F55}">
      <dsp:nvSpPr>
        <dsp:cNvPr id="0" name=""/>
        <dsp:cNvSpPr/>
      </dsp:nvSpPr>
      <dsp:spPr>
        <a:xfrm>
          <a:off x="0" y="0"/>
          <a:ext cx="9601200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300" kern="1200" baseline="0"/>
            <a:t>Entstehung</a:t>
          </a:r>
          <a:endParaRPr lang="en-US" sz="4300" kern="1200"/>
        </a:p>
      </dsp:txBody>
      <dsp:txXfrm>
        <a:off x="0" y="0"/>
        <a:ext cx="9601200" cy="895350"/>
      </dsp:txXfrm>
    </dsp:sp>
    <dsp:sp modelId="{45646C80-D85F-A443-951C-F034365D1816}">
      <dsp:nvSpPr>
        <dsp:cNvPr id="0" name=""/>
        <dsp:cNvSpPr/>
      </dsp:nvSpPr>
      <dsp:spPr>
        <a:xfrm>
          <a:off x="0" y="895350"/>
          <a:ext cx="9601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A6CCE-1CF3-C44E-A9CB-579DF6D6B7A0}">
      <dsp:nvSpPr>
        <dsp:cNvPr id="0" name=""/>
        <dsp:cNvSpPr/>
      </dsp:nvSpPr>
      <dsp:spPr>
        <a:xfrm>
          <a:off x="0" y="895350"/>
          <a:ext cx="9601200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300" kern="1200" baseline="0" dirty="0"/>
            <a:t>Eigenschaften</a:t>
          </a:r>
          <a:endParaRPr lang="en-US" sz="4300" kern="1200" dirty="0"/>
        </a:p>
      </dsp:txBody>
      <dsp:txXfrm>
        <a:off x="0" y="895350"/>
        <a:ext cx="9601200" cy="895350"/>
      </dsp:txXfrm>
    </dsp:sp>
    <dsp:sp modelId="{535A745C-B85A-BB4D-A19D-EB2B9F082BF7}">
      <dsp:nvSpPr>
        <dsp:cNvPr id="0" name=""/>
        <dsp:cNvSpPr/>
      </dsp:nvSpPr>
      <dsp:spPr>
        <a:xfrm>
          <a:off x="0" y="1790700"/>
          <a:ext cx="9601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60C8C-6383-184A-8B66-144B1B6330FC}">
      <dsp:nvSpPr>
        <dsp:cNvPr id="0" name=""/>
        <dsp:cNvSpPr/>
      </dsp:nvSpPr>
      <dsp:spPr>
        <a:xfrm>
          <a:off x="0" y="1790700"/>
          <a:ext cx="9601200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300" kern="1200" baseline="0"/>
            <a:t>Funktionsweise</a:t>
          </a:r>
          <a:endParaRPr lang="en-US" sz="4300" kern="1200"/>
        </a:p>
      </dsp:txBody>
      <dsp:txXfrm>
        <a:off x="0" y="1790700"/>
        <a:ext cx="9601200" cy="895350"/>
      </dsp:txXfrm>
    </dsp:sp>
    <dsp:sp modelId="{DCE55768-4658-BC40-B014-52F6D9120A87}">
      <dsp:nvSpPr>
        <dsp:cNvPr id="0" name=""/>
        <dsp:cNvSpPr/>
      </dsp:nvSpPr>
      <dsp:spPr>
        <a:xfrm>
          <a:off x="0" y="2686050"/>
          <a:ext cx="9601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E8121-9559-3144-8E79-B0138AA2E8ED}">
      <dsp:nvSpPr>
        <dsp:cNvPr id="0" name=""/>
        <dsp:cNvSpPr/>
      </dsp:nvSpPr>
      <dsp:spPr>
        <a:xfrm>
          <a:off x="0" y="2686050"/>
          <a:ext cx="9601200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300" kern="1200" baseline="0" dirty="0"/>
            <a:t>Erzeugung Rundenschlüssel </a:t>
          </a:r>
          <a:endParaRPr lang="en-US" sz="4300" kern="1200" dirty="0"/>
        </a:p>
      </dsp:txBody>
      <dsp:txXfrm>
        <a:off x="0" y="2686050"/>
        <a:ext cx="9601200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68182-E52D-1542-A333-08868E55544E}">
      <dsp:nvSpPr>
        <dsp:cNvPr id="0" name=""/>
        <dsp:cNvSpPr/>
      </dsp:nvSpPr>
      <dsp:spPr>
        <a:xfrm>
          <a:off x="0" y="1748"/>
          <a:ext cx="9601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B6B9D-FBBD-2A40-95E6-874745F80821}">
      <dsp:nvSpPr>
        <dsp:cNvPr id="0" name=""/>
        <dsp:cNvSpPr/>
      </dsp:nvSpPr>
      <dsp:spPr>
        <a:xfrm>
          <a:off x="0" y="1748"/>
          <a:ext cx="9601200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0" i="0" u="none" kern="1200" dirty="0" err="1"/>
            <a:t>Entwickelt</a:t>
          </a:r>
          <a:r>
            <a:rPr lang="en-GB" sz="3500" b="0" i="0" u="none" kern="1200" dirty="0"/>
            <a:t> von </a:t>
          </a:r>
          <a:r>
            <a:rPr lang="en-GB" sz="3500" b="0" i="0" u="none" kern="1200" dirty="0" err="1"/>
            <a:t>zwei</a:t>
          </a:r>
          <a:r>
            <a:rPr lang="en-GB" sz="3500" b="0" i="0" u="none" kern="1200" dirty="0"/>
            <a:t> </a:t>
          </a:r>
          <a:r>
            <a:rPr lang="en-GB" sz="3500" b="0" i="0" u="none" kern="1200" dirty="0" err="1"/>
            <a:t>belgischen</a:t>
          </a:r>
          <a:r>
            <a:rPr lang="en-GB" sz="3500" b="0" i="0" u="none" kern="1200" dirty="0"/>
            <a:t> </a:t>
          </a:r>
          <a:r>
            <a:rPr lang="en-GB" sz="3500" b="0" i="0" u="none" kern="1200" dirty="0" err="1"/>
            <a:t>Kryptographen</a:t>
          </a:r>
          <a:r>
            <a:rPr lang="en-GB" sz="3500" b="0" i="0" u="none" kern="1200" dirty="0"/>
            <a:t>, Vincent </a:t>
          </a:r>
          <a:r>
            <a:rPr lang="en-GB" sz="3500" b="0" i="0" u="none" kern="1200" dirty="0" err="1"/>
            <a:t>Rijmen</a:t>
          </a:r>
          <a:r>
            <a:rPr lang="en-GB" sz="3500" b="0" i="0" u="none" kern="1200" dirty="0"/>
            <a:t> und Joan Daemen</a:t>
          </a:r>
          <a:endParaRPr lang="en-GB" sz="3500" kern="1200" dirty="0"/>
        </a:p>
      </dsp:txBody>
      <dsp:txXfrm>
        <a:off x="0" y="1748"/>
        <a:ext cx="9601200" cy="1192634"/>
      </dsp:txXfrm>
    </dsp:sp>
    <dsp:sp modelId="{CE4C5CDC-2FAD-0346-90E4-9B2978B62507}">
      <dsp:nvSpPr>
        <dsp:cNvPr id="0" name=""/>
        <dsp:cNvSpPr/>
      </dsp:nvSpPr>
      <dsp:spPr>
        <a:xfrm>
          <a:off x="0" y="1194382"/>
          <a:ext cx="9601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66A8B-56F3-A948-A7B3-646E12C0287C}">
      <dsp:nvSpPr>
        <dsp:cNvPr id="0" name=""/>
        <dsp:cNvSpPr/>
      </dsp:nvSpPr>
      <dsp:spPr>
        <a:xfrm>
          <a:off x="0" y="1194382"/>
          <a:ext cx="9601200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kern="1200" dirty="0"/>
            <a:t>Oktober 2000 ausgewählt nach Wettbewerb um DES (Data Encryption Standard) Ablösung</a:t>
          </a:r>
          <a:endParaRPr lang="en-US" sz="3500" kern="1200" dirty="0"/>
        </a:p>
      </dsp:txBody>
      <dsp:txXfrm>
        <a:off x="0" y="1194382"/>
        <a:ext cx="9601200" cy="1192634"/>
      </dsp:txXfrm>
    </dsp:sp>
    <dsp:sp modelId="{BCF1A765-9449-6F40-913B-BED946B0671F}">
      <dsp:nvSpPr>
        <dsp:cNvPr id="0" name=""/>
        <dsp:cNvSpPr/>
      </dsp:nvSpPr>
      <dsp:spPr>
        <a:xfrm>
          <a:off x="0" y="2387017"/>
          <a:ext cx="9601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3E993-A9ED-8148-8E9D-71A1BA96CF9B}">
      <dsp:nvSpPr>
        <dsp:cNvPr id="0" name=""/>
        <dsp:cNvSpPr/>
      </dsp:nvSpPr>
      <dsp:spPr>
        <a:xfrm>
          <a:off x="0" y="2387017"/>
          <a:ext cx="9601200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kern="1200" dirty="0"/>
            <a:t>Beruht auf </a:t>
          </a:r>
          <a:r>
            <a:rPr lang="de-CH" sz="3500" kern="1200" dirty="0" err="1"/>
            <a:t>Rijndael</a:t>
          </a:r>
          <a:r>
            <a:rPr lang="de-CH" sz="3500" kern="1200" dirty="0"/>
            <a:t> Block </a:t>
          </a:r>
          <a:r>
            <a:rPr lang="de-CH" sz="3500" kern="1200" dirty="0" err="1"/>
            <a:t>Cipher</a:t>
          </a:r>
          <a:r>
            <a:rPr lang="de-CH" sz="3500" kern="1200" dirty="0"/>
            <a:t>, wurde aber leicht modifiziert mit fixen Schlüsselgrössen</a:t>
          </a:r>
          <a:endParaRPr lang="en-US" sz="3500" kern="1200" dirty="0"/>
        </a:p>
      </dsp:txBody>
      <dsp:txXfrm>
        <a:off x="0" y="2387017"/>
        <a:ext cx="9601200" cy="1192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BA6FA-7165-8B47-A6C8-CC8C125A7C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E58C8-0459-4641-931C-AAFC4DC040D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9689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81A2-1A73-9F4C-A668-26488FECC884}" type="datetimeFigureOut">
              <a:rPr lang="de-CH" smtClean="0"/>
              <a:t>05.01.21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FE5D9-7F8F-5E43-8D98-A3CE5D821E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44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E5D9-7F8F-5E43-8D98-A3CE5D821E4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81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E5D9-7F8F-5E43-8D98-A3CE5D821E4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37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E5D9-7F8F-5E43-8D98-A3CE5D821E4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894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E5D9-7F8F-5E43-8D98-A3CE5D821E4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64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E5D9-7F8F-5E43-8D98-A3CE5D821E4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344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E5D9-7F8F-5E43-8D98-A3CE5D821E4E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93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3239-337F-F94A-AA8C-E90F0AC0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8800" dirty="0"/>
              <a:t>AES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B48E2-50E1-A648-B0AE-D36F37B42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Encryption Standard</a:t>
            </a:r>
          </a:p>
        </p:txBody>
      </p:sp>
    </p:spTree>
    <p:extLst>
      <p:ext uri="{BB962C8B-B14F-4D97-AF65-F5344CB8AC3E}">
        <p14:creationId xmlns:p14="http://schemas.microsoft.com/office/powerpoint/2010/main" val="325299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7F50A24-A41D-FD4A-B76B-58FB11AE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394253"/>
            <a:ext cx="5958837" cy="4473147"/>
          </a:xfrm>
        </p:spPr>
        <p:txBody>
          <a:bodyPr>
            <a:normAutofit/>
          </a:bodyPr>
          <a:lstStyle/>
          <a:p>
            <a:r>
              <a:rPr lang="de-CH" dirty="0"/>
              <a:t>Vor Beginn der Hauptrunden wird die Eingabe mit dem </a:t>
            </a:r>
            <a:r>
              <a:rPr lang="de-CH" dirty="0" err="1"/>
              <a:t>Cipher</a:t>
            </a:r>
            <a:r>
              <a:rPr lang="de-CH" dirty="0"/>
              <a:t> Key XOR-Verknüpft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D45F59-24C3-3044-8801-14731506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1"/>
            <a:ext cx="6320392" cy="548640"/>
          </a:xfrm>
        </p:spPr>
        <p:txBody>
          <a:bodyPr>
            <a:normAutofit fontScale="90000"/>
          </a:bodyPr>
          <a:lstStyle/>
          <a:p>
            <a:r>
              <a:rPr lang="de-CH" sz="3600" dirty="0" err="1"/>
              <a:t>AddRoundKey</a:t>
            </a:r>
            <a:r>
              <a:rPr lang="de-CH" sz="3600" dirty="0"/>
              <a:t> - Initial</a:t>
            </a:r>
          </a:p>
        </p:txBody>
      </p:sp>
      <p:pic>
        <p:nvPicPr>
          <p:cNvPr id="6" name="Picture 5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F86F8CD-1A29-1B43-80F6-4D2DDB3A9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59" y="2396807"/>
            <a:ext cx="5198429" cy="4102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7E5F55-3D48-E643-9FB7-9BD2815D4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330"/>
          <a:stretch/>
        </p:blipFill>
        <p:spPr>
          <a:xfrm>
            <a:off x="7711689" y="2492295"/>
            <a:ext cx="4355280" cy="227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1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D45F59-24C3-3044-8801-14731506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4693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CH" sz="3600"/>
              <a:t>AddRoundKey - Initial</a:t>
            </a:r>
            <a:endParaRPr lang="de-CH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025CAEA4-4525-3B45-B359-B306764A7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2125290"/>
            <a:ext cx="3299579" cy="2606667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E06C6DA-8CFA-284C-9464-4CA77D67C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174676"/>
              </p:ext>
            </p:extLst>
          </p:nvPr>
        </p:nvGraphicFramePr>
        <p:xfrm>
          <a:off x="849201" y="4242892"/>
          <a:ext cx="2594920" cy="22736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2b</a:t>
                      </a:r>
                      <a:endParaRPr lang="de-CH" sz="2500" b="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28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ab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09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ae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EC1B14EF-5B95-2342-8A5D-BE7C883D2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440603"/>
              </p:ext>
            </p:extLst>
          </p:nvPr>
        </p:nvGraphicFramePr>
        <p:xfrm>
          <a:off x="849201" y="1743959"/>
          <a:ext cx="2594920" cy="22736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ABAC7498-E944-6142-B71D-9A8CCC73A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81664"/>
              </p:ext>
            </p:extLst>
          </p:nvPr>
        </p:nvGraphicFramePr>
        <p:xfrm>
          <a:off x="4084200" y="1743959"/>
          <a:ext cx="2594920" cy="22736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e9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be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CD93BF-60D7-DB41-B29E-3F1690ECC1E8}"/>
              </a:ext>
            </a:extLst>
          </p:cNvPr>
          <p:cNvSpPr txBox="1"/>
          <p:nvPr/>
        </p:nvSpPr>
        <p:spPr>
          <a:xfrm>
            <a:off x="3921677" y="4371087"/>
            <a:ext cx="17446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32</a:t>
            </a:r>
            <a:r>
              <a:rPr lang="de-CH" dirty="0"/>
              <a:t> = 00110010</a:t>
            </a:r>
          </a:p>
          <a:p>
            <a:r>
              <a:rPr lang="de-CH" dirty="0">
                <a:solidFill>
                  <a:srgbClr val="FF0000"/>
                </a:solidFill>
              </a:rPr>
              <a:t>2b</a:t>
            </a:r>
            <a:r>
              <a:rPr lang="de-CH" dirty="0"/>
              <a:t> =</a:t>
            </a:r>
            <a:r>
              <a:rPr lang="de-CH" sz="2400" dirty="0"/>
              <a:t> </a:t>
            </a:r>
            <a:r>
              <a:rPr lang="de-CH" u="sng" dirty="0"/>
              <a:t>00101011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C6E6A-D53C-564E-B233-4D2570CAE135}"/>
              </a:ext>
            </a:extLst>
          </p:cNvPr>
          <p:cNvSpPr txBox="1"/>
          <p:nvPr/>
        </p:nvSpPr>
        <p:spPr>
          <a:xfrm>
            <a:off x="3961935" y="5093903"/>
            <a:ext cx="22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⊕ = 00011001 = </a:t>
            </a:r>
            <a:r>
              <a:rPr lang="en-GB" dirty="0">
                <a:solidFill>
                  <a:srgbClr val="FF0000"/>
                </a:solidFill>
              </a:rPr>
              <a:t>19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EB562-960F-9645-AEA0-0DC7917808AD}"/>
              </a:ext>
            </a:extLst>
          </p:cNvPr>
          <p:cNvSpPr txBox="1"/>
          <p:nvPr/>
        </p:nvSpPr>
        <p:spPr>
          <a:xfrm>
            <a:off x="0" y="5056548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/>
              <a:t>Cipher</a:t>
            </a:r>
            <a:endParaRPr lang="de-CH" dirty="0"/>
          </a:p>
          <a:p>
            <a:pPr algn="ctr"/>
            <a:r>
              <a:rPr lang="de-CH" dirty="0"/>
              <a:t>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279CAF-4B76-704D-8619-1DA74DD44C14}"/>
              </a:ext>
            </a:extLst>
          </p:cNvPr>
          <p:cNvSpPr txBox="1"/>
          <p:nvPr/>
        </p:nvSpPr>
        <p:spPr>
          <a:xfrm>
            <a:off x="89486" y="2696115"/>
            <a:ext cx="69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57251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1DF8C-CA2F-7748-8F91-7B9C40D6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6320392" cy="708453"/>
          </a:xfrm>
        </p:spPr>
        <p:txBody>
          <a:bodyPr>
            <a:normAutofit/>
          </a:bodyPr>
          <a:lstStyle/>
          <a:p>
            <a:r>
              <a:rPr lang="de-CH" sz="3200" dirty="0" err="1"/>
              <a:t>SubBytes</a:t>
            </a:r>
            <a:endParaRPr lang="de-CH" sz="32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7F50A24-A41D-FD4A-B76B-58FB11AE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394253"/>
            <a:ext cx="5997057" cy="4473147"/>
          </a:xfrm>
        </p:spPr>
        <p:txBody>
          <a:bodyPr>
            <a:normAutofit/>
          </a:bodyPr>
          <a:lstStyle/>
          <a:p>
            <a:r>
              <a:rPr lang="de-CH" dirty="0"/>
              <a:t>State wird durch eine </a:t>
            </a:r>
            <a:r>
              <a:rPr lang="en-GB" dirty="0" err="1"/>
              <a:t>Rijndael</a:t>
            </a:r>
            <a:r>
              <a:rPr lang="en-GB" b="1" dirty="0"/>
              <a:t> </a:t>
            </a:r>
            <a:r>
              <a:rPr lang="de-CH" dirty="0"/>
              <a:t>S-Box substituiert</a:t>
            </a:r>
          </a:p>
          <a:p>
            <a:r>
              <a:rPr lang="de-CH" dirty="0"/>
              <a:t>S-Box ist unabhängig von der Eingabe</a:t>
            </a:r>
          </a:p>
          <a:p>
            <a:r>
              <a:rPr lang="de-CH" dirty="0"/>
              <a:t>Wird in vorberechneter Form verwendet falls genügend Speicher vorhanden ist (256 Bytes)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32783930-A9B8-794B-BDBB-9EFE69A9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55" y="3122308"/>
            <a:ext cx="5852963" cy="3039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11830-75AF-7643-8725-333A81E3A36E}"/>
              </a:ext>
            </a:extLst>
          </p:cNvPr>
          <p:cNvSpPr txBox="1"/>
          <p:nvPr/>
        </p:nvSpPr>
        <p:spPr>
          <a:xfrm>
            <a:off x="3228503" y="6162073"/>
            <a:ext cx="110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 = S-Box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CE30EA-4603-D040-9508-6F839B9479CD}"/>
              </a:ext>
            </a:extLst>
          </p:cNvPr>
          <p:cNvGrpSpPr/>
          <p:nvPr/>
        </p:nvGrpSpPr>
        <p:grpSpPr>
          <a:xfrm>
            <a:off x="8417704" y="956961"/>
            <a:ext cx="3063977" cy="4944078"/>
            <a:chOff x="8417704" y="956961"/>
            <a:chExt cx="3063977" cy="494407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EBA3E5-8179-4647-AE66-1FE0F5B3B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701" r="63046" b="38459"/>
            <a:stretch/>
          </p:blipFill>
          <p:spPr>
            <a:xfrm>
              <a:off x="8417704" y="956961"/>
              <a:ext cx="3063977" cy="494407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13D1C3-6ED4-034C-AE5D-54F75D92B9BB}"/>
                </a:ext>
              </a:extLst>
            </p:cNvPr>
            <p:cNvSpPr/>
            <p:nvPr/>
          </p:nvSpPr>
          <p:spPr>
            <a:xfrm>
              <a:off x="8719141" y="1828800"/>
              <a:ext cx="2289778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31045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3256B7-5274-0141-9408-84D8B6CA7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7537"/>
              </p:ext>
            </p:extLst>
          </p:nvPr>
        </p:nvGraphicFramePr>
        <p:xfrm>
          <a:off x="3839175" y="243652"/>
          <a:ext cx="8044247" cy="632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91">
                  <a:extLst>
                    <a:ext uri="{9D8B030D-6E8A-4147-A177-3AD203B41FA5}">
                      <a16:colId xmlns:a16="http://schemas.microsoft.com/office/drawing/2014/main" val="1181344876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2576266541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2121258469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958109626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529736989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232315237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1946916692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377195010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3260048964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74271570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4008426079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341284567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3152774597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2808329951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2269714410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3446291282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274973274"/>
                    </a:ext>
                  </a:extLst>
                </a:gridCol>
              </a:tblGrid>
              <a:tr h="429960">
                <a:tc>
                  <a:txBody>
                    <a:bodyPr/>
                    <a:lstStyle/>
                    <a:p>
                      <a:pPr algn="ctr"/>
                      <a:r>
                        <a:rPr lang="de-CH" sz="1100" b="1" dirty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07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0a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0b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0c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0d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0e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0f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346390"/>
                  </a:ext>
                </a:extLst>
              </a:tr>
              <a:tr h="355088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225839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034904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814752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087838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6e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63826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cf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97529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841556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423763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972187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db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653082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a0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e0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019039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e7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849407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c0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ba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8a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110314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d0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9e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248369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e0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48767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f0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8c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61533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3E6F858-13A5-6D46-9D7A-911669B63764}"/>
              </a:ext>
            </a:extLst>
          </p:cNvPr>
          <p:cNvSpPr/>
          <p:nvPr/>
        </p:nvSpPr>
        <p:spPr>
          <a:xfrm>
            <a:off x="8567111" y="254956"/>
            <a:ext cx="48690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8FB75-C9C7-C945-A97C-991FF696E28B}"/>
              </a:ext>
            </a:extLst>
          </p:cNvPr>
          <p:cNvSpPr/>
          <p:nvPr/>
        </p:nvSpPr>
        <p:spPr>
          <a:xfrm>
            <a:off x="3826474" y="1040026"/>
            <a:ext cx="48690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E78DF-4264-494B-BB15-3064DC45D695}"/>
              </a:ext>
            </a:extLst>
          </p:cNvPr>
          <p:cNvSpPr/>
          <p:nvPr/>
        </p:nvSpPr>
        <p:spPr>
          <a:xfrm>
            <a:off x="8567110" y="1038522"/>
            <a:ext cx="486903" cy="3810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617033-93A7-BC43-B456-9820C242E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56114"/>
              </p:ext>
            </p:extLst>
          </p:nvPr>
        </p:nvGraphicFramePr>
        <p:xfrm>
          <a:off x="1031411" y="2268717"/>
          <a:ext cx="648730" cy="22736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570012177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1932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55789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27771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be</a:t>
                      </a:r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44205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DBA4D61-9D63-5C41-83E8-65666DDD0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82409"/>
              </p:ext>
            </p:extLst>
          </p:nvPr>
        </p:nvGraphicFramePr>
        <p:xfrm>
          <a:off x="2435293" y="2268717"/>
          <a:ext cx="648730" cy="22736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598227336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d4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049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6586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806494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ae</a:t>
                      </a:r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7189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159EB16-4A9E-EA47-BE4B-AE623130D78C}"/>
              </a:ext>
            </a:extLst>
          </p:cNvPr>
          <p:cNvSpPr txBox="1"/>
          <p:nvPr/>
        </p:nvSpPr>
        <p:spPr>
          <a:xfrm>
            <a:off x="1849968" y="23569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ym typeface="Wingdings" pitchFamily="2" charset="2"/>
              </a:rPr>
              <a:t></a:t>
            </a:r>
            <a:endParaRPr lang="de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39171-C2FC-CD41-8A8C-9DA89C686262}"/>
              </a:ext>
            </a:extLst>
          </p:cNvPr>
          <p:cNvSpPr txBox="1"/>
          <p:nvPr/>
        </p:nvSpPr>
        <p:spPr>
          <a:xfrm>
            <a:off x="1849968" y="29322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ym typeface="Wingdings" pitchFamily="2" charset="2"/>
              </a:rPr>
              <a:t></a:t>
            </a:r>
            <a:endParaRPr lang="de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55CF4-36E5-AB4B-9D68-F40151763223}"/>
              </a:ext>
            </a:extLst>
          </p:cNvPr>
          <p:cNvSpPr txBox="1"/>
          <p:nvPr/>
        </p:nvSpPr>
        <p:spPr>
          <a:xfrm>
            <a:off x="1849968" y="35075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ym typeface="Wingdings" pitchFamily="2" charset="2"/>
              </a:rPr>
              <a:t></a:t>
            </a:r>
            <a:endParaRPr lang="de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9A339-4D91-FB4D-ABD5-A4C061C3CFB4}"/>
              </a:ext>
            </a:extLst>
          </p:cNvPr>
          <p:cNvSpPr txBox="1"/>
          <p:nvPr/>
        </p:nvSpPr>
        <p:spPr>
          <a:xfrm>
            <a:off x="1849968" y="40828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ym typeface="Wingdings" pitchFamily="2" charset="2"/>
              </a:rPr>
              <a:t></a:t>
            </a:r>
            <a:endParaRPr lang="de-CH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11D1896-AB1A-D043-8350-46895BF09108}"/>
              </a:ext>
            </a:extLst>
          </p:cNvPr>
          <p:cNvSpPr txBox="1">
            <a:spLocks/>
          </p:cNvSpPr>
          <p:nvPr/>
        </p:nvSpPr>
        <p:spPr>
          <a:xfrm>
            <a:off x="784743" y="685800"/>
            <a:ext cx="6320392" cy="708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200" dirty="0"/>
              <a:t>S-Box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1490E5-034B-7A49-A385-C12AB97C671D}"/>
              </a:ext>
            </a:extLst>
          </p:cNvPr>
          <p:cNvSpPr/>
          <p:nvPr/>
        </p:nvSpPr>
        <p:spPr>
          <a:xfrm>
            <a:off x="10444616" y="1765958"/>
            <a:ext cx="486903" cy="3810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9C1447-73F5-7D40-875E-AE8B434EBE27}"/>
              </a:ext>
            </a:extLst>
          </p:cNvPr>
          <p:cNvSpPr/>
          <p:nvPr/>
        </p:nvSpPr>
        <p:spPr>
          <a:xfrm>
            <a:off x="5712359" y="5810054"/>
            <a:ext cx="486903" cy="3810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918D0-5A4C-FA40-9891-1781DDE4857A}"/>
              </a:ext>
            </a:extLst>
          </p:cNvPr>
          <p:cNvSpPr/>
          <p:nvPr/>
        </p:nvSpPr>
        <p:spPr>
          <a:xfrm>
            <a:off x="10922092" y="4720470"/>
            <a:ext cx="486903" cy="3810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873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20CEC30-6749-ED46-9AC6-407F521AC2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659921"/>
              </p:ext>
            </p:extLst>
          </p:nvPr>
        </p:nvGraphicFramePr>
        <p:xfrm>
          <a:off x="784743" y="1697398"/>
          <a:ext cx="2594920" cy="22736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de-CH" sz="25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a0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9a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e9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be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0DCE7DC-FEFB-8248-B8CB-5F51524F24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174057"/>
              </p:ext>
            </p:extLst>
          </p:nvPr>
        </p:nvGraphicFramePr>
        <p:xfrm>
          <a:off x="4019742" y="1697398"/>
          <a:ext cx="2594920" cy="22736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de-CH" sz="25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e0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b8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1e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bf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ae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AF51C593-56A0-9444-A47F-677C3383E41E}"/>
              </a:ext>
            </a:extLst>
          </p:cNvPr>
          <p:cNvGrpSpPr/>
          <p:nvPr/>
        </p:nvGrpSpPr>
        <p:grpSpPr>
          <a:xfrm>
            <a:off x="8417704" y="956961"/>
            <a:ext cx="3063977" cy="4944078"/>
            <a:chOff x="8417704" y="956961"/>
            <a:chExt cx="3063977" cy="494407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A3C1A6F-938A-B745-A807-072A89C0D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701" r="63046" b="38459"/>
            <a:stretch/>
          </p:blipFill>
          <p:spPr>
            <a:xfrm>
              <a:off x="8417704" y="956961"/>
              <a:ext cx="3063977" cy="494407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61D412-3FC1-7545-8902-7259921C83F5}"/>
                </a:ext>
              </a:extLst>
            </p:cNvPr>
            <p:cNvSpPr/>
            <p:nvPr/>
          </p:nvSpPr>
          <p:spPr>
            <a:xfrm>
              <a:off x="8719141" y="1828800"/>
              <a:ext cx="2289778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C5AFA0-8990-6D44-BE72-63893F05C1A7}"/>
              </a:ext>
            </a:extLst>
          </p:cNvPr>
          <p:cNvSpPr txBox="1"/>
          <p:nvPr/>
        </p:nvSpPr>
        <p:spPr>
          <a:xfrm>
            <a:off x="3285635" y="4722023"/>
            <a:ext cx="90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S-Box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D81E9DE8-46F1-3349-814D-39F1259CAD89}"/>
              </a:ext>
            </a:extLst>
          </p:cNvPr>
          <p:cNvSpPr/>
          <p:nvPr/>
        </p:nvSpPr>
        <p:spPr>
          <a:xfrm>
            <a:off x="4274820" y="4084830"/>
            <a:ext cx="1223772" cy="1075771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ent Up Arrow 22">
            <a:extLst>
              <a:ext uri="{FF2B5EF4-FFF2-40B4-BE49-F238E27FC236}">
                <a16:creationId xmlns:a16="http://schemas.microsoft.com/office/drawing/2014/main" id="{2FA3881E-D4DA-7D41-BF9A-4B20A3B786E8}"/>
              </a:ext>
            </a:extLst>
          </p:cNvPr>
          <p:cNvSpPr/>
          <p:nvPr/>
        </p:nvSpPr>
        <p:spPr>
          <a:xfrm rot="5400000">
            <a:off x="1971859" y="4093719"/>
            <a:ext cx="1139952" cy="11577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F631913-2718-B747-AAAC-52DB6FCE7E38}"/>
              </a:ext>
            </a:extLst>
          </p:cNvPr>
          <p:cNvSpPr txBox="1">
            <a:spLocks/>
          </p:cNvSpPr>
          <p:nvPr/>
        </p:nvSpPr>
        <p:spPr>
          <a:xfrm>
            <a:off x="784743" y="685800"/>
            <a:ext cx="6320392" cy="708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200"/>
              <a:t>SubBytes</a:t>
            </a:r>
            <a:endParaRPr lang="de-CH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FC4AA2-1286-8048-906F-D2365512BC7B}"/>
              </a:ext>
            </a:extLst>
          </p:cNvPr>
          <p:cNvSpPr txBox="1"/>
          <p:nvPr/>
        </p:nvSpPr>
        <p:spPr>
          <a:xfrm>
            <a:off x="1250333" y="5824634"/>
            <a:ext cx="497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Der neue State wird weitergegeben an </a:t>
            </a:r>
            <a:r>
              <a:rPr lang="de-CH" dirty="0" err="1"/>
              <a:t>ShiftRows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74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7F50A24-A41D-FD4A-B76B-58FB11AE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394253"/>
            <a:ext cx="5958837" cy="4473147"/>
          </a:xfrm>
        </p:spPr>
        <p:txBody>
          <a:bodyPr>
            <a:normAutofit/>
          </a:bodyPr>
          <a:lstStyle/>
          <a:p>
            <a:r>
              <a:rPr lang="de-CH" dirty="0"/>
              <a:t>Jede Zeile des State wird um ihre Zeilennummer nach links verschoben.</a:t>
            </a:r>
          </a:p>
          <a:p>
            <a:r>
              <a:rPr lang="de-CH" dirty="0"/>
              <a:t>0, 1, 2, 3 Bytes nach links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EBA3E5-8179-4647-AE66-1FE0F5B3B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01" r="63046" b="38459"/>
          <a:stretch/>
        </p:blipFill>
        <p:spPr>
          <a:xfrm>
            <a:off x="8252340" y="766473"/>
            <a:ext cx="3299579" cy="53243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C6DCAB-0137-4044-9962-29E0668BA781}"/>
              </a:ext>
            </a:extLst>
          </p:cNvPr>
          <p:cNvSpPr txBox="1">
            <a:spLocks/>
          </p:cNvSpPr>
          <p:nvPr/>
        </p:nvSpPr>
        <p:spPr>
          <a:xfrm>
            <a:off x="784743" y="685800"/>
            <a:ext cx="6320392" cy="708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200" dirty="0" err="1"/>
              <a:t>ShiftRows</a:t>
            </a:r>
            <a:endParaRPr lang="de-CH" sz="3200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71497DB-044B-9E4A-ABAB-07D77FE4A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1" y="3086100"/>
            <a:ext cx="5905500" cy="218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A0B38E-F4E8-804B-82A4-93971AF579E1}"/>
              </a:ext>
            </a:extLst>
          </p:cNvPr>
          <p:cNvSpPr/>
          <p:nvPr/>
        </p:nvSpPr>
        <p:spPr>
          <a:xfrm>
            <a:off x="8668341" y="2538626"/>
            <a:ext cx="2289778" cy="723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41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71497DB-044B-9E4A-ABAB-07D77FE4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681" y="2611504"/>
            <a:ext cx="4418898" cy="1634992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972FD7E-8544-2D42-B88B-5D6D14D272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550438"/>
              </p:ext>
            </p:extLst>
          </p:nvPr>
        </p:nvGraphicFramePr>
        <p:xfrm>
          <a:off x="784743" y="1697398"/>
          <a:ext cx="2594920" cy="22736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de-CH" sz="25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e0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b8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1e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bf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98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ae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e5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E5035C6-EC48-C241-A97A-2E9257680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349531"/>
              </p:ext>
            </p:extLst>
          </p:nvPr>
        </p:nvGraphicFramePr>
        <p:xfrm>
          <a:off x="4019742" y="1697398"/>
          <a:ext cx="2594920" cy="22736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de-CH" sz="25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e0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b8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1e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 err="1"/>
                        <a:t>bf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b4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41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27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5d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52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11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98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30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 err="1"/>
                        <a:t>ae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f1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e5</a:t>
                      </a:r>
                      <a:endParaRPr lang="de-CH" sz="250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A2D5A09-F78D-1343-B4E4-96F25619710D}"/>
              </a:ext>
            </a:extLst>
          </p:cNvPr>
          <p:cNvSpPr txBox="1"/>
          <p:nvPr/>
        </p:nvSpPr>
        <p:spPr>
          <a:xfrm>
            <a:off x="3043480" y="4497409"/>
            <a:ext cx="1296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400" dirty="0" err="1"/>
              <a:t>Shift</a:t>
            </a:r>
            <a:r>
              <a:rPr lang="de-CH" sz="2400" dirty="0"/>
              <a:t> </a:t>
            </a:r>
            <a:r>
              <a:rPr lang="de-CH" sz="2400" dirty="0" err="1"/>
              <a:t>left</a:t>
            </a:r>
            <a:endParaRPr lang="de-CH" sz="2400" dirty="0"/>
          </a:p>
          <a:p>
            <a:pPr algn="ctr"/>
            <a:r>
              <a:rPr lang="de-CH" sz="2400" dirty="0"/>
              <a:t>0,1,2,3</a:t>
            </a:r>
          </a:p>
        </p:txBody>
      </p:sp>
      <p:sp>
        <p:nvSpPr>
          <p:cNvPr id="19" name="Bent Up Arrow 18">
            <a:extLst>
              <a:ext uri="{FF2B5EF4-FFF2-40B4-BE49-F238E27FC236}">
                <a16:creationId xmlns:a16="http://schemas.microsoft.com/office/drawing/2014/main" id="{F2A9147D-31A7-0C45-B9F0-9D5BB67BA035}"/>
              </a:ext>
            </a:extLst>
          </p:cNvPr>
          <p:cNvSpPr/>
          <p:nvPr/>
        </p:nvSpPr>
        <p:spPr>
          <a:xfrm>
            <a:off x="4274820" y="4084830"/>
            <a:ext cx="1223772" cy="1075771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850FF873-AC6C-6B4D-A898-980813D43436}"/>
              </a:ext>
            </a:extLst>
          </p:cNvPr>
          <p:cNvSpPr/>
          <p:nvPr/>
        </p:nvSpPr>
        <p:spPr>
          <a:xfrm rot="5400000">
            <a:off x="1971859" y="4093719"/>
            <a:ext cx="1139952" cy="11577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4E192-A737-2E47-85DC-8A2757B297A1}"/>
              </a:ext>
            </a:extLst>
          </p:cNvPr>
          <p:cNvSpPr txBox="1"/>
          <p:nvPr/>
        </p:nvSpPr>
        <p:spPr>
          <a:xfrm>
            <a:off x="1250333" y="5824634"/>
            <a:ext cx="519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Der neue State wird weitergegeben an </a:t>
            </a:r>
            <a:r>
              <a:rPr lang="de-CH" dirty="0" err="1"/>
              <a:t>MixColumns</a:t>
            </a:r>
            <a:r>
              <a:rPr lang="de-CH" dirty="0"/>
              <a:t>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7302FD9-C9F2-544C-B2A8-22D289E12A0C}"/>
              </a:ext>
            </a:extLst>
          </p:cNvPr>
          <p:cNvSpPr txBox="1">
            <a:spLocks/>
          </p:cNvSpPr>
          <p:nvPr/>
        </p:nvSpPr>
        <p:spPr>
          <a:xfrm>
            <a:off x="784743" y="685800"/>
            <a:ext cx="6320392" cy="708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200" dirty="0" err="1"/>
              <a:t>ShiftRows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117919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rossword puzzle, black&#10;&#10;Description automatically generated">
            <a:extLst>
              <a:ext uri="{FF2B5EF4-FFF2-40B4-BE49-F238E27FC236}">
                <a16:creationId xmlns:a16="http://schemas.microsoft.com/office/drawing/2014/main" id="{C6FDC89D-C8DF-A342-9EED-478B9CD02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105" y="2928408"/>
            <a:ext cx="5959475" cy="3162366"/>
          </a:xfrm>
        </p:spPr>
      </p:pic>
      <p:sp>
        <p:nvSpPr>
          <p:cNvPr id="27" name="Rectangle 2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EBA3E5-8179-4647-AE66-1FE0F5B3B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01" r="63046" b="38459"/>
          <a:stretch/>
        </p:blipFill>
        <p:spPr>
          <a:xfrm>
            <a:off x="8252340" y="766473"/>
            <a:ext cx="3299579" cy="53243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6CD183-67C0-5B47-9B97-68DEE252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6320392" cy="708453"/>
          </a:xfrm>
        </p:spPr>
        <p:txBody>
          <a:bodyPr>
            <a:normAutofit/>
          </a:bodyPr>
          <a:lstStyle/>
          <a:p>
            <a:r>
              <a:rPr lang="de-CH" sz="3200" dirty="0" err="1"/>
              <a:t>MixColumns</a:t>
            </a:r>
            <a:endParaRPr lang="de-CH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79B1D-C6F5-6140-BA76-6133F2DD3A09}"/>
              </a:ext>
            </a:extLst>
          </p:cNvPr>
          <p:cNvSpPr/>
          <p:nvPr/>
        </p:nvSpPr>
        <p:spPr>
          <a:xfrm>
            <a:off x="8668340" y="3352423"/>
            <a:ext cx="2289778" cy="723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DAE15836-6A0A-7C40-B4DD-765144623372}"/>
              </a:ext>
            </a:extLst>
          </p:cNvPr>
          <p:cNvSpPr txBox="1">
            <a:spLocks/>
          </p:cNvSpPr>
          <p:nvPr/>
        </p:nvSpPr>
        <p:spPr>
          <a:xfrm>
            <a:off x="784743" y="1394253"/>
            <a:ext cx="5958837" cy="447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69D9E189-91A0-2B45-B4F9-B882354404D9}"/>
              </a:ext>
            </a:extLst>
          </p:cNvPr>
          <p:cNvSpPr txBox="1">
            <a:spLocks/>
          </p:cNvSpPr>
          <p:nvPr/>
        </p:nvSpPr>
        <p:spPr>
          <a:xfrm>
            <a:off x="937143" y="1546653"/>
            <a:ext cx="5958837" cy="447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Durch die Multiplikation im Galois-Feld GF(2</a:t>
            </a:r>
            <a:r>
              <a:rPr lang="en-GB" baseline="30000" dirty="0"/>
              <a:t>8</a:t>
            </a:r>
            <a:r>
              <a:rPr lang="de-CH" dirty="0"/>
              <a:t>) </a:t>
            </a:r>
          </a:p>
          <a:p>
            <a:r>
              <a:rPr lang="de-CH" dirty="0"/>
              <a:t>Dies ist mit Abstand die komplizierteste Operation</a:t>
            </a:r>
          </a:p>
        </p:txBody>
      </p:sp>
    </p:spTree>
    <p:extLst>
      <p:ext uri="{BB962C8B-B14F-4D97-AF65-F5344CB8AC3E}">
        <p14:creationId xmlns:p14="http://schemas.microsoft.com/office/powerpoint/2010/main" val="210309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DAE15836-6A0A-7C40-B4DD-765144623372}"/>
              </a:ext>
            </a:extLst>
          </p:cNvPr>
          <p:cNvSpPr txBox="1">
            <a:spLocks/>
          </p:cNvSpPr>
          <p:nvPr/>
        </p:nvSpPr>
        <p:spPr>
          <a:xfrm>
            <a:off x="762797" y="1837313"/>
            <a:ext cx="5958837" cy="447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B03C125-2EED-4243-B3CD-C9FFA3F5E190}"/>
              </a:ext>
            </a:extLst>
          </p:cNvPr>
          <p:cNvSpPr txBox="1">
            <a:spLocks/>
          </p:cNvSpPr>
          <p:nvPr/>
        </p:nvSpPr>
        <p:spPr>
          <a:xfrm>
            <a:off x="784743" y="685800"/>
            <a:ext cx="6320392" cy="708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200" dirty="0" err="1"/>
              <a:t>MixColumns</a:t>
            </a:r>
            <a:endParaRPr lang="de-CH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5674B-7A09-AC44-A805-B9BA3358CC83}"/>
              </a:ext>
            </a:extLst>
          </p:cNvPr>
          <p:cNvSpPr txBox="1"/>
          <p:nvPr/>
        </p:nvSpPr>
        <p:spPr>
          <a:xfrm>
            <a:off x="666917" y="1569704"/>
            <a:ext cx="66342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b0,0 = </a:t>
            </a:r>
            <a:r>
              <a:rPr lang="de-CH" dirty="0">
                <a:solidFill>
                  <a:srgbClr val="FF0000"/>
                </a:solidFill>
              </a:rPr>
              <a:t>a0,0 * c0,0 </a:t>
            </a:r>
            <a:r>
              <a:rPr lang="de-CH" dirty="0"/>
              <a:t>+ a1,0 * c0,1 + a2,0 * c0,2 + a3,0 * c0,3</a:t>
            </a:r>
          </a:p>
          <a:p>
            <a:r>
              <a:rPr lang="de-CH" dirty="0">
                <a:solidFill>
                  <a:srgbClr val="FF0000"/>
                </a:solidFill>
              </a:rPr>
              <a:t>	    d4 </a:t>
            </a:r>
            <a:r>
              <a:rPr lang="de-CH" sz="2000" dirty="0">
                <a:solidFill>
                  <a:srgbClr val="FF0000"/>
                </a:solidFill>
              </a:rPr>
              <a:t>   </a:t>
            </a:r>
            <a:r>
              <a:rPr lang="de-CH" dirty="0">
                <a:solidFill>
                  <a:srgbClr val="FF0000"/>
                </a:solidFill>
              </a:rPr>
              <a:t>* 02    </a:t>
            </a:r>
            <a:r>
              <a:rPr lang="de-CH" dirty="0"/>
              <a:t>+ </a:t>
            </a:r>
            <a:r>
              <a:rPr lang="de-CH" dirty="0" err="1"/>
              <a:t>bf</a:t>
            </a:r>
            <a:r>
              <a:rPr lang="de-CH" dirty="0"/>
              <a:t> </a:t>
            </a:r>
            <a:r>
              <a:rPr lang="de-CH" sz="2000" dirty="0"/>
              <a:t> </a:t>
            </a:r>
            <a:r>
              <a:rPr lang="de-CH" dirty="0"/>
              <a:t> </a:t>
            </a:r>
            <a:r>
              <a:rPr lang="de-CH" sz="2000" dirty="0"/>
              <a:t> </a:t>
            </a:r>
            <a:r>
              <a:rPr lang="de-CH" dirty="0"/>
              <a:t> * 03 </a:t>
            </a:r>
            <a:r>
              <a:rPr lang="de-CH" sz="1600" dirty="0"/>
              <a:t> </a:t>
            </a:r>
            <a:r>
              <a:rPr lang="de-CH" dirty="0"/>
              <a:t> </a:t>
            </a:r>
            <a:r>
              <a:rPr lang="de-CH" sz="1600" dirty="0"/>
              <a:t> </a:t>
            </a:r>
            <a:r>
              <a:rPr lang="de-CH" dirty="0"/>
              <a:t>+ 5d </a:t>
            </a:r>
            <a:r>
              <a:rPr lang="de-CH" sz="2000" dirty="0"/>
              <a:t>  </a:t>
            </a:r>
            <a:r>
              <a:rPr lang="de-CH" dirty="0"/>
              <a:t> * 01   </a:t>
            </a:r>
            <a:r>
              <a:rPr lang="de-CH" sz="2000" dirty="0"/>
              <a:t> </a:t>
            </a:r>
            <a:r>
              <a:rPr lang="de-CH" dirty="0"/>
              <a:t>+ 30   </a:t>
            </a:r>
            <a:r>
              <a:rPr lang="de-CH" sz="2000" dirty="0"/>
              <a:t> </a:t>
            </a:r>
            <a:r>
              <a:rPr lang="de-CH" dirty="0"/>
              <a:t>* 01    = </a:t>
            </a:r>
            <a:r>
              <a:rPr lang="de-CH" dirty="0">
                <a:solidFill>
                  <a:srgbClr val="FF0000"/>
                </a:solidFill>
              </a:rPr>
              <a:t>04</a:t>
            </a:r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marL="285750" indent="-285750">
              <a:buFont typeface="Symbol" pitchFamily="2" charset="2"/>
              <a:buChar char="Þ"/>
            </a:pPr>
            <a:endParaRPr lang="en-CH" dirty="0"/>
          </a:p>
          <a:p>
            <a:pPr marL="285750" indent="-285750">
              <a:buFont typeface="Symbol" pitchFamily="2" charset="2"/>
              <a:buChar char="Þ"/>
            </a:pPr>
            <a:endParaRPr lang="en-CH" dirty="0"/>
          </a:p>
          <a:p>
            <a:pPr algn="ctr"/>
            <a:endParaRPr lang="en-CH" dirty="0"/>
          </a:p>
          <a:p>
            <a:pPr algn="ctr"/>
            <a:endParaRPr lang="en-CH" dirty="0"/>
          </a:p>
          <a:p>
            <a:pPr algn="ctr"/>
            <a:endParaRPr lang="en-CH" dirty="0"/>
          </a:p>
          <a:p>
            <a:pPr algn="ctr"/>
            <a:r>
              <a:rPr lang="en-CH" dirty="0"/>
              <a:t>Das Resultat muss reduziert werden da es nun 9 Bit sind. </a:t>
            </a:r>
          </a:p>
          <a:p>
            <a:pPr algn="ctr"/>
            <a:r>
              <a:rPr lang="en-CH" dirty="0"/>
              <a:t>Division durch ein unreduzierbares Polynom (Primzahl) 8. Grades: </a:t>
            </a:r>
          </a:p>
          <a:p>
            <a:pPr algn="ctr"/>
            <a:r>
              <a:rPr lang="en-GB" dirty="0"/>
              <a:t>In AES </a:t>
            </a:r>
            <a:r>
              <a:rPr lang="en-GB" dirty="0" err="1"/>
              <a:t>wird</a:t>
            </a:r>
            <a:r>
              <a:rPr lang="en-GB" dirty="0"/>
              <a:t> dieses </a:t>
            </a:r>
            <a:r>
              <a:rPr lang="en-GB" dirty="0" err="1"/>
              <a:t>Polynom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: </a:t>
            </a:r>
          </a:p>
          <a:p>
            <a:pPr algn="ctr"/>
            <a:r>
              <a:rPr lang="en-GB" dirty="0"/>
              <a:t>x</a:t>
            </a:r>
            <a:r>
              <a:rPr lang="en-GB" baseline="30000" dirty="0"/>
              <a:t>8</a:t>
            </a:r>
            <a:r>
              <a:rPr lang="en-GB" dirty="0"/>
              <a:t> + x</a:t>
            </a:r>
            <a:r>
              <a:rPr lang="en-GB" baseline="30000" dirty="0"/>
              <a:t>4</a:t>
            </a:r>
            <a:r>
              <a:rPr lang="en-GB" dirty="0"/>
              <a:t> + x</a:t>
            </a:r>
            <a:r>
              <a:rPr lang="en-GB" baseline="30000" dirty="0"/>
              <a:t>3</a:t>
            </a:r>
            <a:r>
              <a:rPr lang="en-GB" dirty="0"/>
              <a:t> + x + 1 = {(01)(1b)}</a:t>
            </a:r>
          </a:p>
          <a:p>
            <a:pPr algn="ctr"/>
            <a:endParaRPr lang="en-GB" dirty="0"/>
          </a:p>
          <a:p>
            <a:r>
              <a:rPr lang="en-GB" dirty="0"/>
              <a:t>					110101000</a:t>
            </a:r>
          </a:p>
          <a:p>
            <a:r>
              <a:rPr lang="en-GB" dirty="0"/>
              <a:t>				⊕	</a:t>
            </a:r>
            <a:r>
              <a:rPr lang="en-GB" u="sng" dirty="0"/>
              <a:t>100011011  </a:t>
            </a:r>
          </a:p>
          <a:p>
            <a:r>
              <a:rPr lang="en-GB" dirty="0"/>
              <a:t>					010110011 = </a:t>
            </a:r>
            <a:r>
              <a:rPr lang="en-GB" dirty="0">
                <a:solidFill>
                  <a:srgbClr val="FF0000"/>
                </a:solidFill>
              </a:rPr>
              <a:t>B3 = d4 * 02</a:t>
            </a:r>
            <a:endParaRPr lang="de-CH" dirty="0">
              <a:solidFill>
                <a:srgbClr val="FF0000"/>
              </a:solidFill>
            </a:endParaRPr>
          </a:p>
        </p:txBody>
      </p:sp>
      <p:pic>
        <p:nvPicPr>
          <p:cNvPr id="22" name="Content Placeholder 5" descr="A picture containing text, crossword puzzle, black&#10;&#10;Description automatically generated">
            <a:extLst>
              <a:ext uri="{FF2B5EF4-FFF2-40B4-BE49-F238E27FC236}">
                <a16:creationId xmlns:a16="http://schemas.microsoft.com/office/drawing/2014/main" id="{DAC6CB09-CFCF-5C4E-BBB6-A6C0CF2F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4938" y="2483428"/>
            <a:ext cx="4324540" cy="2294796"/>
          </a:xfrm>
        </p:spPr>
      </p:pic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C98A4E88-1BE7-6C4B-A3AA-4A703CBF7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68287"/>
              </p:ext>
            </p:extLst>
          </p:nvPr>
        </p:nvGraphicFramePr>
        <p:xfrm>
          <a:off x="741118" y="2697480"/>
          <a:ext cx="30584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09">
                  <a:extLst>
                    <a:ext uri="{9D8B030D-6E8A-4147-A177-3AD203B41FA5}">
                      <a16:colId xmlns:a16="http://schemas.microsoft.com/office/drawing/2014/main" val="148007976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725631229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2154118192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3615246487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2288292859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3100251184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4107030613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3540970639"/>
                    </a:ext>
                  </a:extLst>
                </a:gridCol>
              </a:tblGrid>
              <a:tr h="29218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62479"/>
                  </a:ext>
                </a:extLst>
              </a:tr>
              <a:tr h="2921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30000" dirty="0"/>
                        <a:t>7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30000" dirty="0"/>
                        <a:t>6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30000" dirty="0"/>
                        <a:t>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30000" dirty="0"/>
                        <a:t>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1044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E10F5AF-0DCF-BB4D-B7BA-A49C9A41C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12302"/>
              </p:ext>
            </p:extLst>
          </p:nvPr>
        </p:nvGraphicFramePr>
        <p:xfrm>
          <a:off x="4046663" y="2697480"/>
          <a:ext cx="30584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09">
                  <a:extLst>
                    <a:ext uri="{9D8B030D-6E8A-4147-A177-3AD203B41FA5}">
                      <a16:colId xmlns:a16="http://schemas.microsoft.com/office/drawing/2014/main" val="148007976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725631229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2154118192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3615246487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2288292859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3100251184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4107030613"/>
                    </a:ext>
                  </a:extLst>
                </a:gridCol>
                <a:gridCol w="382309">
                  <a:extLst>
                    <a:ext uri="{9D8B030D-6E8A-4147-A177-3AD203B41FA5}">
                      <a16:colId xmlns:a16="http://schemas.microsoft.com/office/drawing/2014/main" val="3540970639"/>
                    </a:ext>
                  </a:extLst>
                </a:gridCol>
              </a:tblGrid>
              <a:tr h="29218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62479"/>
                  </a:ext>
                </a:extLst>
              </a:tr>
              <a:tr h="292186"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1044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D409E94-2865-AD43-9F05-5BF5314DDDC1}"/>
              </a:ext>
            </a:extLst>
          </p:cNvPr>
          <p:cNvSpPr txBox="1"/>
          <p:nvPr/>
        </p:nvSpPr>
        <p:spPr>
          <a:xfrm>
            <a:off x="1644221" y="235145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------ d4 ------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419926-D36B-7240-A2CE-26A2CABEC188}"/>
              </a:ext>
            </a:extLst>
          </p:cNvPr>
          <p:cNvSpPr txBox="1"/>
          <p:nvPr/>
        </p:nvSpPr>
        <p:spPr>
          <a:xfrm>
            <a:off x="4981118" y="235145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------ 02 ------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D2E60B-D86B-6B4A-B0E0-CB65A51471F0}"/>
              </a:ext>
            </a:extLst>
          </p:cNvPr>
          <p:cNvSpPr txBox="1"/>
          <p:nvPr/>
        </p:nvSpPr>
        <p:spPr>
          <a:xfrm>
            <a:off x="3707973" y="2844225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*</a:t>
            </a:r>
          </a:p>
        </p:txBody>
      </p:sp>
      <p:graphicFrame>
        <p:nvGraphicFramePr>
          <p:cNvPr id="31" name="Table 26">
            <a:extLst>
              <a:ext uri="{FF2B5EF4-FFF2-40B4-BE49-F238E27FC236}">
                <a16:creationId xmlns:a16="http://schemas.microsoft.com/office/drawing/2014/main" id="{6F4710CB-3A3B-CB42-9CF4-112AA6DC9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02807"/>
              </p:ext>
            </p:extLst>
          </p:nvPr>
        </p:nvGraphicFramePr>
        <p:xfrm>
          <a:off x="2238527" y="3499900"/>
          <a:ext cx="33735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37">
                  <a:extLst>
                    <a:ext uri="{9D8B030D-6E8A-4147-A177-3AD203B41FA5}">
                      <a16:colId xmlns:a16="http://schemas.microsoft.com/office/drawing/2014/main" val="4259142129"/>
                    </a:ext>
                  </a:extLst>
                </a:gridCol>
                <a:gridCol w="374837">
                  <a:extLst>
                    <a:ext uri="{9D8B030D-6E8A-4147-A177-3AD203B41FA5}">
                      <a16:colId xmlns:a16="http://schemas.microsoft.com/office/drawing/2014/main" val="148007976"/>
                    </a:ext>
                  </a:extLst>
                </a:gridCol>
                <a:gridCol w="374837">
                  <a:extLst>
                    <a:ext uri="{9D8B030D-6E8A-4147-A177-3AD203B41FA5}">
                      <a16:colId xmlns:a16="http://schemas.microsoft.com/office/drawing/2014/main" val="725631229"/>
                    </a:ext>
                  </a:extLst>
                </a:gridCol>
                <a:gridCol w="374837">
                  <a:extLst>
                    <a:ext uri="{9D8B030D-6E8A-4147-A177-3AD203B41FA5}">
                      <a16:colId xmlns:a16="http://schemas.microsoft.com/office/drawing/2014/main" val="2154118192"/>
                    </a:ext>
                  </a:extLst>
                </a:gridCol>
                <a:gridCol w="374837">
                  <a:extLst>
                    <a:ext uri="{9D8B030D-6E8A-4147-A177-3AD203B41FA5}">
                      <a16:colId xmlns:a16="http://schemas.microsoft.com/office/drawing/2014/main" val="3615246487"/>
                    </a:ext>
                  </a:extLst>
                </a:gridCol>
                <a:gridCol w="374837">
                  <a:extLst>
                    <a:ext uri="{9D8B030D-6E8A-4147-A177-3AD203B41FA5}">
                      <a16:colId xmlns:a16="http://schemas.microsoft.com/office/drawing/2014/main" val="2288292859"/>
                    </a:ext>
                  </a:extLst>
                </a:gridCol>
                <a:gridCol w="374837">
                  <a:extLst>
                    <a:ext uri="{9D8B030D-6E8A-4147-A177-3AD203B41FA5}">
                      <a16:colId xmlns:a16="http://schemas.microsoft.com/office/drawing/2014/main" val="3100251184"/>
                    </a:ext>
                  </a:extLst>
                </a:gridCol>
                <a:gridCol w="374837">
                  <a:extLst>
                    <a:ext uri="{9D8B030D-6E8A-4147-A177-3AD203B41FA5}">
                      <a16:colId xmlns:a16="http://schemas.microsoft.com/office/drawing/2014/main" val="4107030613"/>
                    </a:ext>
                  </a:extLst>
                </a:gridCol>
                <a:gridCol w="374837">
                  <a:extLst>
                    <a:ext uri="{9D8B030D-6E8A-4147-A177-3AD203B41FA5}">
                      <a16:colId xmlns:a16="http://schemas.microsoft.com/office/drawing/2014/main" val="3540970639"/>
                    </a:ext>
                  </a:extLst>
                </a:gridCol>
              </a:tblGrid>
              <a:tr h="29218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62479"/>
                  </a:ext>
                </a:extLst>
              </a:tr>
              <a:tr h="2921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30000" dirty="0"/>
                        <a:t>8</a:t>
                      </a:r>
                      <a:endParaRPr lang="de-CH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30000" dirty="0"/>
                        <a:t>7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30000" dirty="0"/>
                        <a:t>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30000" dirty="0"/>
                        <a:t>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1044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2F45AAC-8348-4647-BDCF-F963AF9527EE}"/>
              </a:ext>
            </a:extLst>
          </p:cNvPr>
          <p:cNvSpPr txBox="1"/>
          <p:nvPr/>
        </p:nvSpPr>
        <p:spPr>
          <a:xfrm>
            <a:off x="1734437" y="3572149"/>
            <a:ext cx="319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88870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DAE15836-6A0A-7C40-B4DD-765144623372}"/>
              </a:ext>
            </a:extLst>
          </p:cNvPr>
          <p:cNvSpPr txBox="1">
            <a:spLocks/>
          </p:cNvSpPr>
          <p:nvPr/>
        </p:nvSpPr>
        <p:spPr>
          <a:xfrm>
            <a:off x="784743" y="1394253"/>
            <a:ext cx="6598918" cy="447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Diese Rechnung wird für jede Position im Block durchgeführt und ergibt anschliessend den neuen State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B03C125-2EED-4243-B3CD-C9FFA3F5E190}"/>
              </a:ext>
            </a:extLst>
          </p:cNvPr>
          <p:cNvSpPr txBox="1">
            <a:spLocks/>
          </p:cNvSpPr>
          <p:nvPr/>
        </p:nvSpPr>
        <p:spPr>
          <a:xfrm>
            <a:off x="784743" y="685800"/>
            <a:ext cx="6320392" cy="708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200" dirty="0" err="1"/>
              <a:t>MixColumns</a:t>
            </a:r>
            <a:endParaRPr lang="de-CH" sz="3200" dirty="0"/>
          </a:p>
        </p:txBody>
      </p:sp>
      <p:pic>
        <p:nvPicPr>
          <p:cNvPr id="22" name="Content Placeholder 5" descr="A picture containing text, crossword puzzle, black&#10;&#10;Description automatically generated">
            <a:extLst>
              <a:ext uri="{FF2B5EF4-FFF2-40B4-BE49-F238E27FC236}">
                <a16:creationId xmlns:a16="http://schemas.microsoft.com/office/drawing/2014/main" id="{DAC6CB09-CFCF-5C4E-BBB6-A6C0CF2F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4938" y="2483428"/>
            <a:ext cx="4324540" cy="2294796"/>
          </a:xfr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7AD1A9-2EB3-7542-A96D-64D67AE73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32883"/>
              </p:ext>
            </p:extLst>
          </p:nvPr>
        </p:nvGraphicFramePr>
        <p:xfrm>
          <a:off x="4610511" y="2989303"/>
          <a:ext cx="648730" cy="22736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871972536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d4</a:t>
                      </a:r>
                      <a:endParaRPr lang="de-CH" sz="2500" b="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58661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 err="1">
                          <a:solidFill>
                            <a:srgbClr val="FF0000"/>
                          </a:solidFill>
                        </a:rPr>
                        <a:t>bf</a:t>
                      </a:r>
                      <a:endParaRPr lang="de-CH" sz="25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850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5d</a:t>
                      </a:r>
                      <a:endParaRPr lang="de-CH" sz="25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9402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de-CH" sz="25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8854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CFDB7E-ED76-3F42-82B1-A06E69C4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8510"/>
              </p:ext>
            </p:extLst>
          </p:nvPr>
        </p:nvGraphicFramePr>
        <p:xfrm>
          <a:off x="6300225" y="2989303"/>
          <a:ext cx="64873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3067448337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de-CH" sz="2500" b="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526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66</a:t>
                      </a:r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32934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81</a:t>
                      </a:r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71567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e5</a:t>
                      </a:r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34845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DD2D9E4-25D4-5043-A86B-3A51D0500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27250"/>
              </p:ext>
            </p:extLst>
          </p:nvPr>
        </p:nvGraphicFramePr>
        <p:xfrm>
          <a:off x="784743" y="2989304"/>
          <a:ext cx="2594920" cy="22736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02</a:t>
                      </a:r>
                      <a:endParaRPr lang="de-CH" sz="2500" b="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03</a:t>
                      </a:r>
                      <a:endParaRPr lang="de-CH" sz="2500" b="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de-CH" sz="2500" b="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de-CH" sz="2500" b="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2EBBB5ED-D395-354A-803E-64DD7E765B52}"/>
              </a:ext>
            </a:extLst>
          </p:cNvPr>
          <p:cNvSpPr/>
          <p:nvPr/>
        </p:nvSpPr>
        <p:spPr>
          <a:xfrm>
            <a:off x="3670722" y="3802960"/>
            <a:ext cx="64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⊕</a:t>
            </a:r>
            <a:endParaRPr lang="de-CH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FD7A9D-82A1-B643-B898-6ACBFFBA43A9}"/>
              </a:ext>
            </a:extLst>
          </p:cNvPr>
          <p:cNvSpPr txBox="1"/>
          <p:nvPr/>
        </p:nvSpPr>
        <p:spPr>
          <a:xfrm>
            <a:off x="5550300" y="376503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9299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F8C-CA2F-7748-8F91-7B9C40D6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e-CH" dirty="0"/>
              <a:t>Inhalt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07AEE-F153-4267-8AD2-68C3A1861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54583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21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DAE15836-6A0A-7C40-B4DD-765144623372}"/>
              </a:ext>
            </a:extLst>
          </p:cNvPr>
          <p:cNvSpPr txBox="1">
            <a:spLocks/>
          </p:cNvSpPr>
          <p:nvPr/>
        </p:nvSpPr>
        <p:spPr>
          <a:xfrm>
            <a:off x="784743" y="1394253"/>
            <a:ext cx="5958837" cy="447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F756988E-B60E-4841-945E-5195E10E4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04270"/>
              </p:ext>
            </p:extLst>
          </p:nvPr>
        </p:nvGraphicFramePr>
        <p:xfrm>
          <a:off x="784743" y="1697398"/>
          <a:ext cx="2594920" cy="22736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de-CH" sz="25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e0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b8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1e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bf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ae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C6980040-20E2-CA4D-96BE-3EBE2D498E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73685"/>
              </p:ext>
            </p:extLst>
          </p:nvPr>
        </p:nvGraphicFramePr>
        <p:xfrm>
          <a:off x="4019742" y="1697398"/>
          <a:ext cx="259492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de-CH" sz="25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e0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48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28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66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cb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81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e5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F8D8539-AB7E-B84E-AA82-7DAFE0E95629}"/>
              </a:ext>
            </a:extLst>
          </p:cNvPr>
          <p:cNvSpPr txBox="1"/>
          <p:nvPr/>
        </p:nvSpPr>
        <p:spPr>
          <a:xfrm>
            <a:off x="3187973" y="4698936"/>
            <a:ext cx="1021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400" dirty="0"/>
              <a:t>Mix</a:t>
            </a:r>
          </a:p>
          <a:p>
            <a:pPr algn="ctr"/>
            <a:r>
              <a:rPr lang="de-CH" sz="2400" dirty="0"/>
              <a:t>GF(2</a:t>
            </a:r>
            <a:r>
              <a:rPr lang="en-GB" sz="2400" baseline="30000" dirty="0"/>
              <a:t>8</a:t>
            </a:r>
            <a:r>
              <a:rPr lang="de-CH" sz="2400" dirty="0"/>
              <a:t>)</a:t>
            </a:r>
          </a:p>
        </p:txBody>
      </p:sp>
      <p:sp>
        <p:nvSpPr>
          <p:cNvPr id="28" name="Bent Up Arrow 27">
            <a:extLst>
              <a:ext uri="{FF2B5EF4-FFF2-40B4-BE49-F238E27FC236}">
                <a16:creationId xmlns:a16="http://schemas.microsoft.com/office/drawing/2014/main" id="{E50DE3F1-CD3F-5B46-9AB1-5985B45C3C94}"/>
              </a:ext>
            </a:extLst>
          </p:cNvPr>
          <p:cNvSpPr/>
          <p:nvPr/>
        </p:nvSpPr>
        <p:spPr>
          <a:xfrm>
            <a:off x="4274820" y="4084830"/>
            <a:ext cx="1223772" cy="1075771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Bent Up Arrow 29">
            <a:extLst>
              <a:ext uri="{FF2B5EF4-FFF2-40B4-BE49-F238E27FC236}">
                <a16:creationId xmlns:a16="http://schemas.microsoft.com/office/drawing/2014/main" id="{149B0B34-895B-1647-839E-D1375725FBAE}"/>
              </a:ext>
            </a:extLst>
          </p:cNvPr>
          <p:cNvSpPr/>
          <p:nvPr/>
        </p:nvSpPr>
        <p:spPr>
          <a:xfrm rot="5400000">
            <a:off x="1971859" y="4093719"/>
            <a:ext cx="1139952" cy="11577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Content Placeholder 5" descr="A picture containing text, crossword puzzle, black&#10;&#10;Description automatically generated">
            <a:extLst>
              <a:ext uri="{FF2B5EF4-FFF2-40B4-BE49-F238E27FC236}">
                <a16:creationId xmlns:a16="http://schemas.microsoft.com/office/drawing/2014/main" id="{CF57E39F-704E-8847-B735-1242CD3DF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4938" y="2483428"/>
            <a:ext cx="4324540" cy="2294796"/>
          </a:xfr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68206085-FCAF-7D43-ADCC-C50F20B68F3B}"/>
              </a:ext>
            </a:extLst>
          </p:cNvPr>
          <p:cNvSpPr txBox="1">
            <a:spLocks/>
          </p:cNvSpPr>
          <p:nvPr/>
        </p:nvSpPr>
        <p:spPr>
          <a:xfrm>
            <a:off x="784743" y="685800"/>
            <a:ext cx="6320392" cy="708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200" dirty="0" err="1"/>
              <a:t>MixColumns</a:t>
            </a:r>
            <a:endParaRPr lang="de-CH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93C3BD-7B19-FE4A-BBF8-16C211CE5F39}"/>
              </a:ext>
            </a:extLst>
          </p:cNvPr>
          <p:cNvSpPr txBox="1"/>
          <p:nvPr/>
        </p:nvSpPr>
        <p:spPr>
          <a:xfrm>
            <a:off x="1087659" y="5842848"/>
            <a:ext cx="535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Der neue State wird weitergegeben an </a:t>
            </a:r>
            <a:r>
              <a:rPr lang="de-CH" dirty="0" err="1"/>
              <a:t>AddRoundKey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48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D45F59-24C3-3044-8801-14731506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737647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AddRoundKey</a:t>
            </a:r>
            <a:r>
              <a:rPr lang="de-CH" dirty="0"/>
              <a:t> – Runde 1</a:t>
            </a: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C5A35A-75DE-E54F-B9DA-2B0C35B38DAB}"/>
              </a:ext>
            </a:extLst>
          </p:cNvPr>
          <p:cNvGrpSpPr/>
          <p:nvPr/>
        </p:nvGrpSpPr>
        <p:grpSpPr>
          <a:xfrm>
            <a:off x="8252340" y="766473"/>
            <a:ext cx="3299579" cy="5324301"/>
            <a:chOff x="2982932" y="1059180"/>
            <a:chExt cx="3299579" cy="53243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95F2D65-23DC-B741-98F0-263BBD90D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701" r="63046" b="38459"/>
            <a:stretch/>
          </p:blipFill>
          <p:spPr>
            <a:xfrm>
              <a:off x="2982932" y="1059180"/>
              <a:ext cx="3299579" cy="532430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36E592-7FD7-3340-81AC-1130CD44301D}"/>
                </a:ext>
              </a:extLst>
            </p:cNvPr>
            <p:cNvSpPr/>
            <p:nvPr/>
          </p:nvSpPr>
          <p:spPr>
            <a:xfrm>
              <a:off x="3398419" y="4436701"/>
              <a:ext cx="2289778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DBA970F-00C7-1F43-A503-161DA1E170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46104"/>
              </p:ext>
            </p:extLst>
          </p:nvPr>
        </p:nvGraphicFramePr>
        <p:xfrm>
          <a:off x="849201" y="4242892"/>
          <a:ext cx="2594920" cy="22736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a0</a:t>
                      </a:r>
                      <a:endParaRPr lang="de-CH" sz="2500" b="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88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23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2a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fa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6c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fe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B601A42F-AC2D-EC46-9877-0782DF23C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157957"/>
              </p:ext>
            </p:extLst>
          </p:nvPr>
        </p:nvGraphicFramePr>
        <p:xfrm>
          <a:off x="849201" y="1743959"/>
          <a:ext cx="259492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de-CH" sz="2500" b="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e0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48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28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66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cb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81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e5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296B510B-B379-2349-8D61-8757DDCCF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517304"/>
              </p:ext>
            </p:extLst>
          </p:nvPr>
        </p:nvGraphicFramePr>
        <p:xfrm>
          <a:off x="4084200" y="1743959"/>
          <a:ext cx="2594920" cy="22736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>
                          <a:solidFill>
                            <a:srgbClr val="FF0000"/>
                          </a:solidFill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9f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ea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82A5088-3150-6149-BDFB-282A3D4C66E9}"/>
              </a:ext>
            </a:extLst>
          </p:cNvPr>
          <p:cNvSpPr txBox="1"/>
          <p:nvPr/>
        </p:nvSpPr>
        <p:spPr>
          <a:xfrm>
            <a:off x="3921677" y="4371087"/>
            <a:ext cx="1806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04</a:t>
            </a:r>
            <a:r>
              <a:rPr lang="de-CH" dirty="0"/>
              <a:t> = 00000100</a:t>
            </a:r>
          </a:p>
          <a:p>
            <a:r>
              <a:rPr lang="de-CH" dirty="0">
                <a:solidFill>
                  <a:srgbClr val="FF0000"/>
                </a:solidFill>
              </a:rPr>
              <a:t>a0</a:t>
            </a:r>
            <a:r>
              <a:rPr lang="de-CH" dirty="0"/>
              <a:t> =</a:t>
            </a:r>
            <a:r>
              <a:rPr lang="de-CH" sz="2400" dirty="0"/>
              <a:t> </a:t>
            </a:r>
            <a:r>
              <a:rPr lang="de-CH" u="sng" dirty="0"/>
              <a:t>10100000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4052B9-6684-124F-AC84-A181F6B0B187}"/>
              </a:ext>
            </a:extLst>
          </p:cNvPr>
          <p:cNvSpPr txBox="1"/>
          <p:nvPr/>
        </p:nvSpPr>
        <p:spPr>
          <a:xfrm>
            <a:off x="3961935" y="5093903"/>
            <a:ext cx="22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⊕ = 10100100 = </a:t>
            </a:r>
            <a:r>
              <a:rPr lang="en-GB" dirty="0">
                <a:solidFill>
                  <a:srgbClr val="FF0000"/>
                </a:solidFill>
              </a:rPr>
              <a:t>a4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785F2E-7A76-5142-9921-A4DC5DAF53F5}"/>
              </a:ext>
            </a:extLst>
          </p:cNvPr>
          <p:cNvSpPr txBox="1"/>
          <p:nvPr/>
        </p:nvSpPr>
        <p:spPr>
          <a:xfrm>
            <a:off x="89486" y="2696115"/>
            <a:ext cx="69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4F636-D54A-4B45-ADBC-17AD38C810B5}"/>
              </a:ext>
            </a:extLst>
          </p:cNvPr>
          <p:cNvSpPr txBox="1"/>
          <p:nvPr/>
        </p:nvSpPr>
        <p:spPr>
          <a:xfrm>
            <a:off x="2773" y="5056548"/>
            <a:ext cx="875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Round </a:t>
            </a:r>
          </a:p>
          <a:p>
            <a:pPr algn="ctr"/>
            <a:r>
              <a:rPr lang="de-CH" dirty="0"/>
              <a:t>Key 1</a:t>
            </a:r>
          </a:p>
        </p:txBody>
      </p:sp>
    </p:spTree>
    <p:extLst>
      <p:ext uri="{BB962C8B-B14F-4D97-AF65-F5344CB8AC3E}">
        <p14:creationId xmlns:p14="http://schemas.microsoft.com/office/powerpoint/2010/main" val="210457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1DF8C-CA2F-7748-8F91-7B9C40D6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1"/>
            <a:ext cx="5958837" cy="609600"/>
          </a:xfrm>
        </p:spPr>
        <p:txBody>
          <a:bodyPr>
            <a:normAutofit fontScale="90000"/>
          </a:bodyPr>
          <a:lstStyle/>
          <a:p>
            <a:r>
              <a:rPr lang="de-CH" dirty="0"/>
              <a:t>Runde 2 - 10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7F50A24-A41D-FD4A-B76B-58FB11AE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295401"/>
            <a:ext cx="5958837" cy="4571999"/>
          </a:xfrm>
        </p:spPr>
        <p:txBody>
          <a:bodyPr>
            <a:normAutofit/>
          </a:bodyPr>
          <a:lstStyle/>
          <a:p>
            <a:r>
              <a:rPr lang="de-CH" sz="1700" dirty="0"/>
              <a:t>Die Operationen </a:t>
            </a:r>
            <a:r>
              <a:rPr lang="de-CH" sz="1700" dirty="0" err="1"/>
              <a:t>SubBytes</a:t>
            </a:r>
            <a:r>
              <a:rPr lang="de-CH" sz="1700" dirty="0"/>
              <a:t>, </a:t>
            </a:r>
            <a:r>
              <a:rPr lang="de-CH" sz="1700" dirty="0" err="1"/>
              <a:t>ShiftRows</a:t>
            </a:r>
            <a:r>
              <a:rPr lang="de-CH" sz="1700" dirty="0"/>
              <a:t>, </a:t>
            </a:r>
            <a:r>
              <a:rPr lang="de-CH" sz="1700" dirty="0" err="1"/>
              <a:t>MixColumns</a:t>
            </a:r>
            <a:r>
              <a:rPr lang="de-CH" sz="1700" dirty="0"/>
              <a:t> und </a:t>
            </a:r>
            <a:r>
              <a:rPr lang="de-CH" sz="1700" dirty="0" err="1"/>
              <a:t>AddRoundKey</a:t>
            </a:r>
            <a:r>
              <a:rPr lang="de-CH" sz="1700" dirty="0"/>
              <a:t> werden bis zur 9. Runde wiederholt</a:t>
            </a:r>
          </a:p>
          <a:p>
            <a:r>
              <a:rPr lang="de-CH" sz="1700" dirty="0"/>
              <a:t>In der 10. Runde wird </a:t>
            </a:r>
            <a:r>
              <a:rPr lang="de-CH" sz="1700" dirty="0" err="1"/>
              <a:t>MixColumns</a:t>
            </a:r>
            <a:r>
              <a:rPr lang="de-CH" sz="1700" dirty="0"/>
              <a:t> ausgelassen</a:t>
            </a:r>
          </a:p>
          <a:p>
            <a:endParaRPr lang="de-CH" sz="17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EBA3E5-8179-4647-AE66-1FE0F5B3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418" y="639704"/>
            <a:ext cx="3165423" cy="5577840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89FF1BF-E77D-6A43-A310-E6C8C2BC8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67226"/>
              </p:ext>
            </p:extLst>
          </p:nvPr>
        </p:nvGraphicFramePr>
        <p:xfrm>
          <a:off x="784743" y="3288955"/>
          <a:ext cx="2594920" cy="22736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fb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0FBF3A-C659-524E-B8C9-4734D76A2EAF}"/>
              </a:ext>
            </a:extLst>
          </p:cNvPr>
          <p:cNvSpPr txBox="1"/>
          <p:nvPr/>
        </p:nvSpPr>
        <p:spPr>
          <a:xfrm>
            <a:off x="3587844" y="4241111"/>
            <a:ext cx="321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Ciphertext</a:t>
            </a:r>
            <a:r>
              <a:rPr lang="de-CH" dirty="0"/>
              <a:t> nach der 10. Runde</a:t>
            </a:r>
          </a:p>
        </p:txBody>
      </p:sp>
    </p:spTree>
    <p:extLst>
      <p:ext uri="{BB962C8B-B14F-4D97-AF65-F5344CB8AC3E}">
        <p14:creationId xmlns:p14="http://schemas.microsoft.com/office/powerpoint/2010/main" val="787948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3239-337F-F94A-AA8C-E90F0AC0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386840"/>
            <a:ext cx="10020300" cy="2499840"/>
          </a:xfrm>
        </p:spPr>
        <p:txBody>
          <a:bodyPr/>
          <a:lstStyle/>
          <a:p>
            <a:r>
              <a:rPr lang="de-CH" sz="8800" dirty="0"/>
              <a:t>Erzeugung Rundenschlüssel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B48E2-50E1-A648-B0AE-D36F37B42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Encryption Standard</a:t>
            </a:r>
          </a:p>
        </p:txBody>
      </p:sp>
    </p:spTree>
    <p:extLst>
      <p:ext uri="{BB962C8B-B14F-4D97-AF65-F5344CB8AC3E}">
        <p14:creationId xmlns:p14="http://schemas.microsoft.com/office/powerpoint/2010/main" val="2522772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F8C-CA2F-7748-8F91-7B9C40D6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617"/>
          </a:xfrm>
        </p:spPr>
        <p:txBody>
          <a:bodyPr>
            <a:normAutofit/>
          </a:bodyPr>
          <a:lstStyle/>
          <a:p>
            <a:r>
              <a:rPr lang="de-CH" sz="4000" dirty="0"/>
              <a:t>Übersicht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0AB3174-5CC5-A040-A95B-81707A6DB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403" y="396240"/>
            <a:ext cx="8788537" cy="63442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DE64B-5F66-6541-AA24-14C2774FADA2}"/>
              </a:ext>
            </a:extLst>
          </p:cNvPr>
          <p:cNvSpPr txBox="1"/>
          <p:nvPr/>
        </p:nvSpPr>
        <p:spPr>
          <a:xfrm>
            <a:off x="1371600" y="6092428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# = Position</a:t>
            </a:r>
          </a:p>
        </p:txBody>
      </p:sp>
    </p:spTree>
    <p:extLst>
      <p:ext uri="{BB962C8B-B14F-4D97-AF65-F5344CB8AC3E}">
        <p14:creationId xmlns:p14="http://schemas.microsoft.com/office/powerpoint/2010/main" val="199243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F8C-CA2F-7748-8F91-7B9C40D6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2553"/>
          </a:xfrm>
        </p:spPr>
        <p:txBody>
          <a:bodyPr>
            <a:normAutofit fontScale="90000"/>
          </a:bodyPr>
          <a:lstStyle/>
          <a:p>
            <a:r>
              <a:rPr lang="de-CH" dirty="0"/>
              <a:t>Erweiterung des </a:t>
            </a:r>
            <a:r>
              <a:rPr lang="de-CH" dirty="0" err="1"/>
              <a:t>Cipher</a:t>
            </a:r>
            <a:r>
              <a:rPr lang="de-CH" dirty="0"/>
              <a:t>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DF3B-DEFD-2243-9998-C9CFD42C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8353"/>
            <a:ext cx="9601200" cy="4519047"/>
          </a:xfrm>
        </p:spPr>
        <p:txBody>
          <a:bodyPr>
            <a:normAutofit/>
          </a:bodyPr>
          <a:lstStyle/>
          <a:p>
            <a:r>
              <a:rPr lang="de-CH" dirty="0"/>
              <a:t>Im Fall 128 Bit werden 11 Key verwendet</a:t>
            </a:r>
          </a:p>
          <a:p>
            <a:pPr lvl="1"/>
            <a:r>
              <a:rPr lang="de-CH" dirty="0"/>
              <a:t>Initial mit dem </a:t>
            </a:r>
            <a:r>
              <a:rPr lang="de-CH" dirty="0" err="1"/>
              <a:t>Cipher</a:t>
            </a:r>
            <a:r>
              <a:rPr lang="de-CH" dirty="0"/>
              <a:t> Key</a:t>
            </a:r>
          </a:p>
          <a:p>
            <a:pPr lvl="1"/>
            <a:r>
              <a:rPr lang="de-CH" dirty="0"/>
              <a:t>10 weiter in Runden</a:t>
            </a:r>
          </a:p>
          <a:p>
            <a:r>
              <a:rPr lang="de-CH" dirty="0"/>
              <a:t>Der erweiterte Key kann als Array von 44 Wörter (0-43) a 32 Bit angesehen werden. Wobei die ersten 4 der </a:t>
            </a:r>
            <a:r>
              <a:rPr lang="de-CH" dirty="0" err="1"/>
              <a:t>Cipher</a:t>
            </a:r>
            <a:r>
              <a:rPr lang="de-CH" dirty="0"/>
              <a:t> Key sind.</a:t>
            </a:r>
          </a:p>
          <a:p>
            <a:r>
              <a:rPr lang="de-CH" dirty="0"/>
              <a:t>Wörter die sich im Array an einer Position (#) befinden die durch 4 Teilbar ist, werden neu berechnet. Das vorangehende Wort wird mit folgenden Operationen umgeformt:</a:t>
            </a:r>
          </a:p>
          <a:p>
            <a:pPr lvl="1"/>
            <a:r>
              <a:rPr lang="de-CH" dirty="0" err="1"/>
              <a:t>RotWord</a:t>
            </a:r>
            <a:r>
              <a:rPr lang="de-CH" dirty="0"/>
              <a:t>, der Wert an erster Stelle wird an den Schluss gesetzt</a:t>
            </a:r>
          </a:p>
          <a:p>
            <a:pPr lvl="1"/>
            <a:r>
              <a:rPr lang="de-CH" dirty="0" err="1"/>
              <a:t>SubBytes</a:t>
            </a:r>
            <a:r>
              <a:rPr lang="de-CH" dirty="0"/>
              <a:t>, das neue Wort wird durch die S-Box substituiert</a:t>
            </a:r>
          </a:p>
          <a:p>
            <a:pPr lvl="1"/>
            <a:r>
              <a:rPr lang="de-CH" dirty="0" err="1"/>
              <a:t>Rcon</a:t>
            </a:r>
            <a:r>
              <a:rPr lang="de-CH" dirty="0"/>
              <a:t>, Wort vor 4 Positionen und eine Rundenkonstante wird via XOR hinzugefügt</a:t>
            </a:r>
          </a:p>
        </p:txBody>
      </p:sp>
    </p:spTree>
    <p:extLst>
      <p:ext uri="{BB962C8B-B14F-4D97-AF65-F5344CB8AC3E}">
        <p14:creationId xmlns:p14="http://schemas.microsoft.com/office/powerpoint/2010/main" val="309061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F8C-CA2F-7748-8F91-7B9C40D6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2553"/>
          </a:xfrm>
        </p:spPr>
        <p:txBody>
          <a:bodyPr>
            <a:normAutofit fontScale="90000"/>
          </a:bodyPr>
          <a:lstStyle/>
          <a:p>
            <a:r>
              <a:rPr lang="de-CH" dirty="0"/>
              <a:t>Erweiterung des </a:t>
            </a:r>
            <a:r>
              <a:rPr lang="de-CH" dirty="0" err="1"/>
              <a:t>Cipher</a:t>
            </a:r>
            <a:r>
              <a:rPr lang="de-CH" dirty="0"/>
              <a:t> Key</a:t>
            </a:r>
          </a:p>
        </p:txBody>
      </p:sp>
      <p:graphicFrame>
        <p:nvGraphicFramePr>
          <p:cNvPr id="6" name="Table 26">
            <a:extLst>
              <a:ext uri="{FF2B5EF4-FFF2-40B4-BE49-F238E27FC236}">
                <a16:creationId xmlns:a16="http://schemas.microsoft.com/office/drawing/2014/main" id="{80F77827-CC40-B641-9E62-B9FEE0BE4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49751"/>
              </p:ext>
            </p:extLst>
          </p:nvPr>
        </p:nvGraphicFramePr>
        <p:xfrm>
          <a:off x="1183064" y="2188433"/>
          <a:ext cx="10468480" cy="187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20">
                  <a:extLst>
                    <a:ext uri="{9D8B030D-6E8A-4147-A177-3AD203B41FA5}">
                      <a16:colId xmlns:a16="http://schemas.microsoft.com/office/drawing/2014/main" val="148007976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725631229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2154118192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3615246487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2288292859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3100251184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4107030613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3540970639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3795474333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754375531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493759963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227699697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2831402509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4004686123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2589690649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499318210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2057962158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1088981514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840640687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1357865269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1426962270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1167569648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2470932550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859984904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1579688194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335143076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1655007356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72622038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3419659522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2833573578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1732437737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4281324543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2299680782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3036559633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528071110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373770767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2610388007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908656930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662002541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1734519557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3974085712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1868555745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45010847"/>
                    </a:ext>
                  </a:extLst>
                </a:gridCol>
                <a:gridCol w="237920">
                  <a:extLst>
                    <a:ext uri="{9D8B030D-6E8A-4147-A177-3AD203B41FA5}">
                      <a16:colId xmlns:a16="http://schemas.microsoft.com/office/drawing/2014/main" val="2745874163"/>
                    </a:ext>
                  </a:extLst>
                </a:gridCol>
              </a:tblGrid>
              <a:tr h="541816">
                <a:tc gridSpan="4">
                  <a:txBody>
                    <a:bodyPr/>
                    <a:lstStyle/>
                    <a:p>
                      <a:pPr algn="ctr"/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Cipher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 Key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Round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Round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Round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Round 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Round 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Round 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Round 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Round 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Round 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Round 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11774"/>
                  </a:ext>
                </a:extLst>
              </a:tr>
              <a:tr h="309609"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62479"/>
                  </a:ext>
                </a:extLst>
              </a:tr>
              <a:tr h="309609"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10440"/>
                  </a:ext>
                </a:extLst>
              </a:tr>
              <a:tr h="309609"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726109"/>
                  </a:ext>
                </a:extLst>
              </a:tr>
              <a:tr h="309609"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314966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16D7BC49-D42A-4145-BCED-BCF67EA12C2C}"/>
              </a:ext>
            </a:extLst>
          </p:cNvPr>
          <p:cNvSpPr/>
          <p:nvPr/>
        </p:nvSpPr>
        <p:spPr>
          <a:xfrm rot="16200000">
            <a:off x="5997264" y="-747251"/>
            <a:ext cx="840080" cy="104684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B6E7C-718C-F549-BC7A-FFA9669DC243}"/>
              </a:ext>
            </a:extLst>
          </p:cNvPr>
          <p:cNvSpPr txBox="1"/>
          <p:nvPr/>
        </p:nvSpPr>
        <p:spPr>
          <a:xfrm>
            <a:off x="5558638" y="4907029"/>
            <a:ext cx="1717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44 Wörter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2B94DE-9633-FA43-8D74-408E85DF68C4}"/>
              </a:ext>
            </a:extLst>
          </p:cNvPr>
          <p:cNvCxnSpPr>
            <a:cxnSpLocks/>
          </p:cNvCxnSpPr>
          <p:nvPr/>
        </p:nvCxnSpPr>
        <p:spPr>
          <a:xfrm flipV="1">
            <a:off x="1296186" y="4157221"/>
            <a:ext cx="0" cy="749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66FA8A-D23C-6249-BEC4-05EA491A16D4}"/>
              </a:ext>
            </a:extLst>
          </p:cNvPr>
          <p:cNvSpPr txBox="1"/>
          <p:nvPr/>
        </p:nvSpPr>
        <p:spPr>
          <a:xfrm>
            <a:off x="975039" y="4907029"/>
            <a:ext cx="218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Wort a 32 Bit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1E445-FE93-2C41-99C1-D493599C3634}"/>
              </a:ext>
            </a:extLst>
          </p:cNvPr>
          <p:cNvSpPr/>
          <p:nvPr/>
        </p:nvSpPr>
        <p:spPr>
          <a:xfrm>
            <a:off x="1160132" y="2822781"/>
            <a:ext cx="282169" cy="124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9348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376CED9-40D8-674F-AB8F-E3D34858B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463535"/>
              </p:ext>
            </p:extLst>
          </p:nvPr>
        </p:nvGraphicFramePr>
        <p:xfrm>
          <a:off x="3317790" y="3786823"/>
          <a:ext cx="648730" cy="22736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590957447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cf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9185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54677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48100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4663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02BD982-6A9E-9049-900B-04E8B404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8180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RotWord</a:t>
            </a:r>
            <a:endParaRPr lang="de-CH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43F86D8-FED9-3D49-9CD9-3259D6258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672880"/>
              </p:ext>
            </p:extLst>
          </p:nvPr>
        </p:nvGraphicFramePr>
        <p:xfrm>
          <a:off x="1371600" y="1363980"/>
          <a:ext cx="2594920" cy="22736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2b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28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ab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09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ae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E8B2485-C928-8841-B51B-9389C88FB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437256"/>
              </p:ext>
            </p:extLst>
          </p:nvPr>
        </p:nvGraphicFramePr>
        <p:xfrm>
          <a:off x="4225600" y="1363980"/>
          <a:ext cx="259492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sp>
        <p:nvSpPr>
          <p:cNvPr id="20" name="U-turn Arrow 19">
            <a:extLst>
              <a:ext uri="{FF2B5EF4-FFF2-40B4-BE49-F238E27FC236}">
                <a16:creationId xmlns:a16="http://schemas.microsoft.com/office/drawing/2014/main" id="{9589D650-83B2-2445-9087-10A0BDD790F2}"/>
              </a:ext>
            </a:extLst>
          </p:cNvPr>
          <p:cNvSpPr/>
          <p:nvPr/>
        </p:nvSpPr>
        <p:spPr>
          <a:xfrm rot="16200000" flipH="1">
            <a:off x="1787941" y="4489951"/>
            <a:ext cx="2019300" cy="964198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1ADF0B-884B-6B49-8465-CE1183C27ADD}"/>
              </a:ext>
            </a:extLst>
          </p:cNvPr>
          <p:cNvSpPr txBox="1"/>
          <p:nvPr/>
        </p:nvSpPr>
        <p:spPr>
          <a:xfrm>
            <a:off x="3136311" y="6187440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RotWord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4528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F8C-CA2F-7748-8F91-7B9C40D6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46" y="271849"/>
            <a:ext cx="9601200" cy="710514"/>
          </a:xfrm>
        </p:spPr>
        <p:txBody>
          <a:bodyPr/>
          <a:lstStyle/>
          <a:p>
            <a:r>
              <a:rPr lang="de-CH" dirty="0"/>
              <a:t>S-Box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3256B7-5274-0141-9408-84D8B6CA70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39175" y="243652"/>
          <a:ext cx="8044247" cy="632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91">
                  <a:extLst>
                    <a:ext uri="{9D8B030D-6E8A-4147-A177-3AD203B41FA5}">
                      <a16:colId xmlns:a16="http://schemas.microsoft.com/office/drawing/2014/main" val="1181344876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2576266541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2121258469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958109626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529736989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232315237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1946916692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377195010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3260048964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74271570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4008426079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341284567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3152774597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2808329951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2269714410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3446291282"/>
                    </a:ext>
                  </a:extLst>
                </a:gridCol>
                <a:gridCol w="473191">
                  <a:extLst>
                    <a:ext uri="{9D8B030D-6E8A-4147-A177-3AD203B41FA5}">
                      <a16:colId xmlns:a16="http://schemas.microsoft.com/office/drawing/2014/main" val="274973274"/>
                    </a:ext>
                  </a:extLst>
                </a:gridCol>
              </a:tblGrid>
              <a:tr h="429960">
                <a:tc>
                  <a:txBody>
                    <a:bodyPr/>
                    <a:lstStyle/>
                    <a:p>
                      <a:pPr algn="ctr"/>
                      <a:r>
                        <a:rPr lang="de-CH" sz="1100" b="1" dirty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05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06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07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08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09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0a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0b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0c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0d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0e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0f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346390"/>
                  </a:ext>
                </a:extLst>
              </a:tr>
              <a:tr h="355088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225839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034904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814752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087838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63826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cf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97529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841556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423763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972187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db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653082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a0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e0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019039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e7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7a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849407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c0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ba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8a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110314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d0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9e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248369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e0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48767"/>
                  </a:ext>
                </a:extLst>
              </a:tr>
              <a:tr h="368537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bg1"/>
                          </a:solidFill>
                        </a:rPr>
                        <a:t>f0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8c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>
                          <a:effectLst/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61533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17E78DF-4264-494B-BB15-3064DC45D695}"/>
              </a:ext>
            </a:extLst>
          </p:cNvPr>
          <p:cNvSpPr/>
          <p:nvPr/>
        </p:nvSpPr>
        <p:spPr>
          <a:xfrm>
            <a:off x="11396519" y="5087620"/>
            <a:ext cx="486903" cy="3810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006031-81DD-A449-93C9-31922E73F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82371"/>
              </p:ext>
            </p:extLst>
          </p:nvPr>
        </p:nvGraphicFramePr>
        <p:xfrm>
          <a:off x="1031411" y="2268717"/>
          <a:ext cx="648730" cy="22736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570012177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cf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1932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55789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27771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4420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135B79-20D8-1746-B9E0-4FA504D1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06465"/>
              </p:ext>
            </p:extLst>
          </p:nvPr>
        </p:nvGraphicFramePr>
        <p:xfrm>
          <a:off x="2435293" y="2268717"/>
          <a:ext cx="648730" cy="22736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598227336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8a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049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6586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eb</a:t>
                      </a:r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806494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718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C8149-952A-694B-A60E-ACC07D3275F6}"/>
              </a:ext>
            </a:extLst>
          </p:cNvPr>
          <p:cNvSpPr txBox="1"/>
          <p:nvPr/>
        </p:nvSpPr>
        <p:spPr>
          <a:xfrm>
            <a:off x="1849968" y="23569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ym typeface="Wingdings" pitchFamily="2" charset="2"/>
              </a:rPr>
              <a:t></a:t>
            </a:r>
            <a:endParaRPr lang="de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5F62A-79EF-0A4D-9187-5A40549AC815}"/>
              </a:ext>
            </a:extLst>
          </p:cNvPr>
          <p:cNvSpPr txBox="1"/>
          <p:nvPr/>
        </p:nvSpPr>
        <p:spPr>
          <a:xfrm>
            <a:off x="1849968" y="29322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ym typeface="Wingdings" pitchFamily="2" charset="2"/>
              </a:rPr>
              <a:t></a:t>
            </a:r>
            <a:endParaRPr lang="de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29DE9-6CBF-1248-8FB0-B58DABA05BEE}"/>
              </a:ext>
            </a:extLst>
          </p:cNvPr>
          <p:cNvSpPr txBox="1"/>
          <p:nvPr/>
        </p:nvSpPr>
        <p:spPr>
          <a:xfrm>
            <a:off x="1849968" y="35075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ym typeface="Wingdings" pitchFamily="2" charset="2"/>
              </a:rPr>
              <a:t></a:t>
            </a:r>
            <a:endParaRPr lang="de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CCFE2-530B-094A-AF7A-BA9808D10DDA}"/>
              </a:ext>
            </a:extLst>
          </p:cNvPr>
          <p:cNvSpPr txBox="1"/>
          <p:nvPr/>
        </p:nvSpPr>
        <p:spPr>
          <a:xfrm>
            <a:off x="1849968" y="40828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ym typeface="Wingdings" pitchFamily="2" charset="2"/>
              </a:rPr>
              <a:t></a:t>
            </a:r>
            <a:endParaRPr lang="de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475577-4EF5-3048-AF48-6280FC2F7E8E}"/>
              </a:ext>
            </a:extLst>
          </p:cNvPr>
          <p:cNvSpPr/>
          <p:nvPr/>
        </p:nvSpPr>
        <p:spPr>
          <a:xfrm>
            <a:off x="8555955" y="664090"/>
            <a:ext cx="486903" cy="3810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FA605-F83C-EC4F-B022-B1852BE2A755}"/>
              </a:ext>
            </a:extLst>
          </p:cNvPr>
          <p:cNvSpPr/>
          <p:nvPr/>
        </p:nvSpPr>
        <p:spPr>
          <a:xfrm>
            <a:off x="9988515" y="1771890"/>
            <a:ext cx="486903" cy="3810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9942DD-B068-CB4C-8B63-12D9B2DD92CF}"/>
              </a:ext>
            </a:extLst>
          </p:cNvPr>
          <p:cNvSpPr/>
          <p:nvPr/>
        </p:nvSpPr>
        <p:spPr>
          <a:xfrm>
            <a:off x="11400551" y="2143760"/>
            <a:ext cx="486903" cy="3810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636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376CED9-40D8-674F-AB8F-E3D34858B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268920"/>
              </p:ext>
            </p:extLst>
          </p:nvPr>
        </p:nvGraphicFramePr>
        <p:xfrm>
          <a:off x="3317790" y="3786823"/>
          <a:ext cx="648730" cy="22736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590957447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8a</a:t>
                      </a:r>
                      <a:endParaRPr lang="de-CH" sz="2500" b="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9185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54677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eb</a:t>
                      </a:r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48100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4663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02BD982-6A9E-9049-900B-04E8B404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8180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Rcon</a:t>
            </a:r>
            <a:endParaRPr lang="de-CH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43F86D8-FED9-3D49-9CD9-3259D6258646}"/>
              </a:ext>
            </a:extLst>
          </p:cNvPr>
          <p:cNvGraphicFramePr>
            <a:graphicFrameLocks/>
          </p:cNvGraphicFramePr>
          <p:nvPr/>
        </p:nvGraphicFramePr>
        <p:xfrm>
          <a:off x="1371600" y="1363980"/>
          <a:ext cx="2594920" cy="22736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2b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28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ab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09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ae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E8B2485-C928-8841-B51B-9389C88FB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573911"/>
              </p:ext>
            </p:extLst>
          </p:nvPr>
        </p:nvGraphicFramePr>
        <p:xfrm>
          <a:off x="4275802" y="1363980"/>
          <a:ext cx="259492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a0</a:t>
                      </a:r>
                      <a:endParaRPr lang="de-CH" sz="2500" b="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fa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fe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336AA0C-ECA7-B94D-800A-FD4543D648FF}"/>
              </a:ext>
            </a:extLst>
          </p:cNvPr>
          <p:cNvSpPr txBox="1"/>
          <p:nvPr/>
        </p:nvSpPr>
        <p:spPr>
          <a:xfrm>
            <a:off x="3278145" y="6209666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S-Box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81328F-8CD4-404E-A5D4-CAD02302F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97534"/>
              </p:ext>
            </p:extLst>
          </p:nvPr>
        </p:nvGraphicFramePr>
        <p:xfrm>
          <a:off x="1371600" y="3786823"/>
          <a:ext cx="648730" cy="22736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3108486537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2b</a:t>
                      </a:r>
                      <a:endParaRPr lang="de-CH" sz="2500" b="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8544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07325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00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5849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52EB71F-859E-FC4F-BA87-71830AF19FE1}"/>
              </a:ext>
            </a:extLst>
          </p:cNvPr>
          <p:cNvSpPr/>
          <p:nvPr/>
        </p:nvSpPr>
        <p:spPr>
          <a:xfrm>
            <a:off x="2344695" y="4600479"/>
            <a:ext cx="64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⊕</a:t>
            </a:r>
            <a:endParaRPr lang="de-CH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B99CFB-3745-BA4A-B855-04FF9741A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86402"/>
              </p:ext>
            </p:extLst>
          </p:nvPr>
        </p:nvGraphicFramePr>
        <p:xfrm>
          <a:off x="4865704" y="3786823"/>
          <a:ext cx="648730" cy="22736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687164605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65147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92429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327582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1796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5C93A04-1FEA-954C-B545-0D15C08FD4B5}"/>
              </a:ext>
            </a:extLst>
          </p:cNvPr>
          <p:cNvSpPr/>
          <p:nvPr/>
        </p:nvSpPr>
        <p:spPr>
          <a:xfrm>
            <a:off x="4091747" y="4600479"/>
            <a:ext cx="64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⊕</a:t>
            </a:r>
            <a:endParaRPr lang="de-CH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C68D0-91A2-1446-9521-F8FB9F9995AB}"/>
              </a:ext>
            </a:extLst>
          </p:cNvPr>
          <p:cNvSpPr txBox="1"/>
          <p:nvPr/>
        </p:nvSpPr>
        <p:spPr>
          <a:xfrm>
            <a:off x="5640426" y="4606098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b="1" dirty="0"/>
              <a:t>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6C8CC-FA35-464C-9BD4-75241D1B4676}"/>
              </a:ext>
            </a:extLst>
          </p:cNvPr>
          <p:cNvSpPr txBox="1"/>
          <p:nvPr/>
        </p:nvSpPr>
        <p:spPr>
          <a:xfrm>
            <a:off x="4850873" y="620966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Rcon</a:t>
            </a:r>
            <a:endParaRPr lang="de-CH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487262-D3D4-8346-BA85-C0ECEF31D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95135"/>
              </p:ext>
            </p:extLst>
          </p:nvPr>
        </p:nvGraphicFramePr>
        <p:xfrm>
          <a:off x="6221992" y="3786823"/>
          <a:ext cx="64873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2502068428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>
                          <a:solidFill>
                            <a:srgbClr val="FF0000"/>
                          </a:solidFill>
                        </a:rPr>
                        <a:t>a0</a:t>
                      </a:r>
                      <a:endParaRPr lang="de-CH" sz="2500" b="0" i="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34535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fa</a:t>
                      </a:r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9539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fe</a:t>
                      </a:r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647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032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D13218-5BD7-B54B-B08F-3363745F0180}"/>
              </a:ext>
            </a:extLst>
          </p:cNvPr>
          <p:cNvSpPr txBox="1"/>
          <p:nvPr/>
        </p:nvSpPr>
        <p:spPr>
          <a:xfrm>
            <a:off x="996927" y="6071166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Wort vor </a:t>
            </a:r>
          </a:p>
          <a:p>
            <a:pPr algn="ctr"/>
            <a:r>
              <a:rPr lang="de-CH" dirty="0"/>
              <a:t>4 Positionen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7E7A3E0-0161-C74F-BCCE-71E3ECBC5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39671"/>
              </p:ext>
            </p:extLst>
          </p:nvPr>
        </p:nvGraphicFramePr>
        <p:xfrm>
          <a:off x="7519452" y="1733312"/>
          <a:ext cx="4154080" cy="135130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5408">
                  <a:extLst>
                    <a:ext uri="{9D8B030D-6E8A-4147-A177-3AD203B41FA5}">
                      <a16:colId xmlns:a16="http://schemas.microsoft.com/office/drawing/2014/main" val="446663891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3818139914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2659062201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4290405431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2698229509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4184785796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1822469715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2019012399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4026822120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1665594159"/>
                    </a:ext>
                  </a:extLst>
                </a:gridCol>
              </a:tblGrid>
              <a:tr h="337827">
                <a:tc>
                  <a:txBody>
                    <a:bodyPr/>
                    <a:lstStyle/>
                    <a:p>
                      <a:r>
                        <a:rPr lang="de-CH" sz="1400" b="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8296"/>
                  </a:ext>
                </a:extLst>
              </a:tr>
              <a:tr h="337827">
                <a:tc>
                  <a:txBody>
                    <a:bodyPr/>
                    <a:lstStyle/>
                    <a:p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79659"/>
                  </a:ext>
                </a:extLst>
              </a:tr>
              <a:tr h="337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55437"/>
                  </a:ext>
                </a:extLst>
              </a:tr>
              <a:tr h="337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1569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462A951-80C8-0441-B135-CFD6F5628A3A}"/>
              </a:ext>
            </a:extLst>
          </p:cNvPr>
          <p:cNvSpPr txBox="1"/>
          <p:nvPr/>
        </p:nvSpPr>
        <p:spPr>
          <a:xfrm>
            <a:off x="7519452" y="136398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Rcon</a:t>
            </a:r>
            <a:r>
              <a:rPr lang="de-CH" dirty="0"/>
              <a:t> - </a:t>
            </a:r>
            <a:r>
              <a:rPr lang="de-CH" dirty="0" err="1"/>
              <a:t>Roundconstants</a:t>
            </a:r>
            <a:endParaRPr lang="de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9E801-4C2B-A04A-8EFF-1C40E66FDBCA}"/>
              </a:ext>
            </a:extLst>
          </p:cNvPr>
          <p:cNvSpPr txBox="1"/>
          <p:nvPr/>
        </p:nvSpPr>
        <p:spPr>
          <a:xfrm>
            <a:off x="8465221" y="4184980"/>
            <a:ext cx="2262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2b</a:t>
            </a:r>
            <a:r>
              <a:rPr lang="de-CH" dirty="0"/>
              <a:t> = 00101011</a:t>
            </a:r>
          </a:p>
          <a:p>
            <a:r>
              <a:rPr lang="de-CH" dirty="0">
                <a:solidFill>
                  <a:srgbClr val="FF0000"/>
                </a:solidFill>
              </a:rPr>
              <a:t>8a</a:t>
            </a:r>
            <a:r>
              <a:rPr lang="de-CH" dirty="0"/>
              <a:t> = </a:t>
            </a:r>
            <a:r>
              <a:rPr lang="de-CH" u="sng" dirty="0"/>
              <a:t>10001010</a:t>
            </a:r>
          </a:p>
          <a:p>
            <a:r>
              <a:rPr lang="en-GB" dirty="0"/>
              <a:t>⊕</a:t>
            </a:r>
            <a:r>
              <a:rPr lang="de-CH" dirty="0"/>
              <a:t>     10100001</a:t>
            </a:r>
          </a:p>
          <a:p>
            <a:r>
              <a:rPr lang="de-CH" dirty="0">
                <a:solidFill>
                  <a:srgbClr val="FF0000"/>
                </a:solidFill>
              </a:rPr>
              <a:t>01</a:t>
            </a:r>
            <a:r>
              <a:rPr lang="de-CH" dirty="0"/>
              <a:t> = </a:t>
            </a:r>
            <a:r>
              <a:rPr lang="de-CH" u="sng" dirty="0"/>
              <a:t>00000001</a:t>
            </a:r>
          </a:p>
          <a:p>
            <a:r>
              <a:rPr lang="en-GB" dirty="0"/>
              <a:t>⊕</a:t>
            </a:r>
            <a:r>
              <a:rPr lang="de-CH" dirty="0"/>
              <a:t>     10100000 = </a:t>
            </a:r>
            <a:r>
              <a:rPr lang="de-CH" dirty="0">
                <a:solidFill>
                  <a:srgbClr val="FF0000"/>
                </a:solidFill>
              </a:rPr>
              <a:t>a0</a:t>
            </a:r>
          </a:p>
        </p:txBody>
      </p:sp>
    </p:spTree>
    <p:extLst>
      <p:ext uri="{BB962C8B-B14F-4D97-AF65-F5344CB8AC3E}">
        <p14:creationId xmlns:p14="http://schemas.microsoft.com/office/powerpoint/2010/main" val="192853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3239-337F-F94A-AA8C-E90F0AC0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8800" dirty="0"/>
              <a:t>Entstehung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B48E2-50E1-A648-B0AE-D36F37B42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Encryption Standard</a:t>
            </a:r>
          </a:p>
        </p:txBody>
      </p:sp>
    </p:spTree>
    <p:extLst>
      <p:ext uri="{BB962C8B-B14F-4D97-AF65-F5344CB8AC3E}">
        <p14:creationId xmlns:p14="http://schemas.microsoft.com/office/powerpoint/2010/main" val="763019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02BD982-6A9E-9049-900B-04E8B404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8981"/>
          </a:xfrm>
        </p:spPr>
        <p:txBody>
          <a:bodyPr>
            <a:normAutofit fontScale="90000"/>
          </a:bodyPr>
          <a:lstStyle/>
          <a:p>
            <a:r>
              <a:rPr lang="de-CH" dirty="0"/>
              <a:t>Restliche 32 Bit Wörter des 1. Round Key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43F86D8-FED9-3D49-9CD9-3259D6258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103488"/>
              </p:ext>
            </p:extLst>
          </p:nvPr>
        </p:nvGraphicFramePr>
        <p:xfrm>
          <a:off x="1371600" y="1363980"/>
          <a:ext cx="2594920" cy="22736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2b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28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ab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09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ae</a:t>
                      </a:r>
                      <a:endParaRPr lang="de-CH" sz="2500" baseline="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cf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d2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4f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a6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E8B2485-C928-8841-B51B-9389C88FB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456704"/>
              </p:ext>
            </p:extLst>
          </p:nvPr>
        </p:nvGraphicFramePr>
        <p:xfrm>
          <a:off x="4275802" y="1363980"/>
          <a:ext cx="259492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a0</a:t>
                      </a:r>
                      <a:endParaRPr lang="de-CH" sz="2500" b="0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88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23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2a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fa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54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6c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fe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2c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76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b1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81328F-8CD4-404E-A5D4-CAD02302F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04954"/>
              </p:ext>
            </p:extLst>
          </p:nvPr>
        </p:nvGraphicFramePr>
        <p:xfrm>
          <a:off x="1371600" y="3801746"/>
          <a:ext cx="648730" cy="22736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3108486537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28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8544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ae</a:t>
                      </a:r>
                      <a:endParaRPr lang="de-CH" sz="2500" baseline="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07325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d2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00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a6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45849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52EB71F-859E-FC4F-BA87-71830AF19FE1}"/>
              </a:ext>
            </a:extLst>
          </p:cNvPr>
          <p:cNvSpPr/>
          <p:nvPr/>
        </p:nvSpPr>
        <p:spPr>
          <a:xfrm>
            <a:off x="2020330" y="4615402"/>
            <a:ext cx="64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⊕</a:t>
            </a:r>
            <a:endParaRPr lang="de-CH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C68D0-91A2-1446-9521-F8FB9F9995AB}"/>
              </a:ext>
            </a:extLst>
          </p:cNvPr>
          <p:cNvSpPr txBox="1"/>
          <p:nvPr/>
        </p:nvSpPr>
        <p:spPr>
          <a:xfrm>
            <a:off x="3317789" y="462038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b="1" dirty="0"/>
              <a:t>=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487262-D3D4-8346-BA85-C0ECEF31D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94982"/>
              </p:ext>
            </p:extLst>
          </p:nvPr>
        </p:nvGraphicFramePr>
        <p:xfrm>
          <a:off x="2669059" y="3809049"/>
          <a:ext cx="64873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2502068428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a0</a:t>
                      </a:r>
                      <a:endParaRPr lang="de-CH" sz="25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34535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fa</a:t>
                      </a:r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9539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fe</a:t>
                      </a:r>
                      <a:endParaRPr lang="de-CH" sz="2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647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032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51CC909-3681-CE40-B887-7E05CE5E9646}"/>
              </a:ext>
            </a:extLst>
          </p:cNvPr>
          <p:cNvSpPr txBox="1"/>
          <p:nvPr/>
        </p:nvSpPr>
        <p:spPr>
          <a:xfrm>
            <a:off x="996927" y="6068086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Wort vor </a:t>
            </a:r>
          </a:p>
          <a:p>
            <a:pPr algn="ctr"/>
            <a:r>
              <a:rPr lang="de-CH" dirty="0"/>
              <a:t>4 Positionen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D295551-C506-A14D-8688-23463A038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2208"/>
              </p:ext>
            </p:extLst>
          </p:nvPr>
        </p:nvGraphicFramePr>
        <p:xfrm>
          <a:off x="3773362" y="3809049"/>
          <a:ext cx="64873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2502068428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88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34535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54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9539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2c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9647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b1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0329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63B73F-B59E-BB49-8DAD-A592F7902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03112"/>
              </p:ext>
            </p:extLst>
          </p:nvPr>
        </p:nvGraphicFramePr>
        <p:xfrm>
          <a:off x="5003667" y="3801746"/>
          <a:ext cx="648730" cy="22736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3108486537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ab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8544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07325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00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458498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C7BD3A4-A693-B543-810C-1BEB94E366A7}"/>
              </a:ext>
            </a:extLst>
          </p:cNvPr>
          <p:cNvSpPr/>
          <p:nvPr/>
        </p:nvSpPr>
        <p:spPr>
          <a:xfrm>
            <a:off x="5652397" y="4615402"/>
            <a:ext cx="64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⊕</a:t>
            </a:r>
            <a:endParaRPr lang="de-CH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94723B-9884-2F4B-9CEF-D65EEB292C72}"/>
              </a:ext>
            </a:extLst>
          </p:cNvPr>
          <p:cNvSpPr txBox="1"/>
          <p:nvPr/>
        </p:nvSpPr>
        <p:spPr>
          <a:xfrm>
            <a:off x="6949856" y="462038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b="1" dirty="0"/>
              <a:t>=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21E6D0C-1D36-8744-B4E6-B0B5A1D11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41090"/>
              </p:ext>
            </p:extLst>
          </p:nvPr>
        </p:nvGraphicFramePr>
        <p:xfrm>
          <a:off x="6301126" y="3809049"/>
          <a:ext cx="64873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2502068428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88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34535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54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9539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2c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9647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b1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0329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6219B03-984F-334F-857D-77F5283D746C}"/>
              </a:ext>
            </a:extLst>
          </p:cNvPr>
          <p:cNvSpPr txBox="1"/>
          <p:nvPr/>
        </p:nvSpPr>
        <p:spPr>
          <a:xfrm>
            <a:off x="4628994" y="6068086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Wort vor </a:t>
            </a:r>
          </a:p>
          <a:p>
            <a:pPr algn="ctr"/>
            <a:r>
              <a:rPr lang="de-CH" dirty="0"/>
              <a:t>4 Positionen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9E3454B-9DB3-5146-B2CA-896939F58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06149"/>
              </p:ext>
            </p:extLst>
          </p:nvPr>
        </p:nvGraphicFramePr>
        <p:xfrm>
          <a:off x="7405429" y="3809049"/>
          <a:ext cx="64873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2502068428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23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34535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9539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9647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0329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0D519C4-D5BD-6240-A25D-09458D301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76729"/>
              </p:ext>
            </p:extLst>
          </p:nvPr>
        </p:nvGraphicFramePr>
        <p:xfrm>
          <a:off x="8635734" y="3800795"/>
          <a:ext cx="648730" cy="22736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3108486537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09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8544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cf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07325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4f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00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458498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CA051D04-2AF7-E74F-A29C-5424F4F88123}"/>
              </a:ext>
            </a:extLst>
          </p:cNvPr>
          <p:cNvSpPr/>
          <p:nvPr/>
        </p:nvSpPr>
        <p:spPr>
          <a:xfrm>
            <a:off x="9284464" y="4614451"/>
            <a:ext cx="64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⊕</a:t>
            </a:r>
            <a:endParaRPr lang="de-CH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EDF5F7-9D3F-CD41-BD4A-0195050D828F}"/>
              </a:ext>
            </a:extLst>
          </p:cNvPr>
          <p:cNvSpPr txBox="1"/>
          <p:nvPr/>
        </p:nvSpPr>
        <p:spPr>
          <a:xfrm>
            <a:off x="10581923" y="4619436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b="1" dirty="0"/>
              <a:t>=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1CA4210-9A13-8A46-A9BD-7E81894CF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28332"/>
              </p:ext>
            </p:extLst>
          </p:nvPr>
        </p:nvGraphicFramePr>
        <p:xfrm>
          <a:off x="9933193" y="3808098"/>
          <a:ext cx="64873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2502068428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23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34535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9539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9647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0329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B316F5D-B156-CF4C-87A6-6295AACB8F9C}"/>
              </a:ext>
            </a:extLst>
          </p:cNvPr>
          <p:cNvSpPr txBox="1"/>
          <p:nvPr/>
        </p:nvSpPr>
        <p:spPr>
          <a:xfrm>
            <a:off x="8261061" y="6067135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Wort vor </a:t>
            </a:r>
          </a:p>
          <a:p>
            <a:pPr algn="ctr"/>
            <a:r>
              <a:rPr lang="de-CH" dirty="0"/>
              <a:t>4 Positionen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7769358-A479-DB4E-945F-D5F20502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92258"/>
              </p:ext>
            </p:extLst>
          </p:nvPr>
        </p:nvGraphicFramePr>
        <p:xfrm>
          <a:off x="11037496" y="3808098"/>
          <a:ext cx="64873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2502068428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baseline="0" dirty="0"/>
                        <a:t>2a</a:t>
                      </a:r>
                      <a:endParaRPr lang="de-CH" sz="2500" b="0" i="0" baseline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34535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6c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9539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76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9647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0329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30C829C-C92A-AF4B-AB1B-F0DD76D4E254}"/>
              </a:ext>
            </a:extLst>
          </p:cNvPr>
          <p:cNvSpPr txBox="1"/>
          <p:nvPr/>
        </p:nvSpPr>
        <p:spPr>
          <a:xfrm>
            <a:off x="6949856" y="335400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…………………………….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52F447AC-9C33-E24B-AFE8-E8A825006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651054"/>
              </p:ext>
            </p:extLst>
          </p:nvPr>
        </p:nvGraphicFramePr>
        <p:xfrm>
          <a:off x="9091306" y="1363980"/>
          <a:ext cx="2594920" cy="2273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b6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 err="1"/>
                        <a:t>ee</a:t>
                      </a:r>
                      <a:endParaRPr lang="de-CH" sz="2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7E3ADA4-5531-6544-9B91-831AF723B259}"/>
              </a:ext>
            </a:extLst>
          </p:cNvPr>
          <p:cNvSpPr txBox="1"/>
          <p:nvPr/>
        </p:nvSpPr>
        <p:spPr>
          <a:xfrm>
            <a:off x="7031972" y="2327249"/>
            <a:ext cx="190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9 weitere Runden</a:t>
            </a:r>
          </a:p>
          <a:p>
            <a:pPr algn="ctr"/>
            <a:r>
              <a:rPr lang="de-CH" dirty="0"/>
              <a:t>angefangen bei </a:t>
            </a:r>
            <a:r>
              <a:rPr lang="de-CH" dirty="0" err="1"/>
              <a:t>RotWord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40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9" grpId="0"/>
      <p:bldP spid="20" grpId="0"/>
      <p:bldP spid="23" grpId="0"/>
      <p:bldP spid="26" grpId="0"/>
      <p:bldP spid="27" grpId="0"/>
      <p:bldP spid="29" grpId="0"/>
      <p:bldP spid="31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5AA05-2C31-432B-99C9-711C5103C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63802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61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3239-337F-F94A-AA8C-E90F0AC0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8800" dirty="0"/>
              <a:t>Eigenschaften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B48E2-50E1-A648-B0AE-D36F37B42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Encryption Standard</a:t>
            </a:r>
          </a:p>
        </p:txBody>
      </p:sp>
    </p:spTree>
    <p:extLst>
      <p:ext uri="{BB962C8B-B14F-4D97-AF65-F5344CB8AC3E}">
        <p14:creationId xmlns:p14="http://schemas.microsoft.com/office/powerpoint/2010/main" val="330698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F8C-CA2F-7748-8F91-7B9C40D6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617"/>
          </a:xfrm>
        </p:spPr>
        <p:txBody>
          <a:bodyPr/>
          <a:lstStyle/>
          <a:p>
            <a:r>
              <a:rPr lang="de-CH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DF3B-DEFD-2243-9998-C9CFD42C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1417"/>
            <a:ext cx="10027227" cy="5331892"/>
          </a:xfrm>
        </p:spPr>
        <p:txBody>
          <a:bodyPr>
            <a:normAutofit/>
          </a:bodyPr>
          <a:lstStyle/>
          <a:p>
            <a:r>
              <a:rPr lang="de-CH" dirty="0"/>
              <a:t>Feste Blockgrösse 128 Bit</a:t>
            </a:r>
          </a:p>
          <a:p>
            <a:r>
              <a:rPr lang="de-CH" dirty="0"/>
              <a:t>Variable Schlüssellänge von 128 Bit, 192 Bit und 256 Bit – Symmetrisch verschlüsselt</a:t>
            </a:r>
          </a:p>
          <a:p>
            <a:r>
              <a:rPr lang="de-CH" dirty="0"/>
              <a:t>Variable Anzahl Runden gemäss Schlüssellänge</a:t>
            </a:r>
          </a:p>
          <a:p>
            <a:pPr lvl="1"/>
            <a:r>
              <a:rPr lang="de-CH" dirty="0"/>
              <a:t>128 Bit - 10 Runden, 192 Bit – 12 Runden, 256 Bit – 14 Runden</a:t>
            </a:r>
          </a:p>
          <a:p>
            <a:r>
              <a:rPr lang="de-CH" dirty="0"/>
              <a:t>Operationen pro Runde</a:t>
            </a:r>
          </a:p>
          <a:p>
            <a:pPr lvl="1"/>
            <a:r>
              <a:rPr lang="de-CH" dirty="0" err="1"/>
              <a:t>SubByte</a:t>
            </a:r>
            <a:endParaRPr lang="de-CH" dirty="0"/>
          </a:p>
          <a:p>
            <a:pPr lvl="1"/>
            <a:r>
              <a:rPr lang="de-CH" dirty="0" err="1"/>
              <a:t>ShiftRow</a:t>
            </a:r>
            <a:endParaRPr lang="de-CH" dirty="0"/>
          </a:p>
          <a:p>
            <a:pPr lvl="1"/>
            <a:r>
              <a:rPr lang="de-CH" dirty="0" err="1"/>
              <a:t>MixColumn</a:t>
            </a:r>
            <a:endParaRPr lang="de-CH" dirty="0"/>
          </a:p>
          <a:p>
            <a:pPr lvl="1"/>
            <a:r>
              <a:rPr lang="de-CH" dirty="0" err="1"/>
              <a:t>AddRoundKey</a:t>
            </a:r>
            <a:endParaRPr lang="de-CH" dirty="0"/>
          </a:p>
          <a:p>
            <a:r>
              <a:rPr lang="de-CH" dirty="0"/>
              <a:t>Geschwindigkeit: Gleichmässig gute Performance über mehrere Plattformen wie         </a:t>
            </a:r>
            <a:r>
              <a:rPr lang="de-CH" dirty="0" err="1"/>
              <a:t>z.b.</a:t>
            </a:r>
            <a:r>
              <a:rPr lang="de-CH" dirty="0"/>
              <a:t> 64-Bit, 32-Bit Prozessoren oder 8-Bit Mikrocontroller</a:t>
            </a:r>
          </a:p>
          <a:p>
            <a:r>
              <a:rPr lang="de-CH" dirty="0"/>
              <a:t>Speicherbedarf: Sehr geringe RAM- und ROM-Speicher Bedarf. Schlüsselerzeugung kann «on-</a:t>
            </a:r>
            <a:r>
              <a:rPr lang="de-CH" dirty="0" err="1"/>
              <a:t>the</a:t>
            </a:r>
            <a:r>
              <a:rPr lang="de-CH" dirty="0"/>
              <a:t>-</a:t>
            </a:r>
            <a:r>
              <a:rPr lang="de-CH" dirty="0" err="1"/>
              <a:t>fly</a:t>
            </a:r>
            <a:r>
              <a:rPr lang="de-CH" dirty="0"/>
              <a:t>» stattfinden. Ideal für Chipkarten.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855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3239-337F-F94A-AA8C-E90F0AC0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980" y="1788454"/>
            <a:ext cx="8912377" cy="2098226"/>
          </a:xfrm>
        </p:spPr>
        <p:txBody>
          <a:bodyPr/>
          <a:lstStyle/>
          <a:p>
            <a:r>
              <a:rPr lang="de-CH" sz="8800" dirty="0"/>
              <a:t>Funktionsweise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B48E2-50E1-A648-B0AE-D36F37B42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Encryption Standard</a:t>
            </a:r>
          </a:p>
        </p:txBody>
      </p:sp>
    </p:spTree>
    <p:extLst>
      <p:ext uri="{BB962C8B-B14F-4D97-AF65-F5344CB8AC3E}">
        <p14:creationId xmlns:p14="http://schemas.microsoft.com/office/powerpoint/2010/main" val="398523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1DF8C-CA2F-7748-8F91-7B9C40D6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609600"/>
          </a:xfrm>
        </p:spPr>
        <p:txBody>
          <a:bodyPr>
            <a:normAutofit/>
          </a:bodyPr>
          <a:lstStyle/>
          <a:p>
            <a:r>
              <a:rPr lang="de-CH" sz="3600" dirty="0"/>
              <a:t>Übersicht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7F50A24-A41D-FD4A-B76B-58FB11AE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295400"/>
            <a:ext cx="5958837" cy="4572000"/>
          </a:xfrm>
        </p:spPr>
        <p:txBody>
          <a:bodyPr>
            <a:normAutofit/>
          </a:bodyPr>
          <a:lstStyle/>
          <a:p>
            <a:r>
              <a:rPr lang="de-CH" dirty="0"/>
              <a:t>Ein 128-Bit Block (State) wird eingelesen</a:t>
            </a:r>
          </a:p>
          <a:p>
            <a:r>
              <a:rPr lang="de-CH" dirty="0"/>
              <a:t>State wird mit dem </a:t>
            </a:r>
            <a:r>
              <a:rPr lang="de-CH" dirty="0" err="1"/>
              <a:t>Cipher</a:t>
            </a:r>
            <a:r>
              <a:rPr lang="de-CH" dirty="0"/>
              <a:t> Key XOR-Verknüpft</a:t>
            </a:r>
          </a:p>
          <a:p>
            <a:r>
              <a:rPr lang="de-CH" dirty="0"/>
              <a:t>Die Operationen </a:t>
            </a:r>
            <a:r>
              <a:rPr lang="de-CH" dirty="0" err="1"/>
              <a:t>SubByte</a:t>
            </a:r>
            <a:r>
              <a:rPr lang="de-CH" dirty="0"/>
              <a:t>, </a:t>
            </a:r>
            <a:r>
              <a:rPr lang="de-CH" dirty="0" err="1"/>
              <a:t>ShiftRows</a:t>
            </a:r>
            <a:r>
              <a:rPr lang="de-CH" dirty="0"/>
              <a:t>, </a:t>
            </a:r>
            <a:r>
              <a:rPr lang="de-CH" dirty="0" err="1"/>
              <a:t>MixColumns</a:t>
            </a:r>
            <a:r>
              <a:rPr lang="de-CH" dirty="0"/>
              <a:t> und </a:t>
            </a:r>
            <a:r>
              <a:rPr lang="de-CH" dirty="0" err="1"/>
              <a:t>AddRoundKey</a:t>
            </a:r>
            <a:r>
              <a:rPr lang="de-CH" dirty="0"/>
              <a:t> werden gemäss vorgegebener Anzahl Runden durchgeführt</a:t>
            </a:r>
          </a:p>
          <a:p>
            <a:r>
              <a:rPr lang="de-CH" dirty="0"/>
              <a:t>Der aktuelle State wird erneut XOR-Verknüpft mit dem Round Key </a:t>
            </a:r>
          </a:p>
          <a:p>
            <a:r>
              <a:rPr lang="de-CH" dirty="0"/>
              <a:t>In der letzten Runde wird die Operation </a:t>
            </a:r>
            <a:r>
              <a:rPr lang="de-CH" dirty="0" err="1"/>
              <a:t>MixColumns</a:t>
            </a:r>
            <a:r>
              <a:rPr lang="de-CH" dirty="0"/>
              <a:t> ausgelassen</a:t>
            </a:r>
          </a:p>
          <a:p>
            <a:r>
              <a:rPr lang="de-CH" dirty="0"/>
              <a:t>Die Ausgabe ist ein </a:t>
            </a:r>
            <a:r>
              <a:rPr lang="de-CH" dirty="0" err="1"/>
              <a:t>Ciphertext</a:t>
            </a:r>
            <a:r>
              <a:rPr lang="de-CH" dirty="0"/>
              <a:t> der mit den selben </a:t>
            </a:r>
            <a:r>
              <a:rPr lang="de-CH" dirty="0" err="1"/>
              <a:t>Cipher</a:t>
            </a:r>
            <a:r>
              <a:rPr lang="de-CH" dirty="0"/>
              <a:t> Key entschlüsselt werden muss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EBA3E5-8179-4647-AE66-1FE0F5B3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08" y="24179"/>
            <a:ext cx="3830595" cy="67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7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A0A2-AAB4-5049-AAA2-8F44BC91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/>
          <a:lstStyle/>
          <a:p>
            <a:r>
              <a:rPr lang="de-CH" sz="3600" dirty="0"/>
              <a:t>Beispiel Eingabe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C0AAAA-E98F-2545-A676-C39D5F3C1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215050"/>
              </p:ext>
            </p:extLst>
          </p:nvPr>
        </p:nvGraphicFramePr>
        <p:xfrm>
          <a:off x="1873427" y="2796407"/>
          <a:ext cx="2594920" cy="22736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48730">
                  <a:extLst>
                    <a:ext uri="{9D8B030D-6E8A-4147-A177-3AD203B41FA5}">
                      <a16:colId xmlns:a16="http://schemas.microsoft.com/office/drawing/2014/main" val="1098984517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464765683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1943990521"/>
                    </a:ext>
                  </a:extLst>
                </a:gridCol>
                <a:gridCol w="648730">
                  <a:extLst>
                    <a:ext uri="{9D8B030D-6E8A-4147-A177-3AD203B41FA5}">
                      <a16:colId xmlns:a16="http://schemas.microsoft.com/office/drawing/2014/main" val="4034128443"/>
                    </a:ext>
                  </a:extLst>
                </a:gridCol>
              </a:tblGrid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="0" i="0" baseline="0" dirty="0"/>
                        <a:t>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16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87813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6378"/>
                  </a:ext>
                </a:extLst>
              </a:tr>
              <a:tr h="568411"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8d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baseline="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4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BEE5DC-EBAC-4C4B-9DBA-7AC1D67360C8}"/>
              </a:ext>
            </a:extLst>
          </p:cNvPr>
          <p:cNvSpPr txBox="1"/>
          <p:nvPr/>
        </p:nvSpPr>
        <p:spPr>
          <a:xfrm>
            <a:off x="1873427" y="1779373"/>
            <a:ext cx="2426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Hexadecimalblock</a:t>
            </a:r>
            <a:r>
              <a:rPr lang="de-CH" dirty="0"/>
              <a:t> aus </a:t>
            </a:r>
          </a:p>
          <a:p>
            <a:r>
              <a:rPr lang="de-CH" dirty="0"/>
              <a:t>Eingabe in 128 Bit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D331D-5075-A040-911D-A8145E29CAEB}"/>
              </a:ext>
            </a:extLst>
          </p:cNvPr>
          <p:cNvSpPr txBox="1"/>
          <p:nvPr/>
        </p:nvSpPr>
        <p:spPr>
          <a:xfrm>
            <a:off x="5955956" y="2558536"/>
            <a:ext cx="5237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/>
              <a:t>32 = 00110010 </a:t>
            </a:r>
            <a:r>
              <a:rPr lang="de-CH" sz="3600" dirty="0">
                <a:sym typeface="Wingdings" pitchFamily="2" charset="2"/>
              </a:rPr>
              <a:t> 1 Byte</a:t>
            </a:r>
            <a:endParaRPr lang="de-CH" sz="36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86B6F1E-7F09-BB40-800A-C7558190EA26}"/>
              </a:ext>
            </a:extLst>
          </p:cNvPr>
          <p:cNvSpPr/>
          <p:nvPr/>
        </p:nvSpPr>
        <p:spPr>
          <a:xfrm rot="5400000">
            <a:off x="7335968" y="2974036"/>
            <a:ext cx="551588" cy="1013254"/>
          </a:xfrm>
          <a:prstGeom prst="rightBrac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55656F5-01FC-9D4C-95FF-483F9EE9E5D7}"/>
              </a:ext>
            </a:extLst>
          </p:cNvPr>
          <p:cNvSpPr/>
          <p:nvPr/>
        </p:nvSpPr>
        <p:spPr>
          <a:xfrm rot="5400000">
            <a:off x="8349222" y="2974034"/>
            <a:ext cx="551588" cy="1013254"/>
          </a:xfrm>
          <a:prstGeom prst="rightBrac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8F7E2F-81A2-3F42-89BB-20FEB33D5986}"/>
              </a:ext>
            </a:extLst>
          </p:cNvPr>
          <p:cNvSpPr txBox="1"/>
          <p:nvPr/>
        </p:nvSpPr>
        <p:spPr>
          <a:xfrm>
            <a:off x="7399204" y="3698445"/>
            <a:ext cx="903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3 </a:t>
            </a:r>
            <a:r>
              <a:rPr lang="de-CH" sz="2000" dirty="0"/>
              <a:t>hex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29C69-A16C-8A4A-B054-6A844D945D5D}"/>
              </a:ext>
            </a:extLst>
          </p:cNvPr>
          <p:cNvSpPr txBox="1"/>
          <p:nvPr/>
        </p:nvSpPr>
        <p:spPr>
          <a:xfrm>
            <a:off x="8412458" y="3698446"/>
            <a:ext cx="903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2 </a:t>
            </a:r>
            <a:r>
              <a:rPr lang="de-CH" sz="2000" dirty="0"/>
              <a:t>hex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683752-6F66-5F40-8952-8BB34FB818AD}"/>
              </a:ext>
            </a:extLst>
          </p:cNvPr>
          <p:cNvSpPr/>
          <p:nvPr/>
        </p:nvSpPr>
        <p:spPr>
          <a:xfrm>
            <a:off x="1873427" y="2796407"/>
            <a:ext cx="657669" cy="551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C4161-902D-294C-8A18-E2BC96D7BAFF}"/>
              </a:ext>
            </a:extLst>
          </p:cNvPr>
          <p:cNvSpPr txBox="1"/>
          <p:nvPr/>
        </p:nvSpPr>
        <p:spPr>
          <a:xfrm>
            <a:off x="3908927" y="5795319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Hexadecimal</a:t>
            </a:r>
            <a:r>
              <a:rPr lang="de-CH" dirty="0"/>
              <a:t> = 0 1 2 3 5 6 7 8 9 a b c d </a:t>
            </a:r>
            <a:r>
              <a:rPr lang="de-CH" dirty="0" err="1"/>
              <a:t>e</a:t>
            </a:r>
            <a:r>
              <a:rPr lang="de-CH" dirty="0"/>
              <a:t> 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55104-735A-F44B-A6A8-DFCDD41BC6AC}"/>
              </a:ext>
            </a:extLst>
          </p:cNvPr>
          <p:cNvSpPr txBox="1"/>
          <p:nvPr/>
        </p:nvSpPr>
        <p:spPr>
          <a:xfrm>
            <a:off x="7067573" y="22445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8  4  2  1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99A51-8811-844B-9A3D-0FF81B3E18A2}"/>
              </a:ext>
            </a:extLst>
          </p:cNvPr>
          <p:cNvSpPr txBox="1"/>
          <p:nvPr/>
        </p:nvSpPr>
        <p:spPr>
          <a:xfrm>
            <a:off x="8090254" y="22445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8  4  2  1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E87DC-98B9-B24D-8D4D-FDAAB0215AC3}"/>
              </a:ext>
            </a:extLst>
          </p:cNvPr>
          <p:cNvSpPr txBox="1"/>
          <p:nvPr/>
        </p:nvSpPr>
        <p:spPr>
          <a:xfrm>
            <a:off x="5589425" y="2245175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Binärwerte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E0E61-2A34-E34B-BE55-07EA840B2DE6}"/>
              </a:ext>
            </a:extLst>
          </p:cNvPr>
          <p:cNvSpPr txBox="1"/>
          <p:nvPr/>
        </p:nvSpPr>
        <p:spPr>
          <a:xfrm>
            <a:off x="7944774" y="21714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178581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1874</Words>
  <Application>Microsoft Macintosh PowerPoint</Application>
  <PresentationFormat>Widescreen</PresentationFormat>
  <Paragraphs>1246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Franklin Gothic Book</vt:lpstr>
      <vt:lpstr>Symbol</vt:lpstr>
      <vt:lpstr>Crop</vt:lpstr>
      <vt:lpstr>AES</vt:lpstr>
      <vt:lpstr>Inhalt</vt:lpstr>
      <vt:lpstr>Entstehung</vt:lpstr>
      <vt:lpstr>PowerPoint Presentation</vt:lpstr>
      <vt:lpstr>Eigenschaften</vt:lpstr>
      <vt:lpstr>Übersicht</vt:lpstr>
      <vt:lpstr>Funktionsweise</vt:lpstr>
      <vt:lpstr>Übersicht</vt:lpstr>
      <vt:lpstr>Beispiel Eingabe</vt:lpstr>
      <vt:lpstr>AddRoundKey - Initial</vt:lpstr>
      <vt:lpstr>AddRoundKey - Initial</vt:lpstr>
      <vt:lpstr>SubBytes</vt:lpstr>
      <vt:lpstr>PowerPoint Presentation</vt:lpstr>
      <vt:lpstr>PowerPoint Presentation</vt:lpstr>
      <vt:lpstr>PowerPoint Presentation</vt:lpstr>
      <vt:lpstr>PowerPoint Presentation</vt:lpstr>
      <vt:lpstr>MixColumns</vt:lpstr>
      <vt:lpstr>PowerPoint Presentation</vt:lpstr>
      <vt:lpstr>PowerPoint Presentation</vt:lpstr>
      <vt:lpstr>PowerPoint Presentation</vt:lpstr>
      <vt:lpstr>AddRoundKey – Runde 1</vt:lpstr>
      <vt:lpstr>Runde 2 - 10</vt:lpstr>
      <vt:lpstr>Erzeugung Rundenschlüssel</vt:lpstr>
      <vt:lpstr>Übersicht</vt:lpstr>
      <vt:lpstr>Erweiterung des Cipher Key</vt:lpstr>
      <vt:lpstr>Erweiterung des Cipher Key</vt:lpstr>
      <vt:lpstr>RotWord</vt:lpstr>
      <vt:lpstr>S-Box</vt:lpstr>
      <vt:lpstr>Rcon</vt:lpstr>
      <vt:lpstr>Restliche 32 Bit Wörter des 1. Round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</dc:title>
  <dc:creator>Grossmann Christoph (I-VU-PNM-BSS)</dc:creator>
  <cp:lastModifiedBy>Grossmann Christoph (I-VU-PNM-BSS)</cp:lastModifiedBy>
  <cp:revision>25</cp:revision>
  <cp:lastPrinted>2020-12-20T17:01:45Z</cp:lastPrinted>
  <dcterms:created xsi:type="dcterms:W3CDTF">2020-12-20T14:58:02Z</dcterms:created>
  <dcterms:modified xsi:type="dcterms:W3CDTF">2021-01-05T08:34:52Z</dcterms:modified>
</cp:coreProperties>
</file>