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9" r:id="rId7"/>
    <p:sldId id="261" r:id="rId8"/>
    <p:sldId id="270" r:id="rId9"/>
    <p:sldId id="263" r:id="rId10"/>
    <p:sldId id="268" r:id="rId11"/>
    <p:sldId id="271" r:id="rId12"/>
    <p:sldId id="272" r:id="rId13"/>
    <p:sldId id="273" r:id="rId14"/>
    <p:sldId id="274" r:id="rId15"/>
    <p:sldId id="266" r:id="rId16"/>
    <p:sldId id="267"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D9F73D-80B6-464C-B898-CF65381AE863}">
  <a:tblStyle styleId="{CDD9F73D-80B6-464C-B898-CF65381AE863}"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701389F-4B11-4D5F-81CC-F8C3EC4C0657}"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36"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400550"/>
            <a:ext cx="5486400" cy="36006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Calibri"/>
              <a:buNone/>
            </a:pPr>
            <a:endParaRPr/>
          </a:p>
        </p:txBody>
      </p:sp>
      <p:sp>
        <p:nvSpPr>
          <p:cNvPr id="137" name="Shape 13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endParaRPr/>
          </a:p>
        </p:txBody>
      </p:sp>
      <p:sp>
        <p:nvSpPr>
          <p:cNvPr id="147" name="Shape 147"/>
          <p:cNvSpPr txBox="1">
            <a:spLocks noGrp="1"/>
          </p:cNvSpPr>
          <p:nvPr>
            <p:ph type="sldNum" idx="12"/>
          </p:nvPr>
        </p:nvSpPr>
        <p:spPr>
          <a:xfrm>
            <a:off x="3884612" y="8685213"/>
            <a:ext cx="2971799" cy="4587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a:t>
            </a:fld>
            <a:endParaRPr lang="e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400550"/>
            <a:ext cx="5486400" cy="36006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11" name="Shape 2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400550"/>
            <a:ext cx="5486400" cy="36006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19" name="Shape 2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1122362"/>
            <a:ext cx="7772400" cy="238770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1"/>
              </a:buClr>
              <a:buFont typeface="Arial"/>
              <a:buNone/>
              <a:defRPr sz="40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58" name="Shape 58"/>
          <p:cNvSpPr txBox="1">
            <a:spLocks noGrp="1"/>
          </p:cNvSpPr>
          <p:nvPr>
            <p:ph type="subTitle" idx="1"/>
          </p:nvPr>
        </p:nvSpPr>
        <p:spPr>
          <a:xfrm>
            <a:off x="1143000" y="3602037"/>
            <a:ext cx="6858000" cy="1655700"/>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marL="457200" marR="0" lvl="1" indent="0" algn="ctr" rtl="0">
              <a:lnSpc>
                <a:spcPct val="90000"/>
              </a:lnSpc>
              <a:spcBef>
                <a:spcPts val="5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50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64" name="Shape 64"/>
          <p:cNvSpPr txBox="1">
            <a:spLocks noGrp="1"/>
          </p:cNvSpPr>
          <p:nvPr>
            <p:ph type="body" idx="1"/>
          </p:nvPr>
        </p:nvSpPr>
        <p:spPr>
          <a:xfrm>
            <a:off x="628650" y="1825625"/>
            <a:ext cx="7886700" cy="4351200"/>
          </a:xfrm>
          <a:prstGeom prst="rect">
            <a:avLst/>
          </a:prstGeom>
          <a:noFill/>
          <a:ln>
            <a:noFill/>
          </a:ln>
        </p:spPr>
        <p:txBody>
          <a:bodyPr lIns="91425" tIns="91425" rIns="91425" bIns="91425" anchor="t" anchorCtr="0"/>
          <a:lstStyle>
            <a:lvl1pPr marL="228600" marR="0" lvl="0" indent="76200" algn="l" rtl="0">
              <a:lnSpc>
                <a:spcPct val="90000"/>
              </a:lnSpc>
              <a:spcBef>
                <a:spcPts val="10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685800" marR="0" lvl="1" indent="50800" algn="l" rtl="0">
              <a:lnSpc>
                <a:spcPct val="90000"/>
              </a:lnSpc>
              <a:spcBef>
                <a:spcPts val="50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742950" y="6346826"/>
            <a:ext cx="72960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68" name="Shape 68"/>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623887" y="1709739"/>
            <a:ext cx="7886700" cy="285270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Arial"/>
              <a:buNone/>
              <a:defRPr sz="40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71" name="Shape 71"/>
          <p:cNvSpPr txBox="1">
            <a:spLocks noGrp="1"/>
          </p:cNvSpPr>
          <p:nvPr>
            <p:ph type="body" idx="1"/>
          </p:nvPr>
        </p:nvSpPr>
        <p:spPr>
          <a:xfrm>
            <a:off x="623887" y="4589464"/>
            <a:ext cx="7886700" cy="1500300"/>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marL="457200" marR="0" lvl="1" indent="0" algn="l" rtl="0">
              <a:lnSpc>
                <a:spcPct val="90000"/>
              </a:lnSpc>
              <a:spcBef>
                <a:spcPts val="5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2pPr>
            <a:lvl3pPr marL="914400" marR="0" lvl="2" indent="0" algn="l" rtl="0">
              <a:lnSpc>
                <a:spcPct val="90000"/>
              </a:lnSpc>
              <a:spcBef>
                <a:spcPts val="500"/>
              </a:spcBef>
              <a:spcAft>
                <a:spcPts val="0"/>
              </a:spcAft>
              <a:buClr>
                <a:srgbClr val="888888"/>
              </a:buClr>
              <a:buFont typeface="Arial"/>
              <a:buNone/>
              <a:defRPr sz="1800" b="0" i="0" u="none" strike="noStrike" cap="none">
                <a:solidFill>
                  <a:srgbClr val="888888"/>
                </a:solidFill>
                <a:latin typeface="Arial"/>
                <a:ea typeface="Arial"/>
                <a:cs typeface="Arial"/>
                <a:sym typeface="Arial"/>
              </a:defRPr>
            </a:lvl3pPr>
            <a:lvl4pPr marL="1371600" marR="0" lvl="3"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6pPr>
            <a:lvl7pPr marL="2743200" marR="0" lvl="6"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7pPr>
            <a:lvl8pPr marL="3200400" marR="0" lvl="7"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8pPr>
            <a:lvl9pPr marL="3657600" marR="0" lvl="8" indent="0" algn="l" rtl="0">
              <a:lnSpc>
                <a:spcPct val="90000"/>
              </a:lnSpc>
              <a:spcBef>
                <a:spcPts val="5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9pPr>
          </a:lstStyle>
          <a:p>
            <a:endParaRPr/>
          </a:p>
        </p:txBody>
      </p:sp>
      <p:sp>
        <p:nvSpPr>
          <p:cNvPr id="72" name="Shape 72"/>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75" name="Shape 75"/>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78" name="Shape 78"/>
          <p:cNvSpPr txBox="1">
            <a:spLocks noGrp="1"/>
          </p:cNvSpPr>
          <p:nvPr>
            <p:ph type="body" idx="1"/>
          </p:nvPr>
        </p:nvSpPr>
        <p:spPr>
          <a:xfrm>
            <a:off x="628650" y="1825625"/>
            <a:ext cx="3886200" cy="4351200"/>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body" idx="2"/>
          </p:nvPr>
        </p:nvSpPr>
        <p:spPr>
          <a:xfrm>
            <a:off x="4629150" y="1825625"/>
            <a:ext cx="3886200" cy="4351200"/>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83" name="Shape 83"/>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29841"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86" name="Shape 86"/>
          <p:cNvSpPr txBox="1">
            <a:spLocks noGrp="1"/>
          </p:cNvSpPr>
          <p:nvPr>
            <p:ph type="body" idx="1"/>
          </p:nvPr>
        </p:nvSpPr>
        <p:spPr>
          <a:xfrm>
            <a:off x="629841" y="1681163"/>
            <a:ext cx="3868200" cy="823800"/>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2"/>
          </p:nvPr>
        </p:nvSpPr>
        <p:spPr>
          <a:xfrm>
            <a:off x="629841" y="2505075"/>
            <a:ext cx="3868200" cy="3684600"/>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body" idx="3"/>
          </p:nvPr>
        </p:nvSpPr>
        <p:spPr>
          <a:xfrm>
            <a:off x="4629150" y="1681163"/>
            <a:ext cx="3887400" cy="823800"/>
          </a:xfrm>
          <a:prstGeom prst="rect">
            <a:avLst/>
          </a:prstGeom>
          <a:noFill/>
          <a:ln>
            <a:noFill/>
          </a:ln>
        </p:spPr>
        <p:txBody>
          <a:bodyPr lIns="91425" tIns="91425" rIns="91425" bIns="91425" anchor="b" anchorCtr="0"/>
          <a:lstStyle>
            <a:lvl1pPr marL="0" marR="0" lvl="0" indent="0" algn="l" rtl="0">
              <a:lnSpc>
                <a:spcPct val="90000"/>
              </a:lnSpc>
              <a:spcBef>
                <a:spcPts val="100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90000"/>
              </a:lnSpc>
              <a:spcBef>
                <a:spcPts val="5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50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body" idx="4"/>
          </p:nvPr>
        </p:nvSpPr>
        <p:spPr>
          <a:xfrm>
            <a:off x="4629150" y="2505075"/>
            <a:ext cx="3887400" cy="3684600"/>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93" name="Shape 93"/>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96" name="Shape 96"/>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99" name="Shape 99"/>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
        <p:nvSpPr>
          <p:cNvPr id="101" name="Shape 101"/>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104" name="Shape 104"/>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29841" y="457200"/>
            <a:ext cx="2949299" cy="160020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07" name="Shape 107"/>
          <p:cNvSpPr txBox="1">
            <a:spLocks noGrp="1"/>
          </p:cNvSpPr>
          <p:nvPr>
            <p:ph type="body" idx="1"/>
          </p:nvPr>
        </p:nvSpPr>
        <p:spPr>
          <a:xfrm>
            <a:off x="3887391" y="987425"/>
            <a:ext cx="4629300" cy="4873500"/>
          </a:xfrm>
          <a:prstGeom prst="rect">
            <a:avLst/>
          </a:prstGeom>
          <a:noFill/>
          <a:ln>
            <a:noFill/>
          </a:ln>
        </p:spPr>
        <p:txBody>
          <a:bodyPr lIns="91425" tIns="91425" rIns="91425" bIns="91425" anchor="t" anchorCtr="0"/>
          <a:lstStyle>
            <a:lvl1pPr marL="228600" marR="0" lvl="0" indent="177800" algn="l" rtl="0">
              <a:lnSpc>
                <a:spcPct val="90000"/>
              </a:lnSpc>
              <a:spcBef>
                <a:spcPts val="100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685800" marR="0" lvl="1" indent="127000" algn="l" rtl="0">
              <a:lnSpc>
                <a:spcPct val="90000"/>
              </a:lnSpc>
              <a:spcBef>
                <a:spcPts val="50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body" idx="2"/>
          </p:nvPr>
        </p:nvSpPr>
        <p:spPr>
          <a:xfrm>
            <a:off x="629841" y="2057400"/>
            <a:ext cx="2949299" cy="3811500"/>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Shape 111"/>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112" name="Shape 112"/>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29841" y="457200"/>
            <a:ext cx="2949299" cy="160020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15" name="Shape 115"/>
          <p:cNvSpPr>
            <a:spLocks noGrp="1"/>
          </p:cNvSpPr>
          <p:nvPr>
            <p:ph type="pic" idx="2"/>
          </p:nvPr>
        </p:nvSpPr>
        <p:spPr>
          <a:xfrm>
            <a:off x="3887391" y="987425"/>
            <a:ext cx="4629300" cy="4873500"/>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90000"/>
              </a:lnSpc>
              <a:spcBef>
                <a:spcPts val="50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50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body" idx="1"/>
          </p:nvPr>
        </p:nvSpPr>
        <p:spPr>
          <a:xfrm>
            <a:off x="629841" y="2057400"/>
            <a:ext cx="2949299" cy="3811500"/>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90000"/>
              </a:lnSpc>
              <a:spcBef>
                <a:spcPts val="5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500"/>
              </a:spcBef>
              <a:spcAft>
                <a:spcPts val="0"/>
              </a:spcAft>
              <a:buClr>
                <a:schemeClr val="dk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117" name="Shape 117"/>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18" name="Shape 118"/>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19" name="Shape 119"/>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120" name="Shape 120"/>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23" name="Shape 123"/>
          <p:cNvSpPr txBox="1">
            <a:spLocks noGrp="1"/>
          </p:cNvSpPr>
          <p:nvPr>
            <p:ph type="body" idx="1"/>
          </p:nvPr>
        </p:nvSpPr>
        <p:spPr>
          <a:xfrm rot="5400000">
            <a:off x="2396399" y="57874"/>
            <a:ext cx="4351200" cy="7886700"/>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4" name="Shape 124"/>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25" name="Shape 125"/>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127" name="Shape 127"/>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rot="5400000">
            <a:off x="4623599" y="2285274"/>
            <a:ext cx="5811900" cy="19716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30" name="Shape 130"/>
          <p:cNvSpPr txBox="1">
            <a:spLocks noGrp="1"/>
          </p:cNvSpPr>
          <p:nvPr>
            <p:ph type="body" idx="1"/>
          </p:nvPr>
        </p:nvSpPr>
        <p:spPr>
          <a:xfrm rot="5400000">
            <a:off x="623024" y="370674"/>
            <a:ext cx="5811900" cy="5800800"/>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1" name="Shape 131"/>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32" name="Shape 132"/>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133" name="Shape 133"/>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pic>
        <p:nvPicPr>
          <p:cNvPr id="134" name="Shape 134"/>
          <p:cNvPicPr preferRelativeResize="0"/>
          <p:nvPr/>
        </p:nvPicPr>
        <p:blipFill rotWithShape="1">
          <a:blip r:embed="rId2">
            <a:alphaModFix/>
          </a:blip>
          <a:srcRect/>
          <a:stretch/>
        </p:blipFill>
        <p:spPr>
          <a:xfrm>
            <a:off x="7885625" y="110456"/>
            <a:ext cx="976200" cy="108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pPr lvl="0" algn="r">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52" name="Shape 52"/>
          <p:cNvSpPr txBox="1">
            <a:spLocks noGrp="1"/>
          </p:cNvSpPr>
          <p:nvPr>
            <p:ph type="body" idx="1"/>
          </p:nvPr>
        </p:nvSpPr>
        <p:spPr>
          <a:xfrm>
            <a:off x="628650" y="1825625"/>
            <a:ext cx="7886700" cy="4351200"/>
          </a:xfrm>
          <a:prstGeom prst="rect">
            <a:avLst/>
          </a:prstGeom>
          <a:noFill/>
          <a:ln>
            <a:noFill/>
          </a:ln>
        </p:spPr>
        <p:txBody>
          <a:bodyPr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dt" idx="10"/>
          </p:nvPr>
        </p:nvSpPr>
        <p:spPr>
          <a:xfrm>
            <a:off x="628650" y="6356351"/>
            <a:ext cx="2057400" cy="3650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3028950" y="6356351"/>
            <a:ext cx="3086100" cy="365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a:t>
            </a:fld>
            <a:endParaRPr lang="en" sz="12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playlist?list=PLQVvvaa0QuDffXBfcH9ZJuvctJV3OtB8A"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www.youtube.com/watch?v=Z78zbnLlPUA&amp;list=PLQVvvaa0QuDdttJXlLtAJxJetJcqmqlQq"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685800" y="1122362"/>
            <a:ext cx="7772400" cy="2687638"/>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spcAft>
                <a:spcPts val="0"/>
              </a:spcAft>
              <a:buClr>
                <a:schemeClr val="dk1"/>
              </a:buClr>
              <a:buSzPct val="25000"/>
              <a:buFont typeface="Arial"/>
              <a:buNone/>
            </a:pPr>
            <a:r>
              <a:rPr lang="en" dirty="0" smtClean="0">
                <a:latin typeface="Calibri"/>
                <a:ea typeface="Calibri"/>
                <a:cs typeface="Calibri"/>
                <a:sym typeface="Calibri"/>
              </a:rPr>
              <a:t/>
            </a:r>
            <a:br>
              <a:rPr lang="en" dirty="0" smtClean="0">
                <a:latin typeface="Calibri"/>
                <a:ea typeface="Calibri"/>
                <a:cs typeface="Calibri"/>
                <a:sym typeface="Calibri"/>
              </a:rPr>
            </a:br>
            <a:r>
              <a:rPr lang="en" dirty="0" smtClean="0">
                <a:latin typeface="Calibri"/>
                <a:ea typeface="Calibri"/>
                <a:cs typeface="Calibri"/>
                <a:sym typeface="Calibri"/>
              </a:rPr>
              <a:t/>
            </a:r>
            <a:br>
              <a:rPr lang="en" dirty="0" smtClean="0">
                <a:latin typeface="Calibri"/>
                <a:ea typeface="Calibri"/>
                <a:cs typeface="Calibri"/>
                <a:sym typeface="Calibri"/>
              </a:rPr>
            </a:br>
            <a:r>
              <a:rPr lang="en" dirty="0" smtClean="0">
                <a:latin typeface="Calibri"/>
                <a:ea typeface="Calibri"/>
                <a:cs typeface="Calibri"/>
                <a:sym typeface="Calibri"/>
              </a:rPr>
              <a:t>Detection Of </a:t>
            </a:r>
            <a:r>
              <a:rPr lang="en" dirty="0" smtClean="0">
                <a:latin typeface="Calibri"/>
                <a:ea typeface="Calibri"/>
                <a:cs typeface="Calibri"/>
                <a:sym typeface="Calibri"/>
              </a:rPr>
              <a:t>Soccer </a:t>
            </a:r>
            <a:r>
              <a:rPr lang="en" dirty="0" smtClean="0">
                <a:latin typeface="Calibri"/>
                <a:ea typeface="Calibri"/>
                <a:cs typeface="Calibri"/>
                <a:sym typeface="Calibri"/>
              </a:rPr>
              <a:t>Ball </a:t>
            </a:r>
            <a:r>
              <a:rPr lang="en" dirty="0" smtClean="0">
                <a:latin typeface="Calibri"/>
                <a:ea typeface="Calibri"/>
                <a:cs typeface="Calibri"/>
                <a:sym typeface="Calibri"/>
              </a:rPr>
              <a:t>In </a:t>
            </a:r>
            <a:r>
              <a:rPr lang="en" dirty="0" smtClean="0">
                <a:latin typeface="Calibri"/>
                <a:ea typeface="Calibri"/>
                <a:cs typeface="Calibri"/>
                <a:sym typeface="Calibri"/>
              </a:rPr>
              <a:t>Match </a:t>
            </a:r>
            <a:r>
              <a:rPr lang="en" dirty="0" smtClean="0">
                <a:latin typeface="Calibri"/>
                <a:ea typeface="Calibri"/>
                <a:cs typeface="Calibri"/>
                <a:sym typeface="Calibri"/>
              </a:rPr>
              <a:t>Videos</a:t>
            </a:r>
            <a:endParaRPr lang="en" sz="4000" b="0" i="0" u="none" strike="noStrike" cap="none" dirty="0">
              <a:solidFill>
                <a:schemeClr val="dk1"/>
              </a:solidFill>
              <a:latin typeface="Calibri"/>
              <a:ea typeface="Calibri"/>
              <a:cs typeface="Calibri"/>
              <a:sym typeface="Calibri"/>
            </a:endParaRPr>
          </a:p>
        </p:txBody>
      </p:sp>
      <p:sp>
        <p:nvSpPr>
          <p:cNvPr id="140" name="Shape 140"/>
          <p:cNvSpPr txBox="1">
            <a:spLocks noGrp="1"/>
          </p:cNvSpPr>
          <p:nvPr>
            <p:ph type="subTitle" idx="1"/>
          </p:nvPr>
        </p:nvSpPr>
        <p:spPr>
          <a:xfrm>
            <a:off x="1066800" y="4114800"/>
            <a:ext cx="6858000" cy="817563"/>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 dirty="0" smtClean="0">
                <a:latin typeface="Calibri"/>
                <a:ea typeface="Calibri"/>
                <a:cs typeface="Calibri"/>
                <a:sym typeface="Calibri"/>
              </a:rPr>
              <a:t>Anmol Chhabra (B15CS009)</a:t>
            </a:r>
            <a:endParaRPr lang="en"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ct val="25000"/>
              <a:buFont typeface="Arial"/>
              <a:buNone/>
            </a:pPr>
            <a:r>
              <a:rPr lang="en" dirty="0" smtClean="0">
                <a:latin typeface="Calibri"/>
                <a:ea typeface="Calibri"/>
                <a:cs typeface="Calibri"/>
                <a:sym typeface="Calibri"/>
              </a:rPr>
              <a:t>Harshit Singh (B15CS019)</a:t>
            </a:r>
            <a:endParaRPr lang="en" sz="2400" b="0" i="0" u="none" strike="noStrike" cap="none" dirty="0">
              <a:solidFill>
                <a:schemeClr val="dk1"/>
              </a:solidFill>
              <a:latin typeface="Calibri"/>
              <a:ea typeface="Calibri"/>
              <a:cs typeface="Calibri"/>
              <a:sym typeface="Calibri"/>
            </a:endParaRPr>
          </a:p>
        </p:txBody>
      </p:sp>
      <p:sp>
        <p:nvSpPr>
          <p:cNvPr id="141" name="Shape 141"/>
          <p:cNvSpPr txBox="1"/>
          <p:nvPr/>
        </p:nvSpPr>
        <p:spPr>
          <a:xfrm>
            <a:off x="0" y="1826775"/>
            <a:ext cx="9144000" cy="584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2000" b="0" i="1" u="none" strike="noStrike" cap="none">
                <a:solidFill>
                  <a:schemeClr val="dk1"/>
                </a:solidFill>
                <a:latin typeface="Calibri"/>
                <a:ea typeface="Calibri"/>
                <a:cs typeface="Calibri"/>
                <a:sym typeface="Calibri"/>
              </a:rPr>
              <a:t>Department of Computer Science &amp; Engineering, IIT Jodhpur</a:t>
            </a:r>
          </a:p>
        </p:txBody>
      </p:sp>
      <p:sp>
        <p:nvSpPr>
          <p:cNvPr id="142" name="Shape 142"/>
          <p:cNvSpPr txBox="1"/>
          <p:nvPr/>
        </p:nvSpPr>
        <p:spPr>
          <a:xfrm>
            <a:off x="0" y="5237163"/>
            <a:ext cx="9144000" cy="3693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2000" b="0" i="0" u="none" strike="noStrike" cap="none" dirty="0">
                <a:solidFill>
                  <a:schemeClr val="dk1"/>
                </a:solidFill>
                <a:latin typeface="Calibri"/>
                <a:ea typeface="Calibri"/>
                <a:cs typeface="Calibri"/>
                <a:sym typeface="Calibri"/>
              </a:rPr>
              <a:t>Mentor : Dr. Gaurav Harit </a:t>
            </a:r>
            <a:endParaRPr lang="en" sz="2000" b="0" i="0" u="none" strike="noStrike" cap="none" dirty="0" smtClean="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ct val="25000"/>
              <a:buFont typeface="Arial"/>
              <a:buNone/>
            </a:pPr>
            <a:r>
              <a:rPr lang="en" sz="2000" dirty="0" smtClean="0">
                <a:solidFill>
                  <a:schemeClr val="dk1"/>
                </a:solidFill>
                <a:latin typeface="Calibri"/>
                <a:ea typeface="Calibri"/>
                <a:cs typeface="Calibri"/>
                <a:sym typeface="Calibri"/>
              </a:rPr>
              <a:t>Assistant Professor</a:t>
            </a:r>
            <a:endParaRPr lang="en" sz="2000"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ct val="25000"/>
              <a:buFont typeface="Arial"/>
              <a:buNone/>
            </a:pPr>
            <a:r>
              <a:rPr lang="en" sz="2000" b="0" i="0" u="none" strike="noStrike" cap="none" dirty="0" smtClean="0">
                <a:solidFill>
                  <a:schemeClr val="dk1"/>
                </a:solidFill>
                <a:latin typeface="Calibri"/>
                <a:ea typeface="Calibri"/>
                <a:cs typeface="Calibri"/>
                <a:sym typeface="Calibri"/>
              </a:rPr>
              <a:t>Department of Computer Science and Engineering</a:t>
            </a:r>
          </a:p>
          <a:p>
            <a:pPr marL="0" marR="0" lvl="0" indent="0" algn="ctr" rtl="0">
              <a:lnSpc>
                <a:spcPct val="100000"/>
              </a:lnSpc>
              <a:spcBef>
                <a:spcPts val="0"/>
              </a:spcBef>
              <a:spcAft>
                <a:spcPts val="0"/>
              </a:spcAft>
              <a:buClr>
                <a:schemeClr val="dk1"/>
              </a:buClr>
              <a:buSzPct val="25000"/>
              <a:buFont typeface="Arial"/>
              <a:buNone/>
            </a:pPr>
            <a:r>
              <a:rPr lang="en" sz="2000" dirty="0" smtClean="0">
                <a:solidFill>
                  <a:schemeClr val="dk1"/>
                </a:solidFill>
                <a:latin typeface="Calibri"/>
                <a:ea typeface="Calibri"/>
                <a:cs typeface="Calibri"/>
                <a:sym typeface="Calibri"/>
              </a:rPr>
              <a:t>IIT Jodhpur</a:t>
            </a:r>
            <a:endParaRPr lang="en" sz="2000" b="0" i="0" u="none" strike="noStrike" cap="none" dirty="0">
              <a:solidFill>
                <a:schemeClr val="dk1"/>
              </a:solidFill>
              <a:latin typeface="Calibri"/>
              <a:ea typeface="Calibri"/>
              <a:cs typeface="Calibri"/>
              <a:sym typeface="Calibri"/>
            </a:endParaRPr>
          </a:p>
        </p:txBody>
      </p:sp>
      <p:pic>
        <p:nvPicPr>
          <p:cNvPr id="143" name="Shape 143"/>
          <p:cNvPicPr preferRelativeResize="0"/>
          <p:nvPr/>
        </p:nvPicPr>
        <p:blipFill rotWithShape="1">
          <a:blip r:embed="rId3">
            <a:alphaModFix/>
          </a:blip>
          <a:srcRect/>
          <a:stretch/>
        </p:blipFill>
        <p:spPr>
          <a:xfrm>
            <a:off x="4007744" y="488462"/>
            <a:ext cx="976200" cy="10836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2"/>
          <a:srcRect l="44416" t="3125" r="11934" b="52083"/>
          <a:stretch/>
        </p:blipFill>
        <p:spPr bwMode="auto">
          <a:xfrm>
            <a:off x="152400" y="2895600"/>
            <a:ext cx="4256033" cy="3210692"/>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304800" y="1981200"/>
            <a:ext cx="8458200" cy="738664"/>
          </a:xfrm>
          <a:prstGeom prst="rect">
            <a:avLst/>
          </a:prstGeom>
          <a:noFill/>
        </p:spPr>
        <p:txBody>
          <a:bodyPr wrap="square" rtlCol="0">
            <a:spAutoFit/>
          </a:bodyPr>
          <a:lstStyle/>
          <a:p>
            <a:r>
              <a:rPr lang="en-US" b="1" dirty="0" smtClean="0"/>
              <a:t>Fig-1					   Fig-2</a:t>
            </a:r>
          </a:p>
          <a:p>
            <a:r>
              <a:rPr lang="en-US" dirty="0" smtClean="0"/>
              <a:t>Input </a:t>
            </a:r>
            <a:r>
              <a:rPr lang="en-US" dirty="0" smtClean="0"/>
              <a:t>video         				   Output video with detected ball                                </a:t>
            </a:r>
          </a:p>
          <a:p>
            <a:endParaRPr lang="en-US" dirty="0"/>
          </a:p>
        </p:txBody>
      </p:sp>
      <p:sp>
        <p:nvSpPr>
          <p:cNvPr id="6" name="TextBox 5"/>
          <p:cNvSpPr txBox="1"/>
          <p:nvPr/>
        </p:nvSpPr>
        <p:spPr>
          <a:xfrm>
            <a:off x="304800" y="1143000"/>
            <a:ext cx="4495800" cy="461665"/>
          </a:xfrm>
          <a:prstGeom prst="rect">
            <a:avLst/>
          </a:prstGeom>
          <a:noFill/>
        </p:spPr>
        <p:txBody>
          <a:bodyPr wrap="square" rtlCol="0">
            <a:spAutoFit/>
          </a:bodyPr>
          <a:lstStyle/>
          <a:p>
            <a:r>
              <a:rPr lang="en-US" sz="2400" b="1" dirty="0" smtClean="0"/>
              <a:t>Screenshots of some frames-</a:t>
            </a:r>
            <a:endParaRPr lang="en-US" sz="2400" b="1" dirty="0"/>
          </a:p>
        </p:txBody>
      </p:sp>
      <p:pic>
        <p:nvPicPr>
          <p:cNvPr id="7" name="Picture 3"/>
          <p:cNvPicPr>
            <a:picLocks noChangeAspect="1" noChangeArrowheads="1"/>
          </p:cNvPicPr>
          <p:nvPr/>
        </p:nvPicPr>
        <p:blipFill rotWithShape="1">
          <a:blip r:embed="rId2"/>
          <a:srcRect t="3125" r="55584" b="52083"/>
          <a:stretch/>
        </p:blipFill>
        <p:spPr bwMode="auto">
          <a:xfrm>
            <a:off x="4648200" y="2895600"/>
            <a:ext cx="4330700" cy="321069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4495800" cy="461665"/>
          </a:xfrm>
          <a:prstGeom prst="rect">
            <a:avLst/>
          </a:prstGeom>
          <a:noFill/>
        </p:spPr>
        <p:txBody>
          <a:bodyPr wrap="square" rtlCol="0">
            <a:spAutoFit/>
          </a:bodyPr>
          <a:lstStyle/>
          <a:p>
            <a:r>
              <a:rPr lang="en-US" sz="2400" b="1" dirty="0" smtClean="0"/>
              <a:t>Screenshots of some frames-</a:t>
            </a:r>
            <a:endParaRPr lang="en-US" sz="2400" b="1" dirty="0"/>
          </a:p>
        </p:txBody>
      </p:sp>
      <p:sp>
        <p:nvSpPr>
          <p:cNvPr id="3" name="TextBox 2"/>
          <p:cNvSpPr txBox="1"/>
          <p:nvPr/>
        </p:nvSpPr>
        <p:spPr>
          <a:xfrm>
            <a:off x="304800" y="1752600"/>
            <a:ext cx="8458200" cy="738664"/>
          </a:xfrm>
          <a:prstGeom prst="rect">
            <a:avLst/>
          </a:prstGeom>
          <a:noFill/>
        </p:spPr>
        <p:txBody>
          <a:bodyPr wrap="square" rtlCol="0">
            <a:spAutoFit/>
          </a:bodyPr>
          <a:lstStyle/>
          <a:p>
            <a:r>
              <a:rPr lang="en-US" b="1" dirty="0" smtClean="0"/>
              <a:t>Fig-1					   Fig-2</a:t>
            </a:r>
          </a:p>
          <a:p>
            <a:r>
              <a:rPr lang="en-US" dirty="0" smtClean="0"/>
              <a:t>Input </a:t>
            </a:r>
            <a:r>
              <a:rPr lang="en-US" dirty="0" smtClean="0"/>
              <a:t>video         				   Output video with No detected ball                                </a:t>
            </a:r>
          </a:p>
          <a:p>
            <a:endParaRPr lang="en-US" dirty="0"/>
          </a:p>
        </p:txBody>
      </p:sp>
      <p:pic>
        <p:nvPicPr>
          <p:cNvPr id="5122" name="Picture 2"/>
          <p:cNvPicPr>
            <a:picLocks noChangeAspect="1" noChangeArrowheads="1"/>
          </p:cNvPicPr>
          <p:nvPr/>
        </p:nvPicPr>
        <p:blipFill>
          <a:blip r:embed="rId2"/>
          <a:srcRect t="3125" r="11567" b="53125"/>
          <a:stretch>
            <a:fillRect/>
          </a:stretch>
        </p:blipFill>
        <p:spPr bwMode="auto">
          <a:xfrm>
            <a:off x="228600" y="3007499"/>
            <a:ext cx="8610600" cy="3200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5257800" cy="523220"/>
          </a:xfrm>
          <a:prstGeom prst="rect">
            <a:avLst/>
          </a:prstGeom>
          <a:noFill/>
        </p:spPr>
        <p:txBody>
          <a:bodyPr wrap="square" rtlCol="0">
            <a:spAutoFit/>
          </a:bodyPr>
          <a:lstStyle/>
          <a:p>
            <a:r>
              <a:rPr lang="en-US" sz="2800" b="1" dirty="0" smtClean="0"/>
              <a:t>Screenshots of some frames-</a:t>
            </a:r>
            <a:endParaRPr lang="en-US" sz="2800" b="1" dirty="0"/>
          </a:p>
        </p:txBody>
      </p:sp>
      <p:sp>
        <p:nvSpPr>
          <p:cNvPr id="3" name="TextBox 2"/>
          <p:cNvSpPr txBox="1"/>
          <p:nvPr/>
        </p:nvSpPr>
        <p:spPr>
          <a:xfrm>
            <a:off x="400812" y="1828800"/>
            <a:ext cx="8458200" cy="954107"/>
          </a:xfrm>
          <a:prstGeom prst="rect">
            <a:avLst/>
          </a:prstGeom>
          <a:noFill/>
        </p:spPr>
        <p:txBody>
          <a:bodyPr wrap="square" rtlCol="0">
            <a:spAutoFit/>
          </a:bodyPr>
          <a:lstStyle/>
          <a:p>
            <a:r>
              <a:rPr lang="en-US" b="1" dirty="0" smtClean="0"/>
              <a:t>Fig-1					   Fig-2</a:t>
            </a:r>
          </a:p>
          <a:p>
            <a:r>
              <a:rPr lang="en-US" dirty="0" smtClean="0"/>
              <a:t>Input </a:t>
            </a:r>
            <a:r>
              <a:rPr lang="en-US" dirty="0" smtClean="0"/>
              <a:t>video         				   Output video with </a:t>
            </a:r>
            <a:r>
              <a:rPr lang="en-US" dirty="0" smtClean="0"/>
              <a:t>false </a:t>
            </a:r>
            <a:r>
              <a:rPr lang="en-US" dirty="0" smtClean="0"/>
              <a:t>detection </a:t>
            </a:r>
            <a:r>
              <a:rPr lang="en-US" dirty="0" smtClean="0"/>
              <a:t>						   (Goalkeeper’s glove is detected)                               </a:t>
            </a:r>
            <a:endParaRPr lang="en-US" dirty="0" smtClean="0"/>
          </a:p>
          <a:p>
            <a:endParaRPr lang="en-US" dirty="0"/>
          </a:p>
        </p:txBody>
      </p:sp>
      <p:pic>
        <p:nvPicPr>
          <p:cNvPr id="6146" name="Picture 2"/>
          <p:cNvPicPr>
            <a:picLocks noChangeAspect="1" noChangeArrowheads="1"/>
          </p:cNvPicPr>
          <p:nvPr/>
        </p:nvPicPr>
        <p:blipFill>
          <a:blip r:embed="rId2"/>
          <a:srcRect t="3125" r="11567" b="52083"/>
          <a:stretch>
            <a:fillRect/>
          </a:stretch>
        </p:blipFill>
        <p:spPr bwMode="auto">
          <a:xfrm flipH="1">
            <a:off x="286512" y="2983587"/>
            <a:ext cx="8686800" cy="3276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srcRect t="3125" r="56560" b="53125"/>
          <a:stretch/>
        </p:blipFill>
        <p:spPr bwMode="auto">
          <a:xfrm>
            <a:off x="4629912" y="3200400"/>
            <a:ext cx="4267200" cy="3200400"/>
          </a:xfrm>
          <a:prstGeom prst="rect">
            <a:avLst/>
          </a:prstGeom>
          <a:ln w="88900" cap="sq" cmpd="thickThin">
            <a:solidFill>
              <a:srgbClr val="000000"/>
            </a:solidFill>
            <a:prstDash val="solid"/>
            <a:miter lim="800000"/>
          </a:ln>
          <a:effectLst>
            <a:innerShdw blurRad="76200">
              <a:srgbClr val="000000"/>
            </a:innerShdw>
          </a:effectLst>
        </p:spPr>
      </p:pic>
      <p:sp>
        <p:nvSpPr>
          <p:cNvPr id="3" name="TextBox 2"/>
          <p:cNvSpPr txBox="1"/>
          <p:nvPr/>
        </p:nvSpPr>
        <p:spPr>
          <a:xfrm>
            <a:off x="228600" y="762000"/>
            <a:ext cx="4495800" cy="461665"/>
          </a:xfrm>
          <a:prstGeom prst="rect">
            <a:avLst/>
          </a:prstGeom>
          <a:noFill/>
        </p:spPr>
        <p:txBody>
          <a:bodyPr wrap="square" rtlCol="0">
            <a:spAutoFit/>
          </a:bodyPr>
          <a:lstStyle/>
          <a:p>
            <a:r>
              <a:rPr lang="en-US" sz="2400" b="1" dirty="0" smtClean="0"/>
              <a:t>Screenshots </a:t>
            </a:r>
            <a:r>
              <a:rPr lang="en-US" sz="2400" b="1" dirty="0" smtClean="0"/>
              <a:t>of some frames-</a:t>
            </a:r>
            <a:endParaRPr lang="en-US" sz="2400" b="1" dirty="0"/>
          </a:p>
        </p:txBody>
      </p:sp>
      <p:sp>
        <p:nvSpPr>
          <p:cNvPr id="4" name="TextBox 3"/>
          <p:cNvSpPr txBox="1"/>
          <p:nvPr/>
        </p:nvSpPr>
        <p:spPr>
          <a:xfrm>
            <a:off x="304800" y="2286000"/>
            <a:ext cx="8458200" cy="738664"/>
          </a:xfrm>
          <a:prstGeom prst="rect">
            <a:avLst/>
          </a:prstGeom>
          <a:noFill/>
        </p:spPr>
        <p:txBody>
          <a:bodyPr wrap="square" rtlCol="0">
            <a:spAutoFit/>
          </a:bodyPr>
          <a:lstStyle/>
          <a:p>
            <a:r>
              <a:rPr lang="en-US" b="1" dirty="0" smtClean="0"/>
              <a:t>Fig-1					   Fig-2</a:t>
            </a:r>
          </a:p>
          <a:p>
            <a:r>
              <a:rPr lang="en-US" dirty="0" smtClean="0"/>
              <a:t>Input </a:t>
            </a:r>
            <a:r>
              <a:rPr lang="en-US" dirty="0" smtClean="0"/>
              <a:t>video         				   Output video with False detection                                </a:t>
            </a:r>
          </a:p>
          <a:p>
            <a:endParaRPr lang="en-US" dirty="0"/>
          </a:p>
        </p:txBody>
      </p:sp>
      <p:pic>
        <p:nvPicPr>
          <p:cNvPr id="5" name="Picture 2"/>
          <p:cNvPicPr>
            <a:picLocks noChangeAspect="1" noChangeArrowheads="1"/>
          </p:cNvPicPr>
          <p:nvPr/>
        </p:nvPicPr>
        <p:blipFill rotWithShape="1">
          <a:blip r:embed="rId2"/>
          <a:srcRect l="43441" t="3125" r="11567" b="53125"/>
          <a:stretch/>
        </p:blipFill>
        <p:spPr bwMode="auto">
          <a:xfrm>
            <a:off x="213360" y="3200400"/>
            <a:ext cx="4419600" cy="3200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628650" y="365125"/>
            <a:ext cx="78867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en" b="1" i="1" u="none" strike="noStrike" cap="none">
                <a:solidFill>
                  <a:schemeClr val="dk1"/>
                </a:solidFill>
                <a:latin typeface="Calibri"/>
                <a:ea typeface="Calibri"/>
                <a:cs typeface="Calibri"/>
                <a:sym typeface="Calibri"/>
              </a:rPr>
              <a:t>References</a:t>
            </a:r>
          </a:p>
        </p:txBody>
      </p:sp>
      <p:sp>
        <p:nvSpPr>
          <p:cNvPr id="214" name="Shape 214"/>
          <p:cNvSpPr txBox="1">
            <a:spLocks noGrp="1"/>
          </p:cNvSpPr>
          <p:nvPr>
            <p:ph type="body" idx="1"/>
          </p:nvPr>
        </p:nvSpPr>
        <p:spPr>
          <a:xfrm>
            <a:off x="628650" y="1825625"/>
            <a:ext cx="8286600" cy="4351200"/>
          </a:xfrm>
          <a:prstGeom prst="rect">
            <a:avLst/>
          </a:prstGeom>
          <a:noFill/>
          <a:ln>
            <a:noFill/>
          </a:ln>
        </p:spPr>
        <p:txBody>
          <a:bodyPr lIns="91425" tIns="45700" rIns="91425" bIns="45700" anchor="t" anchorCtr="0">
            <a:noAutofit/>
          </a:bodyPr>
          <a:lstStyle/>
          <a:p>
            <a:pPr marL="228600" marR="0" lvl="0" indent="-190500" algn="l" rtl="0">
              <a:lnSpc>
                <a:spcPct val="105000"/>
              </a:lnSpc>
              <a:spcBef>
                <a:spcPts val="0"/>
              </a:spcBef>
              <a:spcAft>
                <a:spcPts val="0"/>
              </a:spcAft>
              <a:buClr>
                <a:schemeClr val="dk1"/>
              </a:buClr>
              <a:buSzPct val="100000"/>
              <a:buFont typeface="Calibri"/>
              <a:buChar char="•"/>
            </a:pPr>
            <a:r>
              <a:rPr lang="en" sz="1800" dirty="0" smtClean="0">
                <a:latin typeface="Calibri"/>
                <a:ea typeface="Calibri"/>
                <a:cs typeface="Calibri"/>
                <a:sym typeface="Calibri"/>
              </a:rPr>
              <a:t>Basics of Image processing and opencv library-</a:t>
            </a:r>
          </a:p>
          <a:p>
            <a:pPr lvl="0" indent="-190500">
              <a:lnSpc>
                <a:spcPct val="105000"/>
              </a:lnSpc>
              <a:spcBef>
                <a:spcPts val="0"/>
              </a:spcBef>
              <a:buNone/>
            </a:pPr>
            <a:r>
              <a:rPr lang="en" sz="1800" b="0" i="0" u="none" strike="noStrike" cap="none" dirty="0" smtClean="0">
                <a:solidFill>
                  <a:schemeClr val="dk1"/>
                </a:solidFill>
                <a:latin typeface="Calibri"/>
                <a:ea typeface="Calibri"/>
                <a:cs typeface="Calibri"/>
                <a:sym typeface="Calibri"/>
              </a:rPr>
              <a:t>	</a:t>
            </a:r>
            <a:r>
              <a:rPr lang="en-US" sz="1800" dirty="0" smtClean="0"/>
              <a:t> </a:t>
            </a:r>
            <a:r>
              <a:rPr lang="en-US" sz="1800" dirty="0" smtClean="0">
                <a:hlinkClick r:id="rId3"/>
              </a:rPr>
              <a:t>https://www.youtube.com/playlist?list=PLQVvvaa0QuDffXBfcH9ZJuvctJV3OtB8A</a:t>
            </a:r>
            <a:endParaRPr lang="en-US" sz="1800" dirty="0" smtClean="0"/>
          </a:p>
          <a:p>
            <a:pPr lvl="0" indent="-190500">
              <a:lnSpc>
                <a:spcPct val="105000"/>
              </a:lnSpc>
              <a:spcBef>
                <a:spcPts val="0"/>
              </a:spcBef>
              <a:buNone/>
            </a:pPr>
            <a:endParaRPr lang="en-US" sz="1800" dirty="0" smtClean="0"/>
          </a:p>
          <a:p>
            <a:pPr lvl="0" indent="-190500">
              <a:lnSpc>
                <a:spcPct val="105000"/>
              </a:lnSpc>
              <a:spcBef>
                <a:spcPts val="0"/>
              </a:spcBef>
              <a:buNone/>
            </a:pPr>
            <a:r>
              <a:rPr lang="en-US" sz="1800" b="0" i="0" u="none" strike="noStrike" cap="none" dirty="0" smtClean="0">
                <a:solidFill>
                  <a:schemeClr val="dk1"/>
                </a:solidFill>
                <a:latin typeface="Calibri"/>
                <a:ea typeface="Calibri"/>
                <a:cs typeface="Calibri"/>
                <a:sym typeface="Calibri"/>
              </a:rPr>
              <a:t>	</a:t>
            </a:r>
            <a:r>
              <a:rPr lang="en-US" sz="1800" dirty="0" smtClean="0">
                <a:hlinkClick r:id="rId4"/>
              </a:rPr>
              <a:t>https://www.youtube.com/watch?v=Z78zbnLlPUA&amp;list=PLQVvvaa0QuDdttJXlLtAJxJetJcqmqlQq</a:t>
            </a:r>
            <a:endParaRPr lang="en" sz="1800" dirty="0" smtClean="0">
              <a:latin typeface="Calibri"/>
              <a:cs typeface="Calibri"/>
              <a:sym typeface="Calibri"/>
            </a:endParaRPr>
          </a:p>
          <a:p>
            <a:pPr marL="228600" marR="0" lvl="0" indent="-190500" algn="l" rtl="0">
              <a:lnSpc>
                <a:spcPct val="105000"/>
              </a:lnSpc>
              <a:spcBef>
                <a:spcPts val="1000"/>
              </a:spcBef>
              <a:spcAft>
                <a:spcPts val="1000"/>
              </a:spcAft>
              <a:buClr>
                <a:schemeClr val="dk1"/>
              </a:buClr>
              <a:buSzPct val="100000"/>
              <a:buNone/>
            </a:pPr>
            <a:endParaRPr lang="en" sz="1800" b="0" i="0" u="none" strike="noStrike" cap="none" dirty="0">
              <a:solidFill>
                <a:schemeClr val="dk1"/>
              </a:solidFill>
              <a:latin typeface="Calibri"/>
              <a:ea typeface="Calibri"/>
              <a:cs typeface="Calibri"/>
              <a:sym typeface="Calibri"/>
            </a:endParaRPr>
          </a:p>
        </p:txBody>
      </p:sp>
      <p:sp>
        <p:nvSpPr>
          <p:cNvPr id="215" name="Shape 215"/>
          <p:cNvSpPr txBox="1">
            <a:spLocks noGrp="1"/>
          </p:cNvSpPr>
          <p:nvPr>
            <p:ph type="ftr" idx="11"/>
          </p:nvPr>
        </p:nvSpPr>
        <p:spPr>
          <a:xfrm>
            <a:off x="742950" y="6346826"/>
            <a:ext cx="7296000" cy="3650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888888"/>
              </a:buClr>
              <a:buSzPct val="25000"/>
              <a:buFont typeface="Arial"/>
              <a:buNone/>
            </a:pPr>
            <a:r>
              <a:rPr lang="en" sz="1200" b="0" i="0" u="none" strike="noStrike" cap="none" dirty="0">
                <a:solidFill>
                  <a:srgbClr val="888888"/>
                </a:solidFill>
                <a:latin typeface="Arial"/>
                <a:ea typeface="Arial"/>
                <a:cs typeface="Arial"/>
                <a:sym typeface="Arial"/>
              </a:rPr>
              <a:t>BTP </a:t>
            </a:r>
            <a:r>
              <a:rPr lang="en" dirty="0" smtClean="0"/>
              <a:t>Final </a:t>
            </a:r>
            <a:r>
              <a:rPr lang="en" sz="1200" b="0" i="0" u="none" strike="noStrike" cap="none" dirty="0" smtClean="0">
                <a:solidFill>
                  <a:srgbClr val="888888"/>
                </a:solidFill>
                <a:latin typeface="Arial"/>
                <a:ea typeface="Arial"/>
                <a:cs typeface="Arial"/>
                <a:sym typeface="Arial"/>
              </a:rPr>
              <a:t>Review</a:t>
            </a:r>
            <a:r>
              <a:rPr lang="en" sz="1200" b="0" i="0" u="none" strike="noStrike" cap="none" dirty="0">
                <a:solidFill>
                  <a:srgbClr val="888888"/>
                </a:solidFill>
                <a:latin typeface="Arial"/>
                <a:ea typeface="Arial"/>
                <a:cs typeface="Arial"/>
                <a:sym typeface="Arial"/>
              </a:rPr>
              <a:t>, Department of Computer Science &amp; Engineering, IIT Jodhpur</a:t>
            </a:r>
          </a:p>
        </p:txBody>
      </p:sp>
      <p:sp>
        <p:nvSpPr>
          <p:cNvPr id="216" name="Shape 216"/>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14</a:t>
            </a:fld>
            <a:endParaRPr lang="en" sz="1200" b="0" i="0" u="none" strike="noStrike" cap="none">
              <a:solidFill>
                <a:srgbClr val="888888"/>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Shape 221"/>
          <p:cNvPicPr preferRelativeResize="0"/>
          <p:nvPr/>
        </p:nvPicPr>
        <p:blipFill rotWithShape="1">
          <a:blip r:embed="rId3">
            <a:alphaModFix/>
          </a:blip>
          <a:srcRect/>
          <a:stretch/>
        </p:blipFill>
        <p:spPr>
          <a:xfrm>
            <a:off x="4083894" y="690463"/>
            <a:ext cx="976200" cy="1083600"/>
          </a:xfrm>
          <a:prstGeom prst="rect">
            <a:avLst/>
          </a:prstGeom>
          <a:noFill/>
          <a:ln>
            <a:noFill/>
          </a:ln>
        </p:spPr>
      </p:pic>
      <p:sp>
        <p:nvSpPr>
          <p:cNvPr id="222" name="Shape 222"/>
          <p:cNvSpPr txBox="1"/>
          <p:nvPr/>
        </p:nvSpPr>
        <p:spPr>
          <a:xfrm>
            <a:off x="0" y="3153100"/>
            <a:ext cx="9144000" cy="2029800"/>
          </a:xfrm>
          <a:prstGeom prst="rect">
            <a:avLst/>
          </a:prstGeom>
          <a:noFill/>
          <a:ln>
            <a:noFill/>
          </a:ln>
        </p:spPr>
        <p:txBody>
          <a:bodyPr lIns="91425" tIns="91425" rIns="91425" bIns="91425" anchor="t" anchorCtr="0">
            <a:noAutofit/>
          </a:bodyPr>
          <a:lstStyle/>
          <a:p>
            <a:pPr lvl="0" algn="ctr" rtl="0">
              <a:spcBef>
                <a:spcPts val="0"/>
              </a:spcBef>
              <a:buNone/>
            </a:pPr>
            <a:endParaRPr sz="1800">
              <a:latin typeface="Calibri"/>
              <a:ea typeface="Calibri"/>
              <a:cs typeface="Calibri"/>
              <a:sym typeface="Calibri"/>
            </a:endParaRPr>
          </a:p>
          <a:p>
            <a:pPr lvl="0" algn="ctr" rtl="0">
              <a:spcBef>
                <a:spcPts val="0"/>
              </a:spcBef>
              <a:buNone/>
            </a:pPr>
            <a:endParaRPr sz="1800">
              <a:latin typeface="Calibri"/>
              <a:ea typeface="Calibri"/>
              <a:cs typeface="Calibri"/>
              <a:sym typeface="Calibri"/>
            </a:endParaRPr>
          </a:p>
          <a:p>
            <a:pPr lvl="0" algn="ctr" rtl="0">
              <a:spcBef>
                <a:spcPts val="0"/>
              </a:spcBef>
              <a:buNone/>
            </a:pPr>
            <a:r>
              <a:rPr lang="en" sz="1800" dirty="0">
                <a:latin typeface="Calibri"/>
                <a:ea typeface="Calibri"/>
                <a:cs typeface="Calibri"/>
                <a:sym typeface="Calibri"/>
              </a:rPr>
              <a:t>Presented By</a:t>
            </a:r>
            <a:r>
              <a:rPr lang="en" sz="1800" dirty="0" smtClean="0">
                <a:latin typeface="Calibri"/>
                <a:ea typeface="Calibri"/>
                <a:cs typeface="Calibri"/>
                <a:sym typeface="Calibri"/>
              </a:rPr>
              <a:t>:</a:t>
            </a:r>
          </a:p>
          <a:p>
            <a:pPr lvl="0" algn="ctr" rtl="0">
              <a:spcBef>
                <a:spcPts val="0"/>
              </a:spcBef>
              <a:buNone/>
            </a:pPr>
            <a:r>
              <a:rPr lang="en" sz="1800" dirty="0" smtClean="0">
                <a:latin typeface="Calibri"/>
                <a:ea typeface="Calibri"/>
                <a:cs typeface="Calibri"/>
                <a:sym typeface="Calibri"/>
              </a:rPr>
              <a:t>Anmol Chhabra </a:t>
            </a:r>
            <a:r>
              <a:rPr lang="en" sz="1800" dirty="0">
                <a:latin typeface="Calibri"/>
                <a:ea typeface="Calibri"/>
                <a:cs typeface="Calibri"/>
                <a:sym typeface="Calibri"/>
              </a:rPr>
              <a:t>(</a:t>
            </a:r>
            <a:r>
              <a:rPr lang="en" sz="1800" dirty="0" smtClean="0">
                <a:latin typeface="Calibri"/>
                <a:ea typeface="Calibri"/>
                <a:cs typeface="Calibri"/>
                <a:sym typeface="Calibri"/>
              </a:rPr>
              <a:t>B15CS009)</a:t>
            </a:r>
            <a:endParaRPr lang="en" sz="1800" dirty="0">
              <a:latin typeface="Calibri"/>
              <a:ea typeface="Calibri"/>
              <a:cs typeface="Calibri"/>
              <a:sym typeface="Calibri"/>
            </a:endParaRPr>
          </a:p>
          <a:p>
            <a:pPr lvl="0" algn="ctr">
              <a:spcBef>
                <a:spcPts val="0"/>
              </a:spcBef>
              <a:buNone/>
            </a:pPr>
            <a:r>
              <a:rPr lang="en" sz="1800" dirty="0" smtClean="0">
                <a:latin typeface="Calibri"/>
                <a:ea typeface="Calibri"/>
                <a:cs typeface="Calibri"/>
                <a:sym typeface="Calibri"/>
              </a:rPr>
              <a:t>Harshit Singh (B15CS019)</a:t>
            </a:r>
            <a:endParaRPr lang="en" sz="1800" dirty="0">
              <a:latin typeface="Calibri"/>
              <a:ea typeface="Calibri"/>
              <a:cs typeface="Calibri"/>
              <a:sym typeface="Calibri"/>
            </a:endParaRPr>
          </a:p>
        </p:txBody>
      </p:sp>
      <p:sp>
        <p:nvSpPr>
          <p:cNvPr id="223" name="Shape 223"/>
          <p:cNvSpPr txBox="1"/>
          <p:nvPr/>
        </p:nvSpPr>
        <p:spPr>
          <a:xfrm>
            <a:off x="0" y="1155525"/>
            <a:ext cx="9144000" cy="1478100"/>
          </a:xfrm>
          <a:prstGeom prst="rect">
            <a:avLst/>
          </a:prstGeom>
          <a:noFill/>
          <a:ln>
            <a:noFill/>
          </a:ln>
        </p:spPr>
        <p:txBody>
          <a:bodyPr lIns="91425" tIns="91425" rIns="91425" bIns="91425" anchor="t" anchorCtr="0">
            <a:noAutofit/>
          </a:bodyPr>
          <a:lstStyle/>
          <a:p>
            <a:pPr lvl="0" rtl="0">
              <a:spcBef>
                <a:spcPts val="0"/>
              </a:spcBef>
              <a:buNone/>
            </a:pPr>
            <a:endParaRPr>
              <a:latin typeface="Calibri"/>
              <a:ea typeface="Calibri"/>
              <a:cs typeface="Calibri"/>
              <a:sym typeface="Calibri"/>
            </a:endParaRPr>
          </a:p>
          <a:p>
            <a:pPr lvl="0" rtl="0">
              <a:spcBef>
                <a:spcPts val="0"/>
              </a:spcBef>
              <a:buNone/>
            </a:pPr>
            <a:endParaRPr>
              <a:latin typeface="Calibri"/>
              <a:ea typeface="Calibri"/>
              <a:cs typeface="Calibri"/>
              <a:sym typeface="Calibri"/>
            </a:endParaRPr>
          </a:p>
          <a:p>
            <a:pPr lvl="0" rtl="0">
              <a:spcBef>
                <a:spcPts val="0"/>
              </a:spcBef>
              <a:buNone/>
            </a:pPr>
            <a:endParaRPr>
              <a:latin typeface="Calibri"/>
              <a:ea typeface="Calibri"/>
              <a:cs typeface="Calibri"/>
              <a:sym typeface="Calibri"/>
            </a:endParaRPr>
          </a:p>
          <a:p>
            <a:pPr lvl="0" algn="ctr" rtl="0">
              <a:spcBef>
                <a:spcPts val="0"/>
              </a:spcBef>
              <a:buNone/>
            </a:pPr>
            <a:endParaRPr sz="3000">
              <a:latin typeface="Calibri"/>
              <a:ea typeface="Calibri"/>
              <a:cs typeface="Calibri"/>
              <a:sym typeface="Calibri"/>
            </a:endParaRPr>
          </a:p>
          <a:p>
            <a:pPr lvl="0" algn="ctr" rtl="0">
              <a:spcBef>
                <a:spcPts val="0"/>
              </a:spcBef>
              <a:buNone/>
            </a:pPr>
            <a:r>
              <a:rPr lang="en" sz="6000">
                <a:latin typeface="Calibri"/>
                <a:ea typeface="Calibri"/>
                <a:cs typeface="Calibri"/>
                <a:sym typeface="Calibri"/>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8650" y="365125"/>
            <a:ext cx="78867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dk1"/>
              </a:buClr>
              <a:buSzPct val="25000"/>
              <a:buFont typeface="Arial"/>
              <a:buNone/>
            </a:pPr>
            <a:r>
              <a:rPr lang="en" b="1" i="1" u="none" strike="noStrike" cap="none" dirty="0">
                <a:solidFill>
                  <a:schemeClr val="dk1"/>
                </a:solidFill>
                <a:latin typeface="Calibri"/>
                <a:ea typeface="Calibri"/>
                <a:cs typeface="Calibri"/>
                <a:sym typeface="Calibri"/>
              </a:rPr>
              <a:t>Problem statement</a:t>
            </a:r>
          </a:p>
        </p:txBody>
      </p:sp>
      <p:sp>
        <p:nvSpPr>
          <p:cNvPr id="150" name="Shape 150"/>
          <p:cNvSpPr txBox="1">
            <a:spLocks noGrp="1"/>
          </p:cNvSpPr>
          <p:nvPr>
            <p:ph type="ftr" idx="11"/>
          </p:nvPr>
        </p:nvSpPr>
        <p:spPr>
          <a:xfrm>
            <a:off x="628650" y="6356351"/>
            <a:ext cx="7626600" cy="3650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888888"/>
              </a:buClr>
              <a:buSzPct val="25000"/>
              <a:buFont typeface="Arial"/>
              <a:buNone/>
            </a:pPr>
            <a:r>
              <a:rPr lang="en" sz="1200" b="0" i="0" u="none" strike="noStrike" cap="none" dirty="0">
                <a:solidFill>
                  <a:srgbClr val="888888"/>
                </a:solidFill>
                <a:latin typeface="Arial"/>
                <a:ea typeface="Arial"/>
                <a:cs typeface="Arial"/>
                <a:sym typeface="Arial"/>
              </a:rPr>
              <a:t>BTP </a:t>
            </a:r>
            <a:r>
              <a:rPr lang="en" dirty="0" smtClean="0"/>
              <a:t>Final</a:t>
            </a:r>
            <a:r>
              <a:rPr lang="en" sz="1200" b="0" i="0" u="none" strike="noStrike" cap="none" dirty="0" smtClean="0">
                <a:solidFill>
                  <a:srgbClr val="888888"/>
                </a:solidFill>
                <a:latin typeface="Arial"/>
                <a:ea typeface="Arial"/>
                <a:cs typeface="Arial"/>
                <a:sym typeface="Arial"/>
              </a:rPr>
              <a:t> Review</a:t>
            </a:r>
            <a:r>
              <a:rPr lang="en" sz="1200" b="0" i="0" u="none" strike="noStrike" cap="none" dirty="0">
                <a:solidFill>
                  <a:srgbClr val="888888"/>
                </a:solidFill>
                <a:latin typeface="Arial"/>
                <a:ea typeface="Arial"/>
                <a:cs typeface="Arial"/>
                <a:sym typeface="Arial"/>
              </a:rPr>
              <a:t>, Department of Computer Science &amp; Engineering, IIT Jodhpur</a:t>
            </a:r>
          </a:p>
        </p:txBody>
      </p:sp>
      <p:sp>
        <p:nvSpPr>
          <p:cNvPr id="151" name="Shape 151"/>
          <p:cNvSpPr txBox="1">
            <a:spLocks noGrp="1"/>
          </p:cNvSpPr>
          <p:nvPr>
            <p:ph type="body" idx="1"/>
          </p:nvPr>
        </p:nvSpPr>
        <p:spPr>
          <a:xfrm>
            <a:off x="628650" y="1825625"/>
            <a:ext cx="7886700" cy="4351200"/>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None/>
            </a:pPr>
            <a:endParaRPr sz="1800" dirty="0">
              <a:latin typeface="Calibri"/>
              <a:ea typeface="Calibri"/>
              <a:cs typeface="Calibri"/>
              <a:sym typeface="Calibri"/>
            </a:endParaRPr>
          </a:p>
          <a:p>
            <a:pPr marL="457200" marR="0" lvl="0" indent="-342900" algn="just" rtl="0">
              <a:lnSpc>
                <a:spcPct val="100000"/>
              </a:lnSpc>
              <a:spcBef>
                <a:spcPts val="0"/>
              </a:spcBef>
              <a:spcAft>
                <a:spcPts val="0"/>
              </a:spcAft>
              <a:buClr>
                <a:schemeClr val="dk1"/>
              </a:buClr>
              <a:buSzPct val="100000"/>
              <a:buFont typeface="Calibri"/>
              <a:buChar char="•"/>
            </a:pPr>
            <a:r>
              <a:rPr lang="en" sz="1800" b="0" i="0" u="none" strike="noStrike" cap="none" dirty="0" smtClean="0">
                <a:solidFill>
                  <a:schemeClr val="dk1"/>
                </a:solidFill>
                <a:latin typeface="Calibri"/>
                <a:ea typeface="Calibri"/>
                <a:cs typeface="Calibri"/>
                <a:sym typeface="Calibri"/>
              </a:rPr>
              <a:t>Detection of football </a:t>
            </a:r>
            <a:r>
              <a:rPr lang="en" sz="1800" b="0" i="0" u="none" strike="noStrike" cap="none" dirty="0" smtClean="0">
                <a:solidFill>
                  <a:schemeClr val="dk1"/>
                </a:solidFill>
                <a:latin typeface="Calibri"/>
                <a:ea typeface="Calibri"/>
                <a:cs typeface="Calibri"/>
                <a:sym typeface="Calibri"/>
              </a:rPr>
              <a:t>using </a:t>
            </a:r>
            <a:r>
              <a:rPr lang="en" sz="1800" b="0" i="0" u="none" strike="noStrike" cap="none" dirty="0" smtClean="0">
                <a:solidFill>
                  <a:schemeClr val="dk1"/>
                </a:solidFill>
                <a:latin typeface="Calibri"/>
                <a:ea typeface="Calibri"/>
                <a:cs typeface="Calibri"/>
                <a:sym typeface="Calibri"/>
              </a:rPr>
              <a:t>image processing techniques has become a crucial </a:t>
            </a:r>
            <a:r>
              <a:rPr lang="en" sz="1800" dirty="0" smtClean="0">
                <a:latin typeface="Calibri"/>
                <a:ea typeface="Calibri"/>
                <a:cs typeface="Calibri"/>
                <a:sym typeface="Calibri"/>
              </a:rPr>
              <a:t>tool</a:t>
            </a:r>
            <a:r>
              <a:rPr lang="en" sz="1800" b="0" i="0" u="none" strike="noStrike" cap="none" dirty="0" smtClean="0">
                <a:solidFill>
                  <a:schemeClr val="dk1"/>
                </a:solidFill>
                <a:latin typeface="Calibri"/>
                <a:ea typeface="Calibri"/>
                <a:cs typeface="Calibri"/>
                <a:sym typeface="Calibri"/>
              </a:rPr>
              <a:t> </a:t>
            </a:r>
            <a:r>
              <a:rPr lang="en" sz="1800" b="0" i="0" u="none" strike="noStrike" cap="none" dirty="0" smtClean="0">
                <a:solidFill>
                  <a:schemeClr val="dk1"/>
                </a:solidFill>
                <a:latin typeface="Calibri"/>
                <a:ea typeface="Calibri"/>
                <a:cs typeface="Calibri"/>
                <a:sym typeface="Calibri"/>
              </a:rPr>
              <a:t>in analyzing the game and the performance of the players.</a:t>
            </a:r>
          </a:p>
          <a:p>
            <a:pPr marL="457200" marR="0" lvl="0" indent="-342900" algn="just" rtl="0">
              <a:lnSpc>
                <a:spcPct val="100000"/>
              </a:lnSpc>
              <a:spcBef>
                <a:spcPts val="0"/>
              </a:spcBef>
              <a:spcAft>
                <a:spcPts val="0"/>
              </a:spcAft>
              <a:buClr>
                <a:schemeClr val="dk1"/>
              </a:buClr>
              <a:buSzPct val="100000"/>
              <a:buNone/>
            </a:pPr>
            <a:endParaRPr lang="en" sz="1800" b="0" i="0" u="none" strike="noStrike" cap="none" dirty="0">
              <a:solidFill>
                <a:schemeClr val="dk1"/>
              </a:solidFill>
              <a:latin typeface="Calibri"/>
              <a:ea typeface="Calibri"/>
              <a:cs typeface="Calibri"/>
              <a:sym typeface="Calibri"/>
            </a:endParaRPr>
          </a:p>
          <a:p>
            <a:pPr marL="457200" marR="0" lvl="0" indent="-342900" algn="just" rtl="0">
              <a:lnSpc>
                <a:spcPct val="100000"/>
              </a:lnSpc>
              <a:spcBef>
                <a:spcPts val="1000"/>
              </a:spcBef>
              <a:spcAft>
                <a:spcPts val="0"/>
              </a:spcAft>
              <a:buClr>
                <a:schemeClr val="dk1"/>
              </a:buClr>
              <a:buSzPct val="100000"/>
              <a:buFont typeface="Calibri"/>
              <a:buChar char="•"/>
            </a:pPr>
            <a:r>
              <a:rPr lang="en" sz="1800" b="0" i="0" u="none" strike="noStrike" cap="none" dirty="0" smtClean="0">
                <a:solidFill>
                  <a:schemeClr val="dk1"/>
                </a:solidFill>
                <a:latin typeface="Calibri"/>
                <a:ea typeface="Calibri"/>
                <a:cs typeface="Calibri"/>
                <a:sym typeface="Calibri"/>
              </a:rPr>
              <a:t>Detection </a:t>
            </a:r>
            <a:r>
              <a:rPr lang="en" sz="1800" b="0" i="0" u="none" strike="noStrike" cap="none" dirty="0" smtClean="0">
                <a:solidFill>
                  <a:schemeClr val="dk1"/>
                </a:solidFill>
                <a:latin typeface="Calibri"/>
                <a:ea typeface="Calibri"/>
                <a:cs typeface="Calibri"/>
                <a:sym typeface="Calibri"/>
              </a:rPr>
              <a:t>of </a:t>
            </a:r>
            <a:r>
              <a:rPr lang="en" sz="1800" b="0" i="0" u="none" strike="noStrike" cap="none" dirty="0" smtClean="0">
                <a:solidFill>
                  <a:schemeClr val="dk1"/>
                </a:solidFill>
                <a:latin typeface="Calibri"/>
                <a:ea typeface="Calibri"/>
                <a:cs typeface="Calibri"/>
                <a:sym typeface="Calibri"/>
              </a:rPr>
              <a:t>soccer ball is </a:t>
            </a:r>
            <a:r>
              <a:rPr lang="en" sz="1800" b="0" i="0" u="none" strike="noStrike" cap="none" dirty="0" smtClean="0">
                <a:solidFill>
                  <a:schemeClr val="dk1"/>
                </a:solidFill>
                <a:latin typeface="Calibri"/>
                <a:ea typeface="Calibri"/>
                <a:cs typeface="Calibri"/>
                <a:sym typeface="Calibri"/>
              </a:rPr>
              <a:t>motivated by various applications such as event detection</a:t>
            </a:r>
            <a:r>
              <a:rPr lang="en" sz="1800" b="0" i="0" u="none" strike="noStrike" cap="none" dirty="0" smtClean="0">
                <a:solidFill>
                  <a:schemeClr val="dk1"/>
                </a:solidFill>
                <a:latin typeface="Calibri"/>
                <a:ea typeface="Calibri"/>
                <a:cs typeface="Calibri"/>
                <a:sym typeface="Calibri"/>
              </a:rPr>
              <a:t>, tactics </a:t>
            </a:r>
            <a:r>
              <a:rPr lang="en" sz="1800" b="0" i="0" u="none" strike="noStrike" cap="none" dirty="0" smtClean="0">
                <a:solidFill>
                  <a:schemeClr val="dk1"/>
                </a:solidFill>
                <a:latin typeface="Calibri"/>
                <a:ea typeface="Calibri"/>
                <a:cs typeface="Calibri"/>
                <a:sym typeface="Calibri"/>
              </a:rPr>
              <a:t>analysis</a:t>
            </a:r>
            <a:r>
              <a:rPr lang="en" sz="1800" b="0" i="0" u="none" strike="noStrike" cap="none" dirty="0" smtClean="0">
                <a:solidFill>
                  <a:schemeClr val="dk1"/>
                </a:solidFill>
                <a:latin typeface="Calibri"/>
                <a:ea typeface="Calibri"/>
                <a:cs typeface="Calibri"/>
                <a:sym typeface="Calibri"/>
              </a:rPr>
              <a:t>, automatic summarization, </a:t>
            </a:r>
            <a:r>
              <a:rPr lang="en" sz="1800" b="0" i="0" u="none" strike="noStrike" cap="none" dirty="0" smtClean="0">
                <a:solidFill>
                  <a:schemeClr val="dk1"/>
                </a:solidFill>
                <a:latin typeface="Calibri"/>
                <a:ea typeface="Calibri"/>
                <a:cs typeface="Calibri"/>
                <a:sym typeface="Calibri"/>
              </a:rPr>
              <a:t>etc.</a:t>
            </a:r>
          </a:p>
          <a:p>
            <a:pPr marL="457200" marR="0" lvl="0" indent="-342900" algn="just" rtl="0">
              <a:lnSpc>
                <a:spcPct val="100000"/>
              </a:lnSpc>
              <a:spcBef>
                <a:spcPts val="1000"/>
              </a:spcBef>
              <a:spcAft>
                <a:spcPts val="0"/>
              </a:spcAft>
              <a:buClr>
                <a:schemeClr val="dk1"/>
              </a:buClr>
              <a:buSzPct val="100000"/>
              <a:buNone/>
            </a:pPr>
            <a:endParaRPr lang="en" sz="1800" b="0" i="0" u="none" strike="noStrike" cap="none" dirty="0">
              <a:solidFill>
                <a:schemeClr val="dk1"/>
              </a:solidFill>
              <a:latin typeface="Calibri"/>
              <a:ea typeface="Calibri"/>
              <a:cs typeface="Calibri"/>
              <a:sym typeface="Calibri"/>
            </a:endParaRPr>
          </a:p>
          <a:p>
            <a:pPr marL="457200" marR="0" lvl="0" indent="-342900" algn="just" rtl="0">
              <a:lnSpc>
                <a:spcPct val="100000"/>
              </a:lnSpc>
              <a:spcBef>
                <a:spcPts val="1000"/>
              </a:spcBef>
              <a:spcAft>
                <a:spcPts val="0"/>
              </a:spcAft>
              <a:buClr>
                <a:schemeClr val="dk1"/>
              </a:buClr>
              <a:buSzPct val="100000"/>
              <a:buFont typeface="Calibri"/>
              <a:buChar char="•"/>
            </a:pPr>
            <a:r>
              <a:rPr lang="en" sz="1800" b="0" i="0" u="none" strike="noStrike" cap="none" dirty="0">
                <a:solidFill>
                  <a:schemeClr val="dk1"/>
                </a:solidFill>
                <a:latin typeface="Calibri"/>
                <a:ea typeface="Calibri"/>
                <a:cs typeface="Calibri"/>
                <a:sym typeface="Calibri"/>
              </a:rPr>
              <a:t>The reason for not achieving satisfactory recognition </a:t>
            </a:r>
            <a:r>
              <a:rPr lang="en" sz="1800" dirty="0" smtClean="0">
                <a:latin typeface="Calibri"/>
                <a:ea typeface="Calibri"/>
                <a:cs typeface="Calibri"/>
                <a:sym typeface="Calibri"/>
              </a:rPr>
              <a:t>is due to blurred frames and fast moving objects or due to intermixing of objects in frames which resemble the color as that of the soccer ball.</a:t>
            </a:r>
            <a:endParaRPr lang="en"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1000"/>
              </a:spcBef>
              <a:spcAft>
                <a:spcPts val="0"/>
              </a:spcAft>
              <a:buClr>
                <a:schemeClr val="dk1"/>
              </a:buClr>
              <a:buSzPct val="25000"/>
              <a:buFont typeface="Arial"/>
              <a:buNone/>
            </a:pPr>
            <a:endParaRPr sz="1800" b="0" i="0" u="none" strike="noStrike" cap="none" dirty="0">
              <a:solidFill>
                <a:schemeClr val="dk1"/>
              </a:solidFill>
              <a:latin typeface="Calibri"/>
              <a:ea typeface="Calibri"/>
              <a:cs typeface="Calibri"/>
              <a:sym typeface="Calibri"/>
            </a:endParaRPr>
          </a:p>
        </p:txBody>
      </p:sp>
      <p:sp>
        <p:nvSpPr>
          <p:cNvPr id="152" name="Shape 152"/>
          <p:cNvSpPr txBox="1">
            <a:spLocks noGrp="1"/>
          </p:cNvSpPr>
          <p:nvPr>
            <p:ph type="sldNum" idx="12"/>
          </p:nvPr>
        </p:nvSpPr>
        <p:spPr>
          <a:xfrm>
            <a:off x="6457950" y="6356351"/>
            <a:ext cx="2057400"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 sz="1200" b="0" i="0" u="none" strike="noStrike" cap="none">
                <a:solidFill>
                  <a:srgbClr val="888888"/>
                </a:solidFill>
                <a:latin typeface="Arial"/>
                <a:ea typeface="Arial"/>
                <a:cs typeface="Arial"/>
                <a:sym typeface="Arial"/>
              </a:rPr>
              <a:pPr marL="0" marR="0" lvl="0" indent="0" algn="r" rtl="0">
                <a:lnSpc>
                  <a:spcPct val="100000"/>
                </a:lnSpc>
                <a:spcBef>
                  <a:spcPts val="0"/>
                </a:spcBef>
                <a:spcAft>
                  <a:spcPts val="0"/>
                </a:spcAft>
                <a:buClr>
                  <a:srgbClr val="888888"/>
                </a:buClr>
                <a:buSzPct val="25000"/>
                <a:buFont typeface="Arial"/>
                <a:buNone/>
              </a:pPr>
              <a:t>2</a:t>
            </a:fld>
            <a:endParaRPr lang="en" sz="1200" b="0" i="0" u="none" strike="noStrike" cap="none">
              <a:solidFill>
                <a:srgbClr val="888888"/>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609600"/>
            <a:ext cx="7886700" cy="5431800"/>
          </a:xfrm>
          <a:prstGeom prst="rect">
            <a:avLst/>
          </a:prstGeom>
          <a:ln w="9525" cap="flat" cmpd="sng">
            <a:solidFill>
              <a:schemeClr val="bg1"/>
            </a:solidFill>
            <a:prstDash val="solid"/>
            <a:round/>
            <a:headEnd type="none" w="med" len="med"/>
            <a:tailEnd type="none" w="med" len="med"/>
          </a:ln>
        </p:spPr>
        <p:txBody>
          <a:bodyPr lIns="91425" tIns="91425" rIns="91425" bIns="91425" anchor="t" anchorCtr="0">
            <a:noAutofit/>
          </a:bodyPr>
          <a:lstStyle/>
          <a:p>
            <a:pPr lvl="0">
              <a:spcBef>
                <a:spcPts val="0"/>
              </a:spcBef>
              <a:buNone/>
            </a:pPr>
            <a:endParaRPr sz="1800" b="1" i="1" dirty="0">
              <a:latin typeface="Calibri"/>
              <a:ea typeface="Calibri"/>
              <a:cs typeface="Calibri"/>
              <a:sym typeface="Calibri"/>
            </a:endParaRPr>
          </a:p>
          <a:p>
            <a:pPr lvl="0" rtl="0">
              <a:spcBef>
                <a:spcPts val="0"/>
              </a:spcBef>
              <a:buNone/>
            </a:pPr>
            <a:endParaRPr lang="en" sz="1800" b="1" i="1" dirty="0" smtClean="0">
              <a:latin typeface="Calibri"/>
              <a:ea typeface="Calibri"/>
              <a:cs typeface="Calibri"/>
              <a:sym typeface="Calibri"/>
            </a:endParaRPr>
          </a:p>
          <a:p>
            <a:pPr lvl="0" rtl="0">
              <a:spcBef>
                <a:spcPts val="0"/>
              </a:spcBef>
              <a:buNone/>
            </a:pPr>
            <a:r>
              <a:rPr lang="en" sz="1800" b="1" i="1" dirty="0" smtClean="0">
                <a:latin typeface="Calibri"/>
                <a:ea typeface="Calibri"/>
                <a:cs typeface="Calibri"/>
                <a:sym typeface="Calibri"/>
              </a:rPr>
              <a:t>INPUT</a:t>
            </a:r>
            <a:r>
              <a:rPr lang="en" sz="1800" b="1" i="1" dirty="0">
                <a:latin typeface="Calibri"/>
                <a:ea typeface="Calibri"/>
                <a:cs typeface="Calibri"/>
                <a:sym typeface="Calibri"/>
              </a:rPr>
              <a:t>:</a:t>
            </a:r>
            <a:r>
              <a:rPr lang="en" sz="1800" dirty="0">
                <a:latin typeface="Calibri"/>
                <a:ea typeface="Calibri"/>
                <a:cs typeface="Calibri"/>
                <a:sym typeface="Calibri"/>
              </a:rPr>
              <a:t> A </a:t>
            </a:r>
            <a:r>
              <a:rPr lang="en" sz="1800" dirty="0" smtClean="0">
                <a:latin typeface="Calibri"/>
                <a:ea typeface="Calibri"/>
                <a:cs typeface="Calibri"/>
                <a:sym typeface="Calibri"/>
              </a:rPr>
              <a:t>recorded soccer match video or a live video stream</a:t>
            </a:r>
          </a:p>
          <a:p>
            <a:pPr lvl="0" rtl="0">
              <a:spcBef>
                <a:spcPts val="0"/>
              </a:spcBef>
              <a:buNone/>
            </a:pPr>
            <a:r>
              <a:rPr lang="en" sz="1800" dirty="0" smtClean="0">
                <a:latin typeface="Calibri"/>
                <a:ea typeface="Calibri"/>
                <a:cs typeface="Calibri"/>
                <a:sym typeface="Calibri"/>
              </a:rPr>
              <a:t>	   and color limits of the ball in the particular video.</a:t>
            </a:r>
          </a:p>
          <a:p>
            <a:pPr lvl="0" rtl="0">
              <a:spcBef>
                <a:spcPts val="0"/>
              </a:spcBef>
              <a:buNone/>
            </a:pPr>
            <a:endParaRPr lang="en" sz="1800" dirty="0">
              <a:latin typeface="Calibri"/>
              <a:ea typeface="Calibri"/>
              <a:cs typeface="Calibri"/>
              <a:sym typeface="Calibri"/>
            </a:endParaRPr>
          </a:p>
          <a:p>
            <a:pPr lvl="0" rtl="0">
              <a:spcBef>
                <a:spcPts val="0"/>
              </a:spcBef>
              <a:buNone/>
            </a:pPr>
            <a:r>
              <a:rPr lang="en" sz="1800" b="1" i="1" dirty="0">
                <a:latin typeface="Calibri"/>
                <a:ea typeface="Calibri"/>
                <a:cs typeface="Calibri"/>
                <a:sym typeface="Calibri"/>
              </a:rPr>
              <a:t>OUTPUT: </a:t>
            </a:r>
            <a:r>
              <a:rPr lang="en" sz="1800" b="1" i="1" dirty="0" smtClean="0">
                <a:latin typeface="Calibri"/>
                <a:ea typeface="Calibri"/>
                <a:cs typeface="Calibri"/>
                <a:sym typeface="Calibri"/>
              </a:rPr>
              <a:t> </a:t>
            </a:r>
            <a:r>
              <a:rPr lang="en" sz="1800" dirty="0" smtClean="0">
                <a:latin typeface="Calibri"/>
                <a:ea typeface="Calibri"/>
                <a:cs typeface="Calibri"/>
                <a:sym typeface="Calibri"/>
              </a:rPr>
              <a:t>A video with the detected Soccer ball with clear boundaries.</a:t>
            </a:r>
          </a:p>
          <a:p>
            <a:pPr lvl="0" rtl="0">
              <a:spcBef>
                <a:spcPts val="0"/>
              </a:spcBef>
              <a:buNone/>
            </a:pPr>
            <a:endParaRPr lang="en" sz="1800" dirty="0" smtClean="0">
              <a:latin typeface="Calibri"/>
              <a:ea typeface="Calibri"/>
              <a:cs typeface="Calibri"/>
              <a:sym typeface="Calibri"/>
            </a:endParaRPr>
          </a:p>
          <a:p>
            <a:pPr lvl="0" rtl="0">
              <a:spcBef>
                <a:spcPts val="0"/>
              </a:spcBef>
              <a:buNone/>
            </a:pPr>
            <a:endParaRPr lang="en" sz="1800" dirty="0" smtClean="0">
              <a:latin typeface="Calibri"/>
              <a:ea typeface="Calibri"/>
              <a:cs typeface="Calibri"/>
              <a:sym typeface="Calibri"/>
            </a:endParaRPr>
          </a:p>
          <a:p>
            <a:pPr lvl="0" rtl="0">
              <a:spcBef>
                <a:spcPts val="0"/>
              </a:spcBef>
              <a:buNone/>
            </a:pPr>
            <a:r>
              <a:rPr lang="en" sz="1800" b="1" dirty="0" smtClean="0">
                <a:latin typeface="Calibri"/>
                <a:ea typeface="Calibri"/>
                <a:cs typeface="Calibri"/>
                <a:sym typeface="Calibri"/>
              </a:rPr>
              <a:t>ASSUMPTIONS:</a:t>
            </a:r>
          </a:p>
          <a:p>
            <a:pPr lvl="0" rtl="0">
              <a:spcBef>
                <a:spcPts val="0"/>
              </a:spcBef>
              <a:buNone/>
            </a:pPr>
            <a:endParaRPr lang="en" sz="1800" b="1" dirty="0" smtClean="0">
              <a:latin typeface="Calibri"/>
              <a:ea typeface="Calibri"/>
              <a:cs typeface="Calibri"/>
              <a:sym typeface="Calibri"/>
            </a:endParaRPr>
          </a:p>
          <a:p>
            <a:pPr>
              <a:spcBef>
                <a:spcPts val="0"/>
              </a:spcBef>
              <a:buFont typeface="Courier New" pitchFamily="49" charset="0"/>
              <a:buChar char="o"/>
            </a:pPr>
            <a:r>
              <a:rPr lang="en" sz="1800" dirty="0" smtClean="0">
                <a:latin typeface="Calibri"/>
                <a:ea typeface="Calibri"/>
                <a:cs typeface="Calibri"/>
                <a:sym typeface="Calibri"/>
              </a:rPr>
              <a:t> 	The color of the ball is assumed to be white for object identification.</a:t>
            </a:r>
          </a:p>
          <a:p>
            <a:pPr indent="7938">
              <a:spcBef>
                <a:spcPts val="0"/>
              </a:spcBef>
              <a:buFont typeface="Courier New" pitchFamily="49" charset="0"/>
              <a:buChar char="o"/>
            </a:pPr>
            <a:r>
              <a:rPr lang="en" sz="1800" dirty="0" smtClean="0">
                <a:latin typeface="Calibri"/>
                <a:ea typeface="Calibri"/>
                <a:cs typeface="Calibri"/>
                <a:sym typeface="Calibri"/>
              </a:rPr>
              <a:t> 	The color of the jersies of the players are choosen in such a way that 	they don’t conflict with that  of the soccer ball.</a:t>
            </a:r>
          </a:p>
          <a:p>
            <a:pPr indent="0">
              <a:spcBef>
                <a:spcPts val="0"/>
              </a:spcBef>
              <a:buNone/>
            </a:pPr>
            <a:r>
              <a:rPr lang="en" sz="1800" b="1" dirty="0" smtClean="0">
                <a:latin typeface="Calibri"/>
                <a:ea typeface="Calibri"/>
                <a:cs typeface="Calibri"/>
                <a:sym typeface="Calibri"/>
              </a:rPr>
              <a:t>CONSTRAINTS</a:t>
            </a:r>
            <a:r>
              <a:rPr lang="en" sz="1800" b="1" dirty="0" smtClean="0">
                <a:latin typeface="Calibri"/>
                <a:ea typeface="Calibri"/>
                <a:cs typeface="Calibri"/>
                <a:sym typeface="Calibri"/>
              </a:rPr>
              <a:t>:</a:t>
            </a:r>
          </a:p>
          <a:p>
            <a:pPr lvl="0">
              <a:spcBef>
                <a:spcPts val="0"/>
              </a:spcBef>
              <a:buFont typeface="Courier New" pitchFamily="49" charset="0"/>
              <a:buChar char="o"/>
            </a:pPr>
            <a:r>
              <a:rPr lang="en-US" sz="1800" dirty="0" smtClean="0">
                <a:latin typeface="Calibri"/>
                <a:ea typeface="Calibri"/>
                <a:cs typeface="Calibri"/>
                <a:sym typeface="Calibri"/>
              </a:rPr>
              <a:t>          T</a:t>
            </a:r>
            <a:r>
              <a:rPr lang="en" sz="1800" dirty="0" smtClean="0">
                <a:latin typeface="Calibri"/>
                <a:ea typeface="Calibri"/>
                <a:cs typeface="Calibri"/>
                <a:sym typeface="Calibri"/>
              </a:rPr>
              <a:t>he ball will not be detected accurately when the ball comes in the 	vicinity of the  white boundary lines and the goal posts  or if the shoes or 	the gloves of the players fall in the same color range as that gievn in 	</a:t>
            </a:r>
            <a:r>
              <a:rPr lang="en" sz="1800" dirty="0" smtClean="0">
                <a:latin typeface="Calibri"/>
                <a:ea typeface="Calibri"/>
                <a:cs typeface="Calibri"/>
                <a:sym typeface="Calibri"/>
              </a:rPr>
              <a:t>input.</a:t>
            </a:r>
          </a:p>
          <a:p>
            <a:pPr indent="0">
              <a:spcBef>
                <a:spcPts val="0"/>
              </a:spcBef>
              <a:buNone/>
            </a:pPr>
            <a:r>
              <a:rPr lang="en" sz="1600" dirty="0" smtClean="0">
                <a:latin typeface="Calibri"/>
                <a:ea typeface="Calibri"/>
                <a:cs typeface="Calibri"/>
                <a:sym typeface="Calibri"/>
              </a:rPr>
              <a:t>       	</a:t>
            </a:r>
          </a:p>
          <a:p>
            <a:pPr>
              <a:spcBef>
                <a:spcPts val="0"/>
              </a:spcBef>
              <a:buFont typeface="Courier New" pitchFamily="49" charset="0"/>
              <a:buChar char="o"/>
            </a:pPr>
            <a:r>
              <a:rPr lang="en" sz="1800" dirty="0" smtClean="0">
                <a:latin typeface="Calibri"/>
                <a:ea typeface="Calibri"/>
                <a:cs typeface="Calibri"/>
                <a:sym typeface="Calibri"/>
              </a:rPr>
              <a:t> 	The </a:t>
            </a:r>
            <a:r>
              <a:rPr lang="en" sz="1800" dirty="0">
                <a:latin typeface="Calibri"/>
                <a:ea typeface="Calibri"/>
                <a:cs typeface="Calibri"/>
                <a:sym typeface="Calibri"/>
              </a:rPr>
              <a:t>frames in which the ball is being shot from a very </a:t>
            </a:r>
            <a:r>
              <a:rPr lang="en" sz="1800" dirty="0" smtClean="0">
                <a:latin typeface="Calibri"/>
                <a:ea typeface="Calibri"/>
                <a:cs typeface="Calibri"/>
                <a:sym typeface="Calibri"/>
              </a:rPr>
              <a:t>large angle of </a:t>
            </a:r>
            <a:r>
              <a:rPr lang="en" sz="1800" dirty="0">
                <a:latin typeface="Calibri"/>
                <a:ea typeface="Calibri"/>
                <a:cs typeface="Calibri"/>
                <a:sym typeface="Calibri"/>
              </a:rPr>
              <a:t>view 	are </a:t>
            </a:r>
            <a:r>
              <a:rPr lang="en" sz="1800" dirty="0" smtClean="0">
                <a:latin typeface="Calibri"/>
                <a:ea typeface="Calibri"/>
                <a:cs typeface="Calibri"/>
                <a:sym typeface="Calibri"/>
              </a:rPr>
              <a:t>ommitted </a:t>
            </a:r>
            <a:r>
              <a:rPr lang="en" sz="1800" dirty="0">
                <a:latin typeface="Calibri"/>
                <a:ea typeface="Calibri"/>
                <a:cs typeface="Calibri"/>
                <a:sym typeface="Calibri"/>
              </a:rPr>
              <a:t>as result due to blurring of the ball in those particular 	frames.</a:t>
            </a:r>
          </a:p>
          <a:p>
            <a:pPr lvl="0">
              <a:spcBef>
                <a:spcPts val="0"/>
              </a:spcBef>
              <a:buFont typeface="Courier New" pitchFamily="49" charset="0"/>
              <a:buChar char="o"/>
            </a:pPr>
            <a:endParaRPr lang="en" sz="1600" dirty="0" smtClean="0">
              <a:latin typeface="Calibri"/>
              <a:ea typeface="Calibri"/>
              <a:cs typeface="Calibri"/>
              <a:sym typeface="Calibri"/>
            </a:endParaRPr>
          </a:p>
          <a:p>
            <a:pPr lvl="0">
              <a:spcBef>
                <a:spcPts val="0"/>
              </a:spcBef>
              <a:buNone/>
            </a:pPr>
            <a:endParaRPr lang="en" sz="1400" b="1" dirty="0" smtClean="0">
              <a:latin typeface="Calibri"/>
              <a:ea typeface="Calibri"/>
              <a:cs typeface="Calibri"/>
              <a:sym typeface="Calibri"/>
            </a:endParaRPr>
          </a:p>
          <a:p>
            <a:pPr>
              <a:spcBef>
                <a:spcPts val="0"/>
              </a:spcBef>
              <a:buFont typeface="Courier New" pitchFamily="49" charset="0"/>
              <a:buChar char="o"/>
            </a:pPr>
            <a:endParaRPr lang="en" sz="1800" dirty="0">
              <a:latin typeface="Calibri"/>
              <a:ea typeface="Calibri"/>
              <a:cs typeface="Calibri"/>
              <a:sym typeface="Calibri"/>
            </a:endParaRPr>
          </a:p>
          <a:p>
            <a:pPr lvl="0">
              <a:spcBef>
                <a:spcPts val="0"/>
              </a:spcBef>
              <a:buClr>
                <a:srgbClr val="000000"/>
              </a:buClr>
              <a:buSzPct val="61111"/>
              <a:buFont typeface="Arial"/>
              <a:buNone/>
            </a:pPr>
            <a:endParaRPr sz="1800" dirty="0">
              <a:latin typeface="Calibri"/>
              <a:ea typeface="Calibri"/>
              <a:cs typeface="Calibri"/>
              <a:sym typeface="Calibri"/>
            </a:endParaRPr>
          </a:p>
          <a:p>
            <a:pPr lvl="0">
              <a:spcBef>
                <a:spcPts val="0"/>
              </a:spcBef>
              <a:buClr>
                <a:srgbClr val="000000"/>
              </a:buClr>
              <a:buSzPct val="61111"/>
              <a:buFont typeface="Arial"/>
              <a:buNone/>
            </a:pPr>
            <a:endParaRPr sz="1800" dirty="0">
              <a:latin typeface="Calibri"/>
              <a:ea typeface="Calibri"/>
              <a:cs typeface="Calibri"/>
              <a:sym typeface="Calibri"/>
            </a:endParaRPr>
          </a:p>
          <a:p>
            <a:pPr marL="0" lvl="0" indent="-69850" rtl="0">
              <a:spcBef>
                <a:spcPts val="0"/>
              </a:spcBef>
              <a:buClr>
                <a:srgbClr val="000000"/>
              </a:buClr>
              <a:buSzPct val="61111"/>
              <a:buFont typeface="Arial"/>
              <a:buNone/>
            </a:pPr>
            <a:r>
              <a:rPr lang="en" sz="1800" b="1" i="1" dirty="0">
                <a:latin typeface="Calibri"/>
                <a:ea typeface="Calibri"/>
                <a:cs typeface="Calibri"/>
                <a:sym typeface="Calibri"/>
              </a:rPr>
              <a:t>								 </a:t>
            </a:r>
          </a:p>
          <a:p>
            <a:pPr marL="0" lvl="0" indent="-69850" rtl="0">
              <a:spcBef>
                <a:spcPts val="0"/>
              </a:spcBef>
              <a:buClr>
                <a:srgbClr val="000000"/>
              </a:buClr>
              <a:buSzPct val="61111"/>
              <a:buFont typeface="Arial"/>
              <a:buNone/>
            </a:pPr>
            <a:endParaRPr sz="1800" b="1" i="1" dirty="0">
              <a:latin typeface="Calibri"/>
              <a:ea typeface="Calibri"/>
              <a:cs typeface="Calibri"/>
              <a:sym typeface="Calibri"/>
            </a:endParaRPr>
          </a:p>
          <a:p>
            <a:pPr marL="0" lvl="0" indent="-69850" rtl="0">
              <a:spcBef>
                <a:spcPts val="0"/>
              </a:spcBef>
              <a:buClr>
                <a:srgbClr val="000000"/>
              </a:buClr>
              <a:buSzPct val="61111"/>
              <a:buFont typeface="Arial"/>
              <a:buNone/>
            </a:pPr>
            <a:endParaRPr sz="1800" b="1" i="1" dirty="0">
              <a:latin typeface="Calibri"/>
              <a:ea typeface="Calibri"/>
              <a:cs typeface="Calibri"/>
              <a:sym typeface="Calibri"/>
            </a:endParaRPr>
          </a:p>
          <a:p>
            <a:pPr marL="0" lvl="0" indent="-69850" rtl="0">
              <a:spcBef>
                <a:spcPts val="0"/>
              </a:spcBef>
              <a:buClr>
                <a:srgbClr val="000000"/>
              </a:buClr>
              <a:buSzPct val="61111"/>
              <a:buFont typeface="Arial"/>
              <a:buNone/>
            </a:pPr>
            <a:r>
              <a:rPr lang="en" sz="1800" b="1" i="1" dirty="0">
                <a:latin typeface="Calibri"/>
                <a:ea typeface="Calibri"/>
                <a:cs typeface="Calibri"/>
                <a:sym typeface="Calibri"/>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533400" y="609600"/>
            <a:ext cx="7886700" cy="1325700"/>
          </a:xfrm>
          <a:prstGeom prst="rect">
            <a:avLst/>
          </a:prstGeom>
        </p:spPr>
        <p:txBody>
          <a:bodyPr lIns="91425" tIns="91425" rIns="91425" bIns="91425" anchor="ctr" anchorCtr="0">
            <a:noAutofit/>
          </a:bodyPr>
          <a:lstStyle/>
          <a:p>
            <a:pPr lvl="0">
              <a:spcBef>
                <a:spcPts val="0"/>
              </a:spcBef>
              <a:buNone/>
            </a:pPr>
            <a:r>
              <a:rPr lang="en" b="1" i="1" dirty="0">
                <a:latin typeface="Calibri"/>
                <a:ea typeface="Calibri"/>
                <a:cs typeface="Calibri"/>
                <a:sym typeface="Calibri"/>
              </a:rPr>
              <a:t>Description of Work Done</a:t>
            </a:r>
          </a:p>
        </p:txBody>
      </p:sp>
      <p:sp>
        <p:nvSpPr>
          <p:cNvPr id="166" name="Shape 166"/>
          <p:cNvSpPr txBox="1">
            <a:spLocks noGrp="1"/>
          </p:cNvSpPr>
          <p:nvPr>
            <p:ph type="body" idx="1"/>
          </p:nvPr>
        </p:nvSpPr>
        <p:spPr>
          <a:xfrm>
            <a:off x="533400" y="2082800"/>
            <a:ext cx="7886700" cy="4351200"/>
          </a:xfrm>
          <a:prstGeom prst="rect">
            <a:avLst/>
          </a:prstGeom>
        </p:spPr>
        <p:txBody>
          <a:bodyPr lIns="91425" tIns="91425" rIns="91425" bIns="91425" anchor="t" anchorCtr="0">
            <a:noAutofit/>
          </a:bodyPr>
          <a:lstStyle/>
          <a:p>
            <a:pPr marL="457200" lvl="0" indent="-355600" rtl="0">
              <a:spcBef>
                <a:spcPts val="0"/>
              </a:spcBef>
              <a:buSzPct val="100000"/>
              <a:buFont typeface="Calibri"/>
              <a:buAutoNum type="arabicParenR"/>
            </a:pPr>
            <a:r>
              <a:rPr lang="en" sz="2000" b="1" i="1" dirty="0" smtClean="0">
                <a:latin typeface="Calibri"/>
                <a:ea typeface="Calibri"/>
                <a:cs typeface="Calibri"/>
                <a:sym typeface="Calibri"/>
              </a:rPr>
              <a:t>Color Detection-</a:t>
            </a:r>
            <a:endParaRPr lang="en" sz="2000" b="1" i="1" dirty="0">
              <a:latin typeface="Calibri"/>
              <a:ea typeface="Calibri"/>
              <a:cs typeface="Calibri"/>
              <a:sym typeface="Calibri"/>
            </a:endParaRPr>
          </a:p>
          <a:p>
            <a:pPr marL="914400" lvl="0" indent="-342900" rtl="0">
              <a:spcBef>
                <a:spcPts val="0"/>
              </a:spcBef>
              <a:buSzPct val="100000"/>
              <a:buFont typeface="Courier New" panose="02070309020205020404" pitchFamily="49" charset="0"/>
              <a:buChar char="o"/>
            </a:pPr>
            <a:r>
              <a:rPr lang="en" sz="2000" dirty="0">
                <a:latin typeface="Calibri"/>
                <a:ea typeface="Calibri"/>
                <a:cs typeface="Calibri"/>
                <a:sym typeface="Calibri"/>
              </a:rPr>
              <a:t>The aim of </a:t>
            </a:r>
            <a:r>
              <a:rPr lang="en" sz="2000" dirty="0" smtClean="0">
                <a:latin typeface="Calibri"/>
                <a:ea typeface="Calibri"/>
                <a:cs typeface="Calibri"/>
                <a:sym typeface="Calibri"/>
              </a:rPr>
              <a:t>color Detection is to seperate a particular object among all other objects on the basis of its color.</a:t>
            </a:r>
            <a:endParaRPr lang="en" sz="2000" dirty="0">
              <a:latin typeface="Calibri"/>
              <a:ea typeface="Calibri"/>
              <a:cs typeface="Calibri"/>
              <a:sym typeface="Calibri"/>
            </a:endParaRPr>
          </a:p>
          <a:p>
            <a:pPr marL="914400" lvl="0" indent="-342900" rtl="0">
              <a:spcBef>
                <a:spcPts val="0"/>
              </a:spcBef>
              <a:buSzPct val="100000"/>
              <a:buFont typeface="Courier New" panose="02070309020205020404" pitchFamily="49" charset="0"/>
              <a:buChar char="o"/>
            </a:pPr>
            <a:r>
              <a:rPr lang="en" sz="2000" dirty="0" smtClean="0">
                <a:latin typeface="Calibri"/>
                <a:ea typeface="Calibri"/>
                <a:cs typeface="Calibri"/>
                <a:sym typeface="Calibri"/>
              </a:rPr>
              <a:t>According to the assumptions made,white color is being distinguished from the other objects in the frame by setting certain range for white color.</a:t>
            </a:r>
            <a:endParaRPr lang="en" sz="2000" dirty="0">
              <a:latin typeface="Calibri"/>
              <a:ea typeface="Calibri"/>
              <a:cs typeface="Calibri"/>
              <a:sym typeface="Calibri"/>
            </a:endParaRPr>
          </a:p>
          <a:p>
            <a:pPr marL="914400" lvl="0" indent="-342900" rtl="0">
              <a:spcBef>
                <a:spcPts val="0"/>
              </a:spcBef>
              <a:buSzPct val="100000"/>
              <a:buFont typeface="Courier New" panose="02070309020205020404" pitchFamily="49" charset="0"/>
              <a:buChar char="o"/>
            </a:pPr>
            <a:r>
              <a:rPr lang="en" sz="2000" dirty="0">
                <a:latin typeface="Calibri"/>
                <a:ea typeface="Calibri"/>
                <a:cs typeface="Calibri"/>
                <a:sym typeface="Calibri"/>
              </a:rPr>
              <a:t>The </a:t>
            </a:r>
            <a:r>
              <a:rPr lang="en" sz="2000" dirty="0" smtClean="0">
                <a:latin typeface="Calibri"/>
                <a:ea typeface="Calibri"/>
                <a:cs typeface="Calibri"/>
                <a:sym typeface="Calibri"/>
              </a:rPr>
              <a:t>various techniques that have been employed to complete the objective are </a:t>
            </a:r>
          </a:p>
          <a:p>
            <a:pPr marL="1371600" lvl="1" indent="-342900">
              <a:spcBef>
                <a:spcPts val="0"/>
              </a:spcBef>
              <a:buFont typeface="Calibri"/>
            </a:pPr>
            <a:r>
              <a:rPr lang="en-US" sz="2000" dirty="0" smtClean="0">
                <a:latin typeface="Calibri"/>
                <a:ea typeface="Calibri"/>
                <a:cs typeface="Calibri"/>
                <a:sym typeface="Calibri"/>
              </a:rPr>
              <a:t>C</a:t>
            </a:r>
            <a:r>
              <a:rPr lang="en" sz="2000" dirty="0" smtClean="0">
                <a:latin typeface="Calibri"/>
                <a:ea typeface="Calibri"/>
                <a:cs typeface="Calibri"/>
                <a:sym typeface="Calibri"/>
              </a:rPr>
              <a:t>onversion of frames to </a:t>
            </a:r>
            <a:r>
              <a:rPr lang="en" sz="2000" dirty="0" smtClean="0">
                <a:latin typeface="Calibri"/>
                <a:ea typeface="Calibri"/>
                <a:cs typeface="Calibri"/>
                <a:sym typeface="Calibri"/>
              </a:rPr>
              <a:t>HSV color space</a:t>
            </a:r>
            <a:endParaRPr lang="en" sz="2000" dirty="0" smtClean="0">
              <a:latin typeface="Calibri"/>
              <a:ea typeface="Calibri"/>
              <a:cs typeface="Calibri"/>
              <a:sym typeface="Calibri"/>
            </a:endParaRPr>
          </a:p>
          <a:p>
            <a:pPr marL="1371600" lvl="1" indent="-342900">
              <a:spcBef>
                <a:spcPts val="0"/>
              </a:spcBef>
              <a:buFont typeface="Calibri"/>
            </a:pPr>
            <a:r>
              <a:rPr lang="en-US" sz="2000" dirty="0" smtClean="0">
                <a:latin typeface="Calibri"/>
                <a:ea typeface="Calibri"/>
                <a:cs typeface="Calibri"/>
                <a:sym typeface="Calibri"/>
              </a:rPr>
              <a:t>Separation of white color with the help of mask</a:t>
            </a:r>
            <a:endParaRPr lang="en" sz="2000" dirty="0" smtClean="0">
              <a:latin typeface="Calibri"/>
              <a:ea typeface="Calibri"/>
              <a:cs typeface="Calibri"/>
              <a:sym typeface="Calibri"/>
            </a:endParaRPr>
          </a:p>
          <a:p>
            <a:pPr marL="1371600" lvl="1" indent="-342900">
              <a:spcBef>
                <a:spcPts val="0"/>
              </a:spcBef>
              <a:buFont typeface="Calibri"/>
            </a:pPr>
            <a:endParaRPr lang="en" sz="1600" dirty="0" smtClean="0">
              <a:latin typeface="Calibri"/>
              <a:ea typeface="Calibri"/>
              <a:cs typeface="Calibri"/>
              <a:sym typeface="Calibri"/>
            </a:endParaRPr>
          </a:p>
          <a:p>
            <a:pPr marL="1371600" lvl="0" indent="-342900" rtl="0">
              <a:spcBef>
                <a:spcPts val="0"/>
              </a:spcBef>
              <a:buSzPct val="100000"/>
              <a:buNone/>
            </a:pPr>
            <a:endParaRPr lang="en" sz="18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t="3125" r="78331" b="75000"/>
          <a:stretch>
            <a:fillRect/>
          </a:stretch>
        </p:blipFill>
        <p:spPr bwMode="auto">
          <a:xfrm>
            <a:off x="4797552" y="2429256"/>
            <a:ext cx="3886200" cy="3048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t="3125" r="78111" b="75000"/>
          <a:stretch>
            <a:fillRect/>
          </a:stretch>
        </p:blipFill>
        <p:spPr bwMode="auto">
          <a:xfrm>
            <a:off x="457200" y="2438400"/>
            <a:ext cx="3962400" cy="3048000"/>
          </a:xfrm>
          <a:prstGeom prst="rect">
            <a:avLst/>
          </a:prstGeom>
          <a:noFill/>
          <a:ln w="9525">
            <a:noFill/>
            <a:miter lim="800000"/>
            <a:headEnd/>
            <a:tailEnd/>
          </a:ln>
          <a:effectLst/>
        </p:spPr>
      </p:pic>
      <p:sp>
        <p:nvSpPr>
          <p:cNvPr id="4" name="TextBox 3"/>
          <p:cNvSpPr txBox="1"/>
          <p:nvPr/>
        </p:nvSpPr>
        <p:spPr>
          <a:xfrm>
            <a:off x="682752" y="1600200"/>
            <a:ext cx="8001000" cy="400110"/>
          </a:xfrm>
          <a:prstGeom prst="rect">
            <a:avLst/>
          </a:prstGeom>
          <a:noFill/>
        </p:spPr>
        <p:txBody>
          <a:bodyPr wrap="square" rtlCol="0">
            <a:spAutoFit/>
          </a:bodyPr>
          <a:lstStyle/>
          <a:p>
            <a:r>
              <a:rPr lang="en-US" sz="2000" b="1" dirty="0" smtClean="0">
                <a:latin typeface="Calibri" pitchFamily="34" charset="0"/>
                <a:cs typeface="Calibri" pitchFamily="34" charset="0"/>
              </a:rPr>
              <a:t>Result Of Color Identification-</a:t>
            </a:r>
            <a:endParaRPr lang="en-US" sz="20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28650" y="1246900"/>
            <a:ext cx="7886700" cy="4929900"/>
          </a:xfrm>
          <a:prstGeom prst="rect">
            <a:avLst/>
          </a:prstGeom>
        </p:spPr>
        <p:txBody>
          <a:bodyPr lIns="91425" tIns="91425" rIns="91425" bIns="91425" anchor="t" anchorCtr="0">
            <a:noAutofit/>
          </a:bodyPr>
          <a:lstStyle/>
          <a:p>
            <a:pPr marL="0" lvl="0" indent="0" rtl="0">
              <a:spcBef>
                <a:spcPts val="0"/>
              </a:spcBef>
              <a:buNone/>
            </a:pPr>
            <a:endParaRPr sz="2000" b="1" i="1">
              <a:latin typeface="Calibri"/>
              <a:ea typeface="Calibri"/>
              <a:cs typeface="Calibri"/>
              <a:sym typeface="Calibri"/>
            </a:endParaRPr>
          </a:p>
          <a:p>
            <a:pPr marL="457200" lvl="0" indent="-457200" rtl="0">
              <a:spcBef>
                <a:spcPts val="0"/>
              </a:spcBef>
              <a:buAutoNum type="arabicParenR" startAt="2"/>
            </a:pPr>
            <a:r>
              <a:rPr lang="en" sz="2000" b="1" i="1" dirty="0" smtClean="0">
                <a:latin typeface="Calibri"/>
                <a:ea typeface="Calibri"/>
                <a:cs typeface="Calibri"/>
                <a:sym typeface="Calibri"/>
              </a:rPr>
              <a:t>Shape Identification</a:t>
            </a:r>
          </a:p>
          <a:p>
            <a:pPr marL="457200" lvl="0" indent="-457200" rtl="0">
              <a:spcBef>
                <a:spcPts val="0"/>
              </a:spcBef>
              <a:buNone/>
            </a:pPr>
            <a:endParaRPr lang="en" sz="2000" b="1" i="1" dirty="0">
              <a:latin typeface="Calibri"/>
              <a:ea typeface="Calibri"/>
              <a:cs typeface="Calibri"/>
              <a:sym typeface="Calibri"/>
            </a:endParaRPr>
          </a:p>
          <a:p>
            <a:pPr marL="914400" lvl="0" indent="-342900" rtl="0">
              <a:spcBef>
                <a:spcPts val="0"/>
              </a:spcBef>
              <a:buSzPct val="100000"/>
              <a:buFont typeface="Calibri"/>
            </a:pPr>
            <a:r>
              <a:rPr lang="en" sz="1800" dirty="0" smtClean="0">
                <a:latin typeface="Calibri"/>
                <a:ea typeface="Calibri"/>
                <a:cs typeface="Calibri"/>
                <a:sym typeface="Calibri"/>
              </a:rPr>
              <a:t>This technique is used to separate objects on the basis of shape from all other object in the frame.</a:t>
            </a:r>
            <a:endParaRPr lang="en" sz="1800" dirty="0">
              <a:latin typeface="Calibri"/>
              <a:ea typeface="Calibri"/>
              <a:cs typeface="Calibri"/>
              <a:sym typeface="Calibri"/>
            </a:endParaRPr>
          </a:p>
          <a:p>
            <a:pPr marL="914400" lvl="0" indent="-342900" rtl="0">
              <a:spcBef>
                <a:spcPts val="0"/>
              </a:spcBef>
              <a:buSzPct val="100000"/>
              <a:buFont typeface="Calibri"/>
            </a:pPr>
            <a:r>
              <a:rPr lang="en" sz="1800" dirty="0">
                <a:latin typeface="Calibri"/>
                <a:ea typeface="Calibri"/>
                <a:cs typeface="Calibri"/>
                <a:sym typeface="Calibri"/>
              </a:rPr>
              <a:t>The </a:t>
            </a:r>
            <a:r>
              <a:rPr lang="en" sz="1800" dirty="0" smtClean="0">
                <a:latin typeface="Calibri"/>
                <a:ea typeface="Calibri"/>
                <a:cs typeface="Calibri"/>
                <a:sym typeface="Calibri"/>
              </a:rPr>
              <a:t>shape being identified is the primary shape of the soccer ball i.e the circle.</a:t>
            </a:r>
            <a:endParaRPr lang="en" sz="1800" dirty="0">
              <a:latin typeface="Calibri"/>
              <a:ea typeface="Calibri"/>
              <a:cs typeface="Calibri"/>
              <a:sym typeface="Calibri"/>
            </a:endParaRPr>
          </a:p>
          <a:p>
            <a:pPr marL="914400" lvl="0" indent="-342900" rtl="0">
              <a:spcBef>
                <a:spcPts val="0"/>
              </a:spcBef>
              <a:buSzPct val="100000"/>
              <a:buFont typeface="Calibri"/>
            </a:pPr>
            <a:r>
              <a:rPr lang="en" sz="1800" dirty="0" smtClean="0">
                <a:latin typeface="Calibri"/>
                <a:ea typeface="Calibri"/>
                <a:cs typeface="Calibri"/>
                <a:sym typeface="Calibri"/>
              </a:rPr>
              <a:t>Techniques like Hough Transforms and contours detection are uused to identify the circles in the image</a:t>
            </a:r>
            <a:endParaRPr lang="en" sz="1800" dirty="0">
              <a:latin typeface="Calibri"/>
              <a:ea typeface="Calibri"/>
              <a:cs typeface="Calibri"/>
              <a:sym typeface="Calibri"/>
            </a:endParaRPr>
          </a:p>
          <a:p>
            <a:pPr marL="914400" lvl="0" indent="-342900" rtl="0">
              <a:spcBef>
                <a:spcPts val="0"/>
              </a:spcBef>
              <a:buSzPct val="100000"/>
              <a:buNone/>
            </a:pPr>
            <a:endParaRPr lang="en" sz="18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3125" r="67204" b="67708"/>
          <a:stretch>
            <a:fillRect/>
          </a:stretch>
        </p:blipFill>
        <p:spPr bwMode="auto">
          <a:xfrm>
            <a:off x="685800" y="2209800"/>
            <a:ext cx="7543800" cy="3276600"/>
          </a:xfrm>
          <a:prstGeom prst="rect">
            <a:avLst/>
          </a:prstGeom>
          <a:noFill/>
          <a:ln w="9525">
            <a:noFill/>
            <a:miter lim="800000"/>
            <a:headEnd/>
            <a:tailEnd/>
          </a:ln>
          <a:effectLst/>
        </p:spPr>
      </p:pic>
      <p:sp>
        <p:nvSpPr>
          <p:cNvPr id="3" name="TextBox 2"/>
          <p:cNvSpPr txBox="1"/>
          <p:nvPr/>
        </p:nvSpPr>
        <p:spPr>
          <a:xfrm>
            <a:off x="571500" y="1447800"/>
            <a:ext cx="7772400" cy="461665"/>
          </a:xfrm>
          <a:prstGeom prst="rect">
            <a:avLst/>
          </a:prstGeom>
          <a:noFill/>
        </p:spPr>
        <p:txBody>
          <a:bodyPr wrap="square" rtlCol="0">
            <a:spAutoFit/>
          </a:bodyPr>
          <a:lstStyle/>
          <a:p>
            <a:r>
              <a:rPr lang="en-US" sz="2400" b="1" dirty="0" smtClean="0">
                <a:latin typeface="Calibri" pitchFamily="34" charset="0"/>
                <a:cs typeface="Calibri" pitchFamily="34" charset="0"/>
              </a:rPr>
              <a:t>Results of Circle Detection-</a:t>
            </a:r>
            <a:endParaRPr lang="en-U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12600" y="525902"/>
            <a:ext cx="7886700" cy="1325700"/>
          </a:xfrm>
          <a:prstGeom prst="rect">
            <a:avLst/>
          </a:prstGeom>
        </p:spPr>
        <p:txBody>
          <a:bodyPr lIns="91425" tIns="91425" rIns="91425" bIns="91425" anchor="ctr" anchorCtr="0">
            <a:noAutofit/>
          </a:bodyPr>
          <a:lstStyle/>
          <a:p>
            <a:pPr lvl="0">
              <a:spcBef>
                <a:spcPts val="0"/>
              </a:spcBef>
              <a:buNone/>
            </a:pPr>
            <a:r>
              <a:rPr lang="en" b="1" i="1" dirty="0">
                <a:latin typeface="Calibri"/>
                <a:ea typeface="Calibri"/>
                <a:cs typeface="Calibri"/>
                <a:sym typeface="Calibri"/>
              </a:rPr>
              <a:t>Work Distribution</a:t>
            </a:r>
          </a:p>
        </p:txBody>
      </p:sp>
      <p:graphicFrame>
        <p:nvGraphicFramePr>
          <p:cNvPr id="190" name="Shape 190"/>
          <p:cNvGraphicFramePr/>
          <p:nvPr>
            <p:extLst>
              <p:ext uri="{D42A27DB-BD31-4B8C-83A1-F6EECF244321}">
                <p14:modId xmlns:p14="http://schemas.microsoft.com/office/powerpoint/2010/main" val="197243543"/>
              </p:ext>
            </p:extLst>
          </p:nvPr>
        </p:nvGraphicFramePr>
        <p:xfrm>
          <a:off x="622150" y="2545903"/>
          <a:ext cx="7725300" cy="3835665"/>
        </p:xfrm>
        <a:graphic>
          <a:graphicData uri="http://schemas.openxmlformats.org/drawingml/2006/table">
            <a:tbl>
              <a:tblPr>
                <a:noFill/>
                <a:tableStyleId>{CDD9F73D-80B6-464C-B898-CF65381AE863}</a:tableStyleId>
              </a:tblPr>
              <a:tblGrid>
                <a:gridCol w="1161075">
                  <a:extLst>
                    <a:ext uri="{9D8B030D-6E8A-4147-A177-3AD203B41FA5}">
                      <a16:colId xmlns:a16="http://schemas.microsoft.com/office/drawing/2014/main" val="20000"/>
                    </a:ext>
                  </a:extLst>
                </a:gridCol>
                <a:gridCol w="3989125">
                  <a:extLst>
                    <a:ext uri="{9D8B030D-6E8A-4147-A177-3AD203B41FA5}">
                      <a16:colId xmlns:a16="http://schemas.microsoft.com/office/drawing/2014/main" val="20001"/>
                    </a:ext>
                  </a:extLst>
                </a:gridCol>
                <a:gridCol w="2575100">
                  <a:extLst>
                    <a:ext uri="{9D8B030D-6E8A-4147-A177-3AD203B41FA5}">
                      <a16:colId xmlns:a16="http://schemas.microsoft.com/office/drawing/2014/main" val="20002"/>
                    </a:ext>
                  </a:extLst>
                </a:gridCol>
              </a:tblGrid>
              <a:tr h="510447">
                <a:tc>
                  <a:txBody>
                    <a:bodyPr/>
                    <a:lstStyle/>
                    <a:p>
                      <a:pPr lvl="0" algn="ctr">
                        <a:spcBef>
                          <a:spcPts val="0"/>
                        </a:spcBef>
                        <a:buNone/>
                      </a:pPr>
                      <a:r>
                        <a:rPr lang="en" sz="1800" b="1" dirty="0"/>
                        <a:t>S. No.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lvl="0" algn="ctr">
                        <a:spcBef>
                          <a:spcPts val="0"/>
                        </a:spcBef>
                        <a:buNone/>
                      </a:pPr>
                      <a:r>
                        <a:rPr lang="en" sz="1800" b="1" dirty="0"/>
                        <a:t>Work</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lvl="0" algn="ctr">
                        <a:spcBef>
                          <a:spcPts val="0"/>
                        </a:spcBef>
                        <a:buNone/>
                      </a:pPr>
                      <a:r>
                        <a:rPr lang="en" sz="1800" b="1" dirty="0"/>
                        <a:t>Done By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10000"/>
                  </a:ext>
                </a:extLst>
              </a:tr>
              <a:tr h="660656">
                <a:tc>
                  <a:txBody>
                    <a:bodyPr/>
                    <a:lstStyle/>
                    <a:p>
                      <a:pPr lvl="0">
                        <a:spcBef>
                          <a:spcPts val="0"/>
                        </a:spcBef>
                        <a:buNone/>
                      </a:pPr>
                      <a:r>
                        <a:rPr lang="en"/>
                        <a:t>1.</a:t>
                      </a:r>
                    </a:p>
                  </a:txBody>
                  <a:tcPr marL="91425" marR="91425" marT="91425" marB="91425">
                    <a:lnT w="12700" cap="flat" cmpd="sng" algn="ctr">
                      <a:solidFill>
                        <a:schemeClr val="tx1"/>
                      </a:solidFill>
                      <a:prstDash val="solid"/>
                      <a:round/>
                      <a:headEnd type="none" w="med" len="med"/>
                      <a:tailEnd type="none" w="med" len="med"/>
                    </a:lnT>
                  </a:tcPr>
                </a:tc>
                <a:tc>
                  <a:txBody>
                    <a:bodyPr/>
                    <a:lstStyle/>
                    <a:p>
                      <a:pPr lvl="0" rtl="0">
                        <a:lnSpc>
                          <a:spcPct val="115000"/>
                        </a:lnSpc>
                        <a:spcBef>
                          <a:spcPts val="0"/>
                        </a:spcBef>
                        <a:buNone/>
                      </a:pPr>
                      <a:r>
                        <a:rPr lang="en" dirty="0">
                          <a:solidFill>
                            <a:schemeClr val="dk1"/>
                          </a:solidFill>
                        </a:rPr>
                        <a:t>Reading and understanding the </a:t>
                      </a:r>
                      <a:r>
                        <a:rPr lang="en" dirty="0" smtClean="0">
                          <a:solidFill>
                            <a:schemeClr val="dk1"/>
                          </a:solidFill>
                        </a:rPr>
                        <a:t>document</a:t>
                      </a:r>
                      <a:r>
                        <a:rPr lang="en" baseline="0" dirty="0" smtClean="0">
                          <a:solidFill>
                            <a:schemeClr val="dk1"/>
                          </a:solidFill>
                        </a:rPr>
                        <a:t> provided to us by our mentor</a:t>
                      </a:r>
                      <a:endParaRPr lang="en" dirty="0">
                        <a:solidFill>
                          <a:schemeClr val="dk1"/>
                        </a:solidFill>
                      </a:endParaRPr>
                    </a:p>
                  </a:txBody>
                  <a:tcPr marL="91425" marR="91425" marT="91425" marB="91425">
                    <a:lnT w="12700" cap="flat" cmpd="sng" algn="ctr">
                      <a:solidFill>
                        <a:schemeClr val="tx1"/>
                      </a:solidFill>
                      <a:prstDash val="solid"/>
                      <a:round/>
                      <a:headEnd type="none" w="med" len="med"/>
                      <a:tailEnd type="none" w="med" len="med"/>
                    </a:lnT>
                  </a:tcPr>
                </a:tc>
                <a:tc>
                  <a:txBody>
                    <a:bodyPr/>
                    <a:lstStyle/>
                    <a:p>
                      <a:pPr lvl="0">
                        <a:spcBef>
                          <a:spcPts val="0"/>
                        </a:spcBef>
                        <a:buNone/>
                      </a:pPr>
                      <a:r>
                        <a:rPr lang="en"/>
                        <a:t>Both</a:t>
                      </a:r>
                    </a:p>
                  </a:txBody>
                  <a:tcPr marL="91425" marR="91425" marT="91425" marB="91425">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12575">
                <a:tc>
                  <a:txBody>
                    <a:bodyPr/>
                    <a:lstStyle/>
                    <a:p>
                      <a:pPr lvl="0">
                        <a:spcBef>
                          <a:spcPts val="0"/>
                        </a:spcBef>
                        <a:buNone/>
                      </a:pPr>
                      <a:r>
                        <a:rPr lang="en"/>
                        <a:t>2.</a:t>
                      </a:r>
                    </a:p>
                  </a:txBody>
                  <a:tcPr marL="91425" marR="91425" marT="91425" marB="91425"/>
                </a:tc>
                <a:tc>
                  <a:txBody>
                    <a:bodyPr/>
                    <a:lstStyle/>
                    <a:p>
                      <a:pPr lvl="0">
                        <a:spcBef>
                          <a:spcPts val="0"/>
                        </a:spcBef>
                        <a:buNone/>
                      </a:pPr>
                      <a:r>
                        <a:rPr lang="en" dirty="0"/>
                        <a:t>Getting familiar with the </a:t>
                      </a:r>
                      <a:r>
                        <a:rPr lang="en" dirty="0" smtClean="0"/>
                        <a:t>Python</a:t>
                      </a:r>
                      <a:r>
                        <a:rPr lang="en" baseline="0" dirty="0" smtClean="0"/>
                        <a:t> </a:t>
                      </a:r>
                      <a:r>
                        <a:rPr lang="en" baseline="0" dirty="0" smtClean="0"/>
                        <a:t>Environment (Anaconda Python 2.7)</a:t>
                      </a:r>
                      <a:endParaRPr lang="en" dirty="0"/>
                    </a:p>
                  </a:txBody>
                  <a:tcPr marL="91425" marR="91425" marT="91425" marB="91425"/>
                </a:tc>
                <a:tc>
                  <a:txBody>
                    <a:bodyPr/>
                    <a:lstStyle/>
                    <a:p>
                      <a:pPr lvl="0">
                        <a:spcBef>
                          <a:spcPts val="0"/>
                        </a:spcBef>
                        <a:buNone/>
                      </a:pPr>
                      <a:r>
                        <a:rPr lang="en" dirty="0"/>
                        <a:t>Both</a:t>
                      </a:r>
                    </a:p>
                  </a:txBody>
                  <a:tcPr marL="91425" marR="91425" marT="91425" marB="91425"/>
                </a:tc>
                <a:extLst>
                  <a:ext uri="{0D108BD9-81ED-4DB2-BD59-A6C34878D82A}">
                    <a16:rowId xmlns:a16="http://schemas.microsoft.com/office/drawing/2014/main" val="10002"/>
                  </a:ext>
                </a:extLst>
              </a:tr>
              <a:tr h="510447">
                <a:tc>
                  <a:txBody>
                    <a:bodyPr/>
                    <a:lstStyle/>
                    <a:p>
                      <a:pPr lvl="0">
                        <a:spcBef>
                          <a:spcPts val="0"/>
                        </a:spcBef>
                        <a:buNone/>
                      </a:pPr>
                      <a:r>
                        <a:rPr lang="en"/>
                        <a:t>3.</a:t>
                      </a:r>
                    </a:p>
                  </a:txBody>
                  <a:tcPr marL="91425" marR="91425" marT="91425" marB="91425"/>
                </a:tc>
                <a:tc>
                  <a:txBody>
                    <a:bodyPr/>
                    <a:lstStyle/>
                    <a:p>
                      <a:pPr lvl="0">
                        <a:spcBef>
                          <a:spcPts val="0"/>
                        </a:spcBef>
                        <a:buNone/>
                      </a:pPr>
                      <a:r>
                        <a:rPr lang="en" dirty="0" smtClean="0"/>
                        <a:t>Color</a:t>
                      </a:r>
                      <a:r>
                        <a:rPr lang="en" baseline="0" dirty="0" smtClean="0"/>
                        <a:t> Detection method and its implementation in image and videos</a:t>
                      </a:r>
                      <a:endParaRPr lang="en" dirty="0"/>
                    </a:p>
                  </a:txBody>
                  <a:tcPr marL="91425" marR="91425" marT="91425" marB="91425"/>
                </a:tc>
                <a:tc>
                  <a:txBody>
                    <a:bodyPr/>
                    <a:lstStyle/>
                    <a:p>
                      <a:pPr lvl="0">
                        <a:spcBef>
                          <a:spcPts val="0"/>
                        </a:spcBef>
                        <a:buNone/>
                      </a:pPr>
                      <a:r>
                        <a:rPr lang="en" dirty="0" smtClean="0"/>
                        <a:t>Both</a:t>
                      </a:r>
                      <a:endParaRPr lang="en" dirty="0"/>
                    </a:p>
                  </a:txBody>
                  <a:tcPr marL="91425" marR="91425" marT="91425" marB="91425"/>
                </a:tc>
                <a:extLst>
                  <a:ext uri="{0D108BD9-81ED-4DB2-BD59-A6C34878D82A}">
                    <a16:rowId xmlns:a16="http://schemas.microsoft.com/office/drawing/2014/main" val="10003"/>
                  </a:ext>
                </a:extLst>
              </a:tr>
              <a:tr h="456505">
                <a:tc>
                  <a:txBody>
                    <a:bodyPr/>
                    <a:lstStyle/>
                    <a:p>
                      <a:pPr lvl="0">
                        <a:spcBef>
                          <a:spcPts val="0"/>
                        </a:spcBef>
                        <a:buNone/>
                      </a:pPr>
                      <a:r>
                        <a:rPr lang="en" dirty="0" smtClean="0"/>
                        <a:t>4.</a:t>
                      </a:r>
                      <a:endParaRPr lang="en" dirty="0"/>
                    </a:p>
                  </a:txBody>
                  <a:tcPr marL="91425" marR="91425" marT="91425" marB="91425"/>
                </a:tc>
                <a:tc>
                  <a:txBody>
                    <a:bodyPr/>
                    <a:lstStyle/>
                    <a:p>
                      <a:pPr lvl="0">
                        <a:spcBef>
                          <a:spcPts val="0"/>
                        </a:spcBef>
                        <a:buNone/>
                      </a:pPr>
                      <a:r>
                        <a:rPr lang="en" dirty="0" smtClean="0"/>
                        <a:t>Circle</a:t>
                      </a:r>
                      <a:r>
                        <a:rPr lang="en" baseline="0" dirty="0" smtClean="0"/>
                        <a:t> Detection method and its implementation in image and videos.</a:t>
                      </a:r>
                      <a:endParaRPr lang="en" dirty="0"/>
                    </a:p>
                  </a:txBody>
                  <a:tcPr marL="91425" marR="91425" marT="91425" marB="91425"/>
                </a:tc>
                <a:tc>
                  <a:txBody>
                    <a:bodyPr/>
                    <a:lstStyle/>
                    <a:p>
                      <a:pPr lvl="0">
                        <a:spcBef>
                          <a:spcPts val="0"/>
                        </a:spcBef>
                        <a:buNone/>
                      </a:pPr>
                      <a:r>
                        <a:rPr lang="en" dirty="0" smtClean="0"/>
                        <a:t>Both</a:t>
                      </a:r>
                      <a:endParaRPr lang="en" dirty="0"/>
                    </a:p>
                  </a:txBody>
                  <a:tcPr marL="91425" marR="91425" marT="91425" marB="91425"/>
                </a:tc>
                <a:extLst>
                  <a:ext uri="{0D108BD9-81ED-4DB2-BD59-A6C34878D82A}">
                    <a16:rowId xmlns:a16="http://schemas.microsoft.com/office/drawing/2014/main" val="10004"/>
                  </a:ext>
                </a:extLst>
              </a:tr>
              <a:tr h="649221">
                <a:tc>
                  <a:txBody>
                    <a:bodyPr/>
                    <a:lstStyle/>
                    <a:p>
                      <a:pPr lvl="0">
                        <a:spcBef>
                          <a:spcPts val="0"/>
                        </a:spcBef>
                        <a:buNone/>
                      </a:pPr>
                      <a:r>
                        <a:rPr lang="en" dirty="0"/>
                        <a:t>5.</a:t>
                      </a:r>
                    </a:p>
                  </a:txBody>
                  <a:tcPr marL="91425" marR="91425" marT="91425" marB="91425"/>
                </a:tc>
                <a:tc>
                  <a:txBody>
                    <a:bodyPr/>
                    <a:lstStyle/>
                    <a:p>
                      <a:pPr lvl="0">
                        <a:spcBef>
                          <a:spcPts val="0"/>
                        </a:spcBef>
                        <a:buNone/>
                      </a:pPr>
                      <a:r>
                        <a:rPr lang="en" dirty="0" smtClean="0"/>
                        <a:t>Detection</a:t>
                      </a:r>
                      <a:r>
                        <a:rPr lang="en" baseline="0" dirty="0" smtClean="0"/>
                        <a:t> on the basis of combined methods of shape and color detection and finally highlighting the ball in image and videos.</a:t>
                      </a:r>
                      <a:endParaRPr lang="en" dirty="0"/>
                    </a:p>
                  </a:txBody>
                  <a:tcPr marL="91425" marR="91425" marT="91425" marB="91425"/>
                </a:tc>
                <a:tc>
                  <a:txBody>
                    <a:bodyPr/>
                    <a:lstStyle/>
                    <a:p>
                      <a:pPr lvl="0">
                        <a:spcBef>
                          <a:spcPts val="0"/>
                        </a:spcBef>
                        <a:buNone/>
                      </a:pPr>
                      <a:r>
                        <a:rPr lang="en" dirty="0" smtClean="0"/>
                        <a:t>Both</a:t>
                      </a:r>
                      <a:endParaRPr lang="en" dirty="0"/>
                    </a:p>
                  </a:txBody>
                  <a:tcPr marL="91425" marR="91425" marT="91425" marB="91425"/>
                </a:tc>
                <a:extLst>
                  <a:ext uri="{0D108BD9-81ED-4DB2-BD59-A6C34878D82A}">
                    <a16:rowId xmlns:a16="http://schemas.microsoft.com/office/drawing/2014/main" val="10005"/>
                  </a:ext>
                </a:extLst>
              </a:tr>
            </a:tbl>
          </a:graphicData>
        </a:graphic>
      </p:graphicFrame>
      <p:sp>
        <p:nvSpPr>
          <p:cNvPr id="191" name="Shape 191"/>
          <p:cNvSpPr txBox="1"/>
          <p:nvPr/>
        </p:nvSpPr>
        <p:spPr>
          <a:xfrm>
            <a:off x="336400" y="1752600"/>
            <a:ext cx="8820300" cy="441900"/>
          </a:xfrm>
          <a:prstGeom prst="rect">
            <a:avLst/>
          </a:prstGeom>
          <a:noFill/>
          <a:ln>
            <a:noFill/>
          </a:ln>
        </p:spPr>
        <p:txBody>
          <a:bodyPr lIns="91425" tIns="91425" rIns="91425" bIns="91425" anchor="t" anchorCtr="0">
            <a:noAutofit/>
          </a:bodyPr>
          <a:lstStyle/>
          <a:p>
            <a:pPr lvl="0" rtl="0">
              <a:spcBef>
                <a:spcPts val="0"/>
              </a:spcBef>
              <a:buClr>
                <a:schemeClr val="dk1"/>
              </a:buClr>
              <a:buSzPct val="25000"/>
              <a:buFont typeface="Arial"/>
              <a:buNone/>
            </a:pPr>
            <a:r>
              <a:rPr lang="en" sz="1800" dirty="0">
                <a:solidFill>
                  <a:schemeClr val="dk1"/>
                </a:solidFill>
                <a:latin typeface="Calibri"/>
                <a:ea typeface="Calibri"/>
                <a:cs typeface="Calibri"/>
                <a:sym typeface="Calibri"/>
              </a:rPr>
              <a:t>After finalizing the project, the work has been distributed among us in the following manner:</a:t>
            </a:r>
          </a:p>
          <a:p>
            <a:pPr lvl="0">
              <a:spcBef>
                <a:spcPts val="0"/>
              </a:spcBef>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t="3125" r="56076" b="53125"/>
          <a:stretch>
            <a:fillRect/>
          </a:stretch>
        </p:blipFill>
        <p:spPr bwMode="auto">
          <a:xfrm>
            <a:off x="4749800" y="2667000"/>
            <a:ext cx="42672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t="3125" r="37701" b="34375"/>
          <a:stretch>
            <a:fillRect/>
          </a:stretch>
        </p:blipFill>
        <p:spPr bwMode="auto">
          <a:xfrm>
            <a:off x="177800" y="2667000"/>
            <a:ext cx="43434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254000" y="1606778"/>
            <a:ext cx="8991600" cy="523220"/>
          </a:xfrm>
          <a:prstGeom prst="rect">
            <a:avLst/>
          </a:prstGeom>
          <a:noFill/>
        </p:spPr>
        <p:txBody>
          <a:bodyPr wrap="square" rtlCol="0">
            <a:spAutoFit/>
          </a:bodyPr>
          <a:lstStyle/>
          <a:p>
            <a:r>
              <a:rPr lang="en-US" b="1" dirty="0" smtClean="0"/>
              <a:t>Fig-1					   Fig-2</a:t>
            </a:r>
          </a:p>
          <a:p>
            <a:r>
              <a:rPr lang="en-US" dirty="0" smtClean="0"/>
              <a:t>Input </a:t>
            </a:r>
            <a:r>
              <a:rPr lang="en-US" dirty="0" smtClean="0"/>
              <a:t>video         				   Output video with detected ball                                </a:t>
            </a:r>
            <a:endParaRPr lang="en-US" dirty="0"/>
          </a:p>
        </p:txBody>
      </p:sp>
      <p:sp>
        <p:nvSpPr>
          <p:cNvPr id="5" name="TextBox 4"/>
          <p:cNvSpPr txBox="1"/>
          <p:nvPr/>
        </p:nvSpPr>
        <p:spPr>
          <a:xfrm>
            <a:off x="228600" y="762000"/>
            <a:ext cx="4495800" cy="461665"/>
          </a:xfrm>
          <a:prstGeom prst="rect">
            <a:avLst/>
          </a:prstGeom>
          <a:noFill/>
        </p:spPr>
        <p:txBody>
          <a:bodyPr wrap="square" rtlCol="0">
            <a:spAutoFit/>
          </a:bodyPr>
          <a:lstStyle/>
          <a:p>
            <a:r>
              <a:rPr lang="en-US" sz="2400" b="1" dirty="0" smtClean="0"/>
              <a:t>Screenshots of some frames-</a:t>
            </a:r>
            <a:endParaRPr 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455</Words>
  <Application>Microsoft Office PowerPoint</Application>
  <PresentationFormat>On-screen Show (4:3)</PresentationFormat>
  <Paragraphs>110</Paragraphs>
  <Slides>15</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Courier New</vt:lpstr>
      <vt:lpstr>simple-light-2</vt:lpstr>
      <vt:lpstr>Office Theme</vt:lpstr>
      <vt:lpstr>  Detection Of Soccer Ball In Match Videos</vt:lpstr>
      <vt:lpstr>Problem statement</vt:lpstr>
      <vt:lpstr>PowerPoint Presentation</vt:lpstr>
      <vt:lpstr>Description of Work Done</vt:lpstr>
      <vt:lpstr>PowerPoint Presentation</vt:lpstr>
      <vt:lpstr>PowerPoint Presentation</vt:lpstr>
      <vt:lpstr>PowerPoint Presentation</vt:lpstr>
      <vt:lpstr>Work Distribution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FootBall In Soccer Videos</dc:title>
  <dc:creator>HARSHIT</dc:creator>
  <cp:lastModifiedBy>HARSHIT SINGH</cp:lastModifiedBy>
  <cp:revision>35</cp:revision>
  <dcterms:modified xsi:type="dcterms:W3CDTF">2017-04-16T16:11:41Z</dcterms:modified>
</cp:coreProperties>
</file>