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-ajuntament.barcelona.cat/data/en/dataset/accidents-gu-bcn" TargetMode="External"/><Relationship Id="rId2" Type="http://schemas.openxmlformats.org/officeDocument/2006/relationships/hyperlink" Target="https://opendata-ajuntament.barcelona.cat/data/en/dataset/infraestructures-inventari-pas-viana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-ajuntament.barcelona.cat/data/en/dataset/est-atur-sexe" TargetMode="External"/><Relationship Id="rId2" Type="http://schemas.openxmlformats.org/officeDocument/2006/relationships/hyperlink" Target="https://opendata-ajuntament.barcelona.cat/data/en/dataset/est-renda-famili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E694-E2B5-4C71-A9DD-25CC2BCD2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696" y="4708870"/>
            <a:ext cx="4799082" cy="1246807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/>
              <a:t>Name:</a:t>
            </a:r>
            <a:r>
              <a:rPr lang="en-IN" sz="3600" dirty="0"/>
              <a:t> Viren Chhabria</a:t>
            </a:r>
            <a:br>
              <a:rPr lang="en-IN" sz="3600" dirty="0"/>
            </a:br>
            <a:r>
              <a:rPr lang="en-IN" sz="3600" b="1" dirty="0"/>
              <a:t>ID:</a:t>
            </a:r>
            <a:r>
              <a:rPr lang="en-IN" sz="3600" dirty="0"/>
              <a:t> 18301780</a:t>
            </a:r>
            <a:endParaRPr lang="en-GB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FF1C6C-1025-4EAE-801F-705AB241340E}"/>
              </a:ext>
            </a:extLst>
          </p:cNvPr>
          <p:cNvSpPr txBox="1">
            <a:spLocks/>
          </p:cNvSpPr>
          <p:nvPr/>
        </p:nvSpPr>
        <p:spPr>
          <a:xfrm>
            <a:off x="3689833" y="2356312"/>
            <a:ext cx="7197726" cy="10726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 Visualization – CS7DS4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Assignment 4.1</a:t>
            </a:r>
            <a:endParaRPr kumimoji="0" lang="en-GB" sz="36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7A7A4-BEB2-4B27-8B1A-D8302A7A8F6F}"/>
              </a:ext>
            </a:extLst>
          </p:cNvPr>
          <p:cNvSpPr txBox="1"/>
          <p:nvPr/>
        </p:nvSpPr>
        <p:spPr>
          <a:xfrm flipH="1">
            <a:off x="1972793" y="6272213"/>
            <a:ext cx="1063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Code: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00B0F0"/>
                </a:solidFill>
              </a:rPr>
              <a:t>https://github.com/chhabriv/Data-Visualization/tree/master/barcelona-dataset-anaysis</a:t>
            </a:r>
            <a:endParaRPr lang="en-GB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8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4D03B4-82D1-44F6-AD0D-32C8C2FA96A6}"/>
              </a:ext>
            </a:extLst>
          </p:cNvPr>
          <p:cNvSpPr txBox="1"/>
          <p:nvPr/>
        </p:nvSpPr>
        <p:spPr>
          <a:xfrm flipH="1">
            <a:off x="182880" y="441683"/>
            <a:ext cx="3108959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The pedestrian accidents locations shown in Part A were cast as </a:t>
            </a:r>
            <a:r>
              <a:rPr lang="en-IN" dirty="0">
                <a:solidFill>
                  <a:srgbClr val="FF0000"/>
                </a:solidFill>
              </a:rPr>
              <a:t>RED</a:t>
            </a:r>
            <a:r>
              <a:rPr lang="en-IN" dirty="0">
                <a:solidFill>
                  <a:schemeClr val="bg1"/>
                </a:solidFill>
              </a:rPr>
              <a:t> dots upon the Choropleth Map depicting the Territorial Income in Barcelona.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FBCC0-38FC-4552-89F7-3F918A50C062}"/>
              </a:ext>
            </a:extLst>
          </p:cNvPr>
          <p:cNvSpPr txBox="1"/>
          <p:nvPr/>
        </p:nvSpPr>
        <p:spPr>
          <a:xfrm flipH="1">
            <a:off x="8928297" y="3002003"/>
            <a:ext cx="3108959" cy="369331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An interesting pattern here, shows a </a:t>
            </a:r>
            <a:r>
              <a:rPr lang="en-IN" b="1" dirty="0">
                <a:solidFill>
                  <a:schemeClr val="bg1"/>
                </a:solidFill>
              </a:rPr>
              <a:t>higher density of pedestrian accidents in well off areas</a:t>
            </a:r>
            <a:r>
              <a:rPr lang="en-IN" dirty="0">
                <a:solidFill>
                  <a:schemeClr val="bg1"/>
                </a:solidFill>
              </a:rPr>
              <a:t>. This could be due to 2 reasons: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Better Accessibility, hence higher volume of vehicular movement leading to pedestrian accidents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Faster cars in wealthier areas potentially causing a higher number of pedestrian accidents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8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E66F-7769-4A43-984F-A27B0747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082" y="2806883"/>
            <a:ext cx="2335835" cy="145626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13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B89E-7494-40AC-A575-35B78AA2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IN" b="1" dirty="0"/>
              <a:t>Part A</a:t>
            </a:r>
            <a:br>
              <a:rPr lang="en-IN" dirty="0"/>
            </a:br>
            <a:r>
              <a:rPr lang="en-IN" dirty="0"/>
              <a:t>Barcelona Pedestrian Accidents - 2017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93F68-89A5-4F61-AC3F-9409DEC201A2}"/>
              </a:ext>
            </a:extLst>
          </p:cNvPr>
          <p:cNvSpPr txBox="1"/>
          <p:nvPr/>
        </p:nvSpPr>
        <p:spPr>
          <a:xfrm>
            <a:off x="264498" y="4851111"/>
            <a:ext cx="11663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Source:</a:t>
            </a:r>
          </a:p>
          <a:p>
            <a:r>
              <a:rPr lang="en-IN" dirty="0"/>
              <a:t>Pedestrian Crossings: </a:t>
            </a:r>
            <a:r>
              <a:rPr lang="en-IN" dirty="0">
                <a:hlinkClick r:id="rId2"/>
              </a:rPr>
              <a:t>https://opendata-ajuntament.barcelona.cat/data/en/dataset/infraestructures-inventari-pas-vianants</a:t>
            </a:r>
            <a:endParaRPr lang="en-IN" dirty="0"/>
          </a:p>
          <a:p>
            <a:r>
              <a:rPr lang="en-IN" dirty="0"/>
              <a:t>Pedestrian Accidents: </a:t>
            </a:r>
            <a:r>
              <a:rPr lang="en-IN" dirty="0">
                <a:hlinkClick r:id="rId3"/>
              </a:rPr>
              <a:t>https://opendata-ajuntament.barcelona.cat/data/en/dataset/accidents-gu-bcn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6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0"/>
    </mc:Choice>
    <mc:Fallback xmlns="">
      <p:transition spd="slow" advTm="57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4D3EDB-5924-448A-BF47-38E0C2534B34}"/>
              </a:ext>
            </a:extLst>
          </p:cNvPr>
          <p:cNvSpPr txBox="1"/>
          <p:nvPr/>
        </p:nvSpPr>
        <p:spPr>
          <a:xfrm>
            <a:off x="7666891" y="1001989"/>
            <a:ext cx="4405835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In this Spatial Visualization, the </a:t>
            </a:r>
            <a:r>
              <a:rPr lang="en-IN" b="1" dirty="0">
                <a:solidFill>
                  <a:schemeClr val="bg1"/>
                </a:solidFill>
              </a:rPr>
              <a:t>pedestrian crossings and pedestrian accidents </a:t>
            </a:r>
            <a:r>
              <a:rPr lang="en-IN" dirty="0">
                <a:solidFill>
                  <a:schemeClr val="bg1"/>
                </a:solidFill>
              </a:rPr>
              <a:t>are depicted that occurred in Barcelona in 2017.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1A2CF-5A25-4190-8632-429C8502087B}"/>
              </a:ext>
            </a:extLst>
          </p:cNvPr>
          <p:cNvSpPr txBox="1"/>
          <p:nvPr/>
        </p:nvSpPr>
        <p:spPr>
          <a:xfrm>
            <a:off x="8200034" y="4147763"/>
            <a:ext cx="3339547" cy="25853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It is evident from the map, that there are areas in Barcelona where pedestrian accidents occurred, </a:t>
            </a:r>
            <a:r>
              <a:rPr lang="en-IN" b="1" dirty="0">
                <a:solidFill>
                  <a:schemeClr val="bg1"/>
                </a:solidFill>
              </a:rPr>
              <a:t>due to lack </a:t>
            </a:r>
            <a:r>
              <a:rPr lang="en-IN" dirty="0">
                <a:solidFill>
                  <a:schemeClr val="bg1"/>
                </a:solidFill>
              </a:rPr>
              <a:t>of pedestrian crossing in those areas. However, in certain areas, </a:t>
            </a:r>
            <a:r>
              <a:rPr lang="en-IN" b="1" dirty="0">
                <a:solidFill>
                  <a:schemeClr val="bg1"/>
                </a:solidFill>
              </a:rPr>
              <a:t>pedestrian accidents took place, despite the presence of crossings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A5995-47B7-444D-B71E-20794AD06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4" r="15036"/>
          <a:stretch/>
        </p:blipFill>
        <p:spPr>
          <a:xfrm>
            <a:off x="520505" y="0"/>
            <a:ext cx="7146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86"/>
    </mc:Choice>
    <mc:Fallback xmlns="">
      <p:transition spd="slow" advTm="21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09B98-128C-4162-B374-ACD27D87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535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DF552-913D-469F-B358-9D4CB0D7C95E}"/>
              </a:ext>
            </a:extLst>
          </p:cNvPr>
          <p:cNvSpPr txBox="1"/>
          <p:nvPr/>
        </p:nvSpPr>
        <p:spPr>
          <a:xfrm flipH="1">
            <a:off x="9435548" y="3644349"/>
            <a:ext cx="2690192" cy="28623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Pedestrian crossings and accidents are shown here in actual numbers. They have been </a:t>
            </a:r>
            <a:r>
              <a:rPr lang="en-IN" b="1" dirty="0">
                <a:solidFill>
                  <a:schemeClr val="bg1"/>
                </a:solidFill>
              </a:rPr>
              <a:t>grouped by district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The colour scheme remains the same as the Spatial Visualization for better visual correlation between the components.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3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83"/>
    </mc:Choice>
    <mc:Fallback xmlns="">
      <p:transition spd="slow" advTm="183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F02401-3B55-4AA1-B2AF-F85FC724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2473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76C48-9AB4-457B-A17D-7153FEF31F4C}"/>
              </a:ext>
            </a:extLst>
          </p:cNvPr>
          <p:cNvSpPr txBox="1"/>
          <p:nvPr/>
        </p:nvSpPr>
        <p:spPr>
          <a:xfrm flipH="1">
            <a:off x="9192270" y="612844"/>
            <a:ext cx="2806811" cy="535531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In this Bar Plot, a distribution of number of pedestrian accidents can be seen with respect to the cause of pedestrian accidents - as reported by the local authorities of Barcelona. 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In the earlier Spatial Map, it was observed that some of the pedestrian accidents occurred at locations where pedestrian crossings were available. This can be attributed to the </a:t>
            </a:r>
            <a:r>
              <a:rPr lang="en-IN" b="1" dirty="0">
                <a:solidFill>
                  <a:schemeClr val="bg1"/>
                </a:solidFill>
              </a:rPr>
              <a:t>high number of pedestrians crossing outside of the pedestrian crossing </a:t>
            </a:r>
            <a:r>
              <a:rPr lang="en-IN" dirty="0">
                <a:solidFill>
                  <a:schemeClr val="bg1"/>
                </a:solidFill>
              </a:rPr>
              <a:t>as see in this bar plot.</a:t>
            </a:r>
          </a:p>
        </p:txBody>
      </p:sp>
    </p:spTree>
    <p:extLst>
      <p:ext uri="{BB962C8B-B14F-4D97-AF65-F5344CB8AC3E}">
        <p14:creationId xmlns:p14="http://schemas.microsoft.com/office/powerpoint/2010/main" val="40839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3"/>
    </mc:Choice>
    <mc:Fallback xmlns="">
      <p:transition spd="slow" advTm="1415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D61B9C-E2E4-4509-98CE-02961C6E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A207D-1B60-46F5-B8DB-F31E835B42E6}"/>
              </a:ext>
            </a:extLst>
          </p:cNvPr>
          <p:cNvSpPr txBox="1"/>
          <p:nvPr/>
        </p:nvSpPr>
        <p:spPr>
          <a:xfrm flipH="1">
            <a:off x="9425353" y="311893"/>
            <a:ext cx="2654716" cy="230832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This Scatter-Bubble plot has been used to show relationship between </a:t>
            </a:r>
            <a:r>
              <a:rPr lang="en-IN" b="1" dirty="0">
                <a:solidFill>
                  <a:schemeClr val="bg1"/>
                </a:solidFill>
              </a:rPr>
              <a:t>3</a:t>
            </a:r>
            <a:r>
              <a:rPr lang="en-IN" dirty="0">
                <a:solidFill>
                  <a:schemeClr val="bg1"/>
                </a:solidFill>
              </a:rPr>
              <a:t> dimensions of the data – </a:t>
            </a:r>
            <a:r>
              <a:rPr lang="en-IN" b="1" dirty="0">
                <a:solidFill>
                  <a:schemeClr val="bg1"/>
                </a:solidFill>
              </a:rPr>
              <a:t>Day of the Week, Hour of the Day and the respective number of accidents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AFE3F-097B-4ED1-B700-A33F170DD136}"/>
              </a:ext>
            </a:extLst>
          </p:cNvPr>
          <p:cNvSpPr txBox="1"/>
          <p:nvPr/>
        </p:nvSpPr>
        <p:spPr>
          <a:xfrm flipH="1">
            <a:off x="9425353" y="4237784"/>
            <a:ext cx="2654715" cy="230832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This plot shows some clear trends about when the pedestrian accidents occur. </a:t>
            </a:r>
            <a:r>
              <a:rPr lang="en-IN" b="1" dirty="0">
                <a:solidFill>
                  <a:schemeClr val="bg1"/>
                </a:solidFill>
              </a:rPr>
              <a:t>More pedestrian accidents occurred during peak hours and lesser during weekends and wee hours of a day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79"/>
    </mc:Choice>
    <mc:Fallback xmlns="">
      <p:transition spd="slow" advTm="155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B89E-7494-40AC-A575-35B78AA2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856913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Part B</a:t>
            </a:r>
            <a:br>
              <a:rPr lang="en-IN" dirty="0"/>
            </a:br>
            <a:r>
              <a:rPr lang="en-IN" dirty="0"/>
              <a:t>Barcelona Territorial Income and Unemployment - 2017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FB95D-9747-4F3B-A85B-B97C8654F494}"/>
              </a:ext>
            </a:extLst>
          </p:cNvPr>
          <p:cNvSpPr txBox="1"/>
          <p:nvPr/>
        </p:nvSpPr>
        <p:spPr>
          <a:xfrm>
            <a:off x="1207035" y="5329412"/>
            <a:ext cx="9439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Source:</a:t>
            </a:r>
          </a:p>
          <a:p>
            <a:r>
              <a:rPr lang="en-IN" dirty="0"/>
              <a:t>Territorial Income: </a:t>
            </a:r>
            <a:r>
              <a:rPr lang="en-IN" dirty="0">
                <a:hlinkClick r:id="rId2"/>
              </a:rPr>
              <a:t>https://opendata-ajuntament.barcelona.cat/data/en/dataset/est-renda-familiar</a:t>
            </a:r>
            <a:endParaRPr lang="en-IN" dirty="0"/>
          </a:p>
          <a:p>
            <a:r>
              <a:rPr lang="en-IN" dirty="0"/>
              <a:t>Unemployment Data: </a:t>
            </a:r>
            <a:r>
              <a:rPr lang="en-IN" dirty="0">
                <a:hlinkClick r:id="rId3"/>
              </a:rPr>
              <a:t>https://opendata-ajuntament.barcelona.cat/data/en/dataset/est-atur-sexe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1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7"/>
    </mc:Choice>
    <mc:Fallback xmlns="">
      <p:transition spd="slow" advTm="20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A8942-5BC2-42A7-8934-5EEFFE4FB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9" r="24276"/>
          <a:stretch/>
        </p:blipFill>
        <p:spPr>
          <a:xfrm>
            <a:off x="2809460" y="0"/>
            <a:ext cx="657307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43823-FAD8-45EF-888A-C8793B2639D1}"/>
              </a:ext>
            </a:extLst>
          </p:cNvPr>
          <p:cNvSpPr txBox="1"/>
          <p:nvPr/>
        </p:nvSpPr>
        <p:spPr>
          <a:xfrm flipH="1">
            <a:off x="154744" y="2274838"/>
            <a:ext cx="2906508" cy="258532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The Choropleth Map of Barcelona shows the </a:t>
            </a:r>
            <a:r>
              <a:rPr lang="en-IN" b="1" dirty="0">
                <a:solidFill>
                  <a:schemeClr val="bg1"/>
                </a:solidFill>
              </a:rPr>
              <a:t>wealth distribution across the different neighbourhoods </a:t>
            </a:r>
            <a:r>
              <a:rPr lang="en-IN" dirty="0">
                <a:solidFill>
                  <a:schemeClr val="bg1"/>
                </a:solidFill>
              </a:rPr>
              <a:t>of Barcelona. 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The wealth distribution shown is in terms of income per </a:t>
            </a:r>
            <a:r>
              <a:rPr lang="en-IN" dirty="0" err="1">
                <a:solidFill>
                  <a:schemeClr val="bg1"/>
                </a:solidFill>
              </a:rPr>
              <a:t>captia</a:t>
            </a:r>
            <a:r>
              <a:rPr lang="en-IN" dirty="0">
                <a:solidFill>
                  <a:schemeClr val="bg1"/>
                </a:solidFill>
              </a:rPr>
              <a:t> index with average = 100.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9"/>
    </mc:Choice>
    <mc:Fallback xmlns="">
      <p:transition spd="slow" advTm="88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183B49-ECB3-4A97-8F0F-B65187C5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0972800" cy="640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D6E724-0111-4EA4-A436-0CFA218EAF15}"/>
              </a:ext>
            </a:extLst>
          </p:cNvPr>
          <p:cNvSpPr txBox="1"/>
          <p:nvPr/>
        </p:nvSpPr>
        <p:spPr>
          <a:xfrm flipH="1">
            <a:off x="8017565" y="228600"/>
            <a:ext cx="4002157" cy="175432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Having seen the territorial income distribution in Barcelona, a correlation between the average income per </a:t>
            </a:r>
            <a:r>
              <a:rPr lang="en-IN" dirty="0" err="1">
                <a:solidFill>
                  <a:schemeClr val="bg1"/>
                </a:solidFill>
              </a:rPr>
              <a:t>captia</a:t>
            </a:r>
            <a:r>
              <a:rPr lang="en-IN" dirty="0">
                <a:solidFill>
                  <a:schemeClr val="bg1"/>
                </a:solidFill>
              </a:rPr>
              <a:t> index of a district and the unemployment rate of the respective district can be derived.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29BD7-9E2D-46CB-9DFB-90C7ECCC3323}"/>
              </a:ext>
            </a:extLst>
          </p:cNvPr>
          <p:cNvSpPr txBox="1"/>
          <p:nvPr/>
        </p:nvSpPr>
        <p:spPr>
          <a:xfrm flipH="1">
            <a:off x="8017564" y="5020848"/>
            <a:ext cx="4002157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It is evident from this chart that the districts that have a </a:t>
            </a:r>
            <a:r>
              <a:rPr lang="en-IN" b="1" dirty="0">
                <a:solidFill>
                  <a:schemeClr val="bg1"/>
                </a:solidFill>
              </a:rPr>
              <a:t>higher unemployment rate, have income per </a:t>
            </a:r>
            <a:r>
              <a:rPr lang="en-IN" b="1" dirty="0" err="1">
                <a:solidFill>
                  <a:schemeClr val="bg1"/>
                </a:solidFill>
              </a:rPr>
              <a:t>captia</a:t>
            </a:r>
            <a:r>
              <a:rPr lang="en-IN" b="1" dirty="0">
                <a:solidFill>
                  <a:schemeClr val="bg1"/>
                </a:solidFill>
              </a:rPr>
              <a:t> index below the average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7"/>
    </mc:Choice>
    <mc:Fallback xmlns="">
      <p:transition spd="slow" advTm="12657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452</TotalTime>
  <Words>521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Name: Viren Chhabria ID: 18301780</vt:lpstr>
      <vt:lpstr>Part A Barcelona Pedestrian Accidents - 2017</vt:lpstr>
      <vt:lpstr>PowerPoint Presentation</vt:lpstr>
      <vt:lpstr>PowerPoint Presentation</vt:lpstr>
      <vt:lpstr>PowerPoint Presentation</vt:lpstr>
      <vt:lpstr>PowerPoint Presentation</vt:lpstr>
      <vt:lpstr>Part B Barcelona Territorial Income and Unemployment - 2017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Barcelona Dataset analysis</dc:title>
  <dc:creator>Viren Chhabria</dc:creator>
  <cp:lastModifiedBy>Viren Chhabria</cp:lastModifiedBy>
  <cp:revision>20</cp:revision>
  <dcterms:created xsi:type="dcterms:W3CDTF">2019-04-09T03:15:14Z</dcterms:created>
  <dcterms:modified xsi:type="dcterms:W3CDTF">2019-04-09T20:44:42Z</dcterms:modified>
</cp:coreProperties>
</file>