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0" r:id="rId3"/>
    <p:sldId id="261" r:id="rId4"/>
    <p:sldId id="262" r:id="rId5"/>
    <p:sldId id="263" r:id="rId6"/>
    <p:sldId id="257" r:id="rId7"/>
    <p:sldId id="258" r:id="rId8"/>
    <p:sldId id="259"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8AB354-CDC6-443F-9915-1A0C3031BBFD}" type="datetimeFigureOut">
              <a:rPr lang="en-IN" smtClean="0"/>
              <a:t>14-10-2024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199636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8AB354-CDC6-443F-9915-1A0C3031BBFD}"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361553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8AB354-CDC6-443F-9915-1A0C3031BBFD}"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1727494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8AB354-CDC6-443F-9915-1A0C3031BBFD}"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2530730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8AB354-CDC6-443F-9915-1A0C3031BBFD}"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503509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8AB354-CDC6-443F-9915-1A0C3031BBFD}"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1459407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8AB354-CDC6-443F-9915-1A0C3031BBFD}"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882049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AB354-CDC6-443F-9915-1A0C3031BBFD}"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4157165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AB354-CDC6-443F-9915-1A0C3031BBFD}"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411746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AB354-CDC6-443F-9915-1A0C3031BBFD}"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147715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8AB354-CDC6-443F-9915-1A0C3031BBFD}"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256667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8AB354-CDC6-443F-9915-1A0C3031BBFD}"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383648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8AB354-CDC6-443F-9915-1A0C3031BBFD}" type="datetimeFigureOut">
              <a:rPr lang="en-IN" smtClean="0"/>
              <a:t>14-10-2024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1517909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8AB354-CDC6-443F-9915-1A0C3031BBFD}" type="datetimeFigureOut">
              <a:rPr lang="en-IN" smtClean="0"/>
              <a:t>14-10-2024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61342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354-CDC6-443F-9915-1A0C3031BBFD}" type="datetimeFigureOut">
              <a:rPr lang="en-IN" smtClean="0"/>
              <a:t>14-10-2024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64589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8AB354-CDC6-443F-9915-1A0C3031BBFD}"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189154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8AB354-CDC6-443F-9915-1A0C3031BBFD}"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9CC38B-0B81-4633-99CC-435C60B3B773}" type="slidenum">
              <a:rPr lang="en-IN" smtClean="0"/>
              <a:t>‹#›</a:t>
            </a:fld>
            <a:endParaRPr lang="en-IN"/>
          </a:p>
        </p:txBody>
      </p:sp>
    </p:spTree>
    <p:extLst>
      <p:ext uri="{BB962C8B-B14F-4D97-AF65-F5344CB8AC3E}">
        <p14:creationId xmlns:p14="http://schemas.microsoft.com/office/powerpoint/2010/main" val="380489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8AB354-CDC6-443F-9915-1A0C3031BBFD}" type="datetimeFigureOut">
              <a:rPr lang="en-IN" smtClean="0"/>
              <a:t>14-10-2024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9CC38B-0B81-4633-99CC-435C60B3B773}" type="slidenum">
              <a:rPr lang="en-IN" smtClean="0"/>
              <a:t>‹#›</a:t>
            </a:fld>
            <a:endParaRPr lang="en-IN"/>
          </a:p>
        </p:txBody>
      </p:sp>
    </p:spTree>
    <p:extLst>
      <p:ext uri="{BB962C8B-B14F-4D97-AF65-F5344CB8AC3E}">
        <p14:creationId xmlns:p14="http://schemas.microsoft.com/office/powerpoint/2010/main" val="419018270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artpad.de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Firefox_O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7- Introduction to Flutter</a:t>
            </a:r>
            <a:endParaRPr lang="en-IN" dirty="0"/>
          </a:p>
        </p:txBody>
      </p:sp>
      <p:sp>
        <p:nvSpPr>
          <p:cNvPr id="3" name="Subtitle 2"/>
          <p:cNvSpPr>
            <a:spLocks noGrp="1"/>
          </p:cNvSpPr>
          <p:nvPr>
            <p:ph type="subTitle" idx="1"/>
          </p:nvPr>
        </p:nvSpPr>
        <p:spPr/>
        <p:txBody>
          <a:bodyPr/>
          <a:lstStyle/>
          <a:p>
            <a:pPr algn="r"/>
            <a:endParaRPr lang="en-IN" dirty="0"/>
          </a:p>
        </p:txBody>
      </p:sp>
    </p:spTree>
    <p:extLst>
      <p:ext uri="{BB962C8B-B14F-4D97-AF65-F5344CB8AC3E}">
        <p14:creationId xmlns:p14="http://schemas.microsoft.com/office/powerpoint/2010/main" val="4175625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8325"/>
            <a:ext cx="8911687" cy="631484"/>
          </a:xfrm>
        </p:spPr>
        <p:txBody>
          <a:bodyPr>
            <a:normAutofit fontScale="90000"/>
          </a:bodyPr>
          <a:lstStyle/>
          <a:p>
            <a:r>
              <a:rPr lang="en-IN" dirty="0"/>
              <a:t>Disadvantages of Flutter</a:t>
            </a:r>
            <a:br>
              <a:rPr lang="en-IN" dirty="0"/>
            </a:br>
            <a:endParaRPr lang="en-IN" dirty="0"/>
          </a:p>
        </p:txBody>
      </p:sp>
      <p:sp>
        <p:nvSpPr>
          <p:cNvPr id="3" name="Content Placeholder 2"/>
          <p:cNvSpPr>
            <a:spLocks noGrp="1"/>
          </p:cNvSpPr>
          <p:nvPr>
            <p:ph idx="1"/>
          </p:nvPr>
        </p:nvSpPr>
        <p:spPr>
          <a:xfrm>
            <a:off x="2589212" y="859809"/>
            <a:ext cx="8915400" cy="5786651"/>
          </a:xfrm>
        </p:spPr>
        <p:txBody>
          <a:bodyPr/>
          <a:lstStyle/>
          <a:p>
            <a:pPr marL="0" indent="0" algn="just">
              <a:buNone/>
            </a:pPr>
            <a:r>
              <a:rPr lang="en-US" sz="2400" dirty="0"/>
              <a:t>Despite its many advantages, flutter has the following drawbacks in it −</a:t>
            </a:r>
          </a:p>
          <a:p>
            <a:pPr algn="just"/>
            <a:r>
              <a:rPr lang="en-US" sz="2400" dirty="0"/>
              <a:t>Since it is coded in Dart language, a developer needs to learn new language (though it is easy to learn).</a:t>
            </a:r>
          </a:p>
          <a:p>
            <a:pPr algn="just"/>
            <a:r>
              <a:rPr lang="en-US" sz="2400" dirty="0"/>
              <a:t>Modern framework tries to separate logic and UI as much as possible but, in Flutter, user interface and logic is </a:t>
            </a:r>
            <a:r>
              <a:rPr lang="en-US" sz="2400" dirty="0" smtClean="0"/>
              <a:t>mixed. </a:t>
            </a:r>
            <a:r>
              <a:rPr lang="en-US" sz="2400" dirty="0"/>
              <a:t>We can overcome this using smart coding and using high level module to separate user interface and logic.</a:t>
            </a:r>
          </a:p>
          <a:p>
            <a:pPr algn="just"/>
            <a:r>
              <a:rPr lang="en-US" sz="2400" dirty="0"/>
              <a:t>Flutter is yet another framework to create mobile application. Developers are having a hard time in choosing the right development tools in hugely populated segment.</a:t>
            </a:r>
          </a:p>
          <a:p>
            <a:endParaRPr lang="en-IN" dirty="0"/>
          </a:p>
        </p:txBody>
      </p:sp>
    </p:spTree>
    <p:extLst>
      <p:ext uri="{BB962C8B-B14F-4D97-AF65-F5344CB8AC3E}">
        <p14:creationId xmlns:p14="http://schemas.microsoft.com/office/powerpoint/2010/main" val="193855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314"/>
          </a:xfrm>
        </p:spPr>
        <p:txBody>
          <a:bodyPr>
            <a:normAutofit fontScale="90000"/>
          </a:bodyPr>
          <a:lstStyle/>
          <a:p>
            <a:r>
              <a:rPr lang="en-US" b="1" dirty="0"/>
              <a:t>Dart: the language used by Flutter</a:t>
            </a:r>
            <a:br>
              <a:rPr lang="en-US" b="1" dirty="0"/>
            </a:br>
            <a:endParaRPr lang="en-IN" dirty="0"/>
          </a:p>
        </p:txBody>
      </p:sp>
      <p:sp>
        <p:nvSpPr>
          <p:cNvPr id="3" name="Content Placeholder 2"/>
          <p:cNvSpPr>
            <a:spLocks noGrp="1"/>
          </p:cNvSpPr>
          <p:nvPr>
            <p:ph idx="1"/>
          </p:nvPr>
        </p:nvSpPr>
        <p:spPr>
          <a:xfrm>
            <a:off x="2589212" y="1583140"/>
            <a:ext cx="8915400" cy="4954138"/>
          </a:xfrm>
        </p:spPr>
        <p:txBody>
          <a:bodyPr>
            <a:normAutofit fontScale="92500" lnSpcReduction="10000"/>
          </a:bodyPr>
          <a:lstStyle/>
          <a:p>
            <a:r>
              <a:rPr lang="en-US" dirty="0"/>
              <a:t> Dart is an object-oriented programming language that was first unveiled by Google in 2011. </a:t>
            </a:r>
            <a:endParaRPr lang="en-US" dirty="0" smtClean="0"/>
          </a:p>
          <a:p>
            <a:r>
              <a:rPr lang="en-US" dirty="0" smtClean="0"/>
              <a:t>Since </a:t>
            </a:r>
            <a:r>
              <a:rPr lang="en-US" dirty="0"/>
              <a:t>then Dart steadily evolved by releasing different features. Among others, it is worth mentioning the “dart2native” feature that allows compiling it for Windows, Linux, and </a:t>
            </a:r>
            <a:r>
              <a:rPr lang="en-US" dirty="0" err="1"/>
              <a:t>macOS</a:t>
            </a:r>
            <a:r>
              <a:rPr lang="en-US" dirty="0"/>
              <a:t> platforms as a desktop application. </a:t>
            </a:r>
            <a:endParaRPr lang="en-US" dirty="0" smtClean="0"/>
          </a:p>
          <a:p>
            <a:r>
              <a:rPr lang="en-US" dirty="0" smtClean="0"/>
              <a:t>As </a:t>
            </a:r>
            <a:r>
              <a:rPr lang="en-US" dirty="0"/>
              <a:t>of the writing this article, the desktop solution is not production-ready but the outlook seems promising. </a:t>
            </a:r>
            <a:endParaRPr lang="en-US" dirty="0" smtClean="0"/>
          </a:p>
          <a:p>
            <a:r>
              <a:rPr lang="en-US" dirty="0" smtClean="0"/>
              <a:t>Aside </a:t>
            </a:r>
            <a:r>
              <a:rPr lang="en-US" dirty="0"/>
              <a:t>from this, the Dart program can be composed into a self-contained executable file or compiled to JavaScript. </a:t>
            </a:r>
            <a:endParaRPr lang="en-US" dirty="0" smtClean="0"/>
          </a:p>
          <a:p>
            <a:r>
              <a:rPr lang="en-US" dirty="0" smtClean="0"/>
              <a:t>The </a:t>
            </a:r>
            <a:r>
              <a:rPr lang="en-US" dirty="0"/>
              <a:t>last one is especially notable because with compiling to JavaScript you can run Dart programs in every modern web-browser. </a:t>
            </a:r>
            <a:endParaRPr lang="en-US" dirty="0" smtClean="0"/>
          </a:p>
          <a:p>
            <a:r>
              <a:rPr lang="en-US" dirty="0" smtClean="0"/>
              <a:t>Web </a:t>
            </a:r>
            <a:r>
              <a:rPr lang="en-US" dirty="0"/>
              <a:t>solution is not production ready and currently in beta release. </a:t>
            </a:r>
            <a:endParaRPr lang="en-IN" dirty="0"/>
          </a:p>
        </p:txBody>
      </p:sp>
    </p:spTree>
    <p:extLst>
      <p:ext uri="{BB962C8B-B14F-4D97-AF65-F5344CB8AC3E}">
        <p14:creationId xmlns:p14="http://schemas.microsoft.com/office/powerpoint/2010/main" val="170105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6689"/>
            <a:ext cx="8911687" cy="549597"/>
          </a:xfrm>
        </p:spPr>
        <p:txBody>
          <a:bodyPr>
            <a:normAutofit fontScale="90000"/>
          </a:bodyPr>
          <a:lstStyle/>
          <a:p>
            <a:r>
              <a:rPr lang="en-US" b="1" dirty="0"/>
              <a:t>Dart: the language used by Flutter</a:t>
            </a:r>
            <a:br>
              <a:rPr lang="en-US" b="1" dirty="0"/>
            </a:br>
            <a:endParaRPr lang="en-IN" dirty="0"/>
          </a:p>
        </p:txBody>
      </p:sp>
      <p:sp>
        <p:nvSpPr>
          <p:cNvPr id="3" name="Content Placeholder 2"/>
          <p:cNvSpPr>
            <a:spLocks noGrp="1"/>
          </p:cNvSpPr>
          <p:nvPr>
            <p:ph idx="1"/>
          </p:nvPr>
        </p:nvSpPr>
        <p:spPr>
          <a:xfrm>
            <a:off x="2589212" y="1337481"/>
            <a:ext cx="8915400" cy="4573741"/>
          </a:xfrm>
        </p:spPr>
        <p:txBody>
          <a:bodyPr>
            <a:normAutofit/>
          </a:bodyPr>
          <a:lstStyle/>
          <a:p>
            <a:r>
              <a:rPr lang="en-US" sz="2400" dirty="0"/>
              <a:t>In general, the Dart language is easy to study. Its syntax is pretty similar to Java, Swift, or </a:t>
            </a:r>
            <a:r>
              <a:rPr lang="en-US" sz="2400" dirty="0" err="1"/>
              <a:t>Kotlin</a:t>
            </a:r>
            <a:r>
              <a:rPr lang="en-US" sz="2400" dirty="0"/>
              <a:t> languages. </a:t>
            </a:r>
            <a:endParaRPr lang="en-US" sz="2400" dirty="0" smtClean="0"/>
          </a:p>
          <a:p>
            <a:r>
              <a:rPr lang="en-US" sz="2400" dirty="0" smtClean="0"/>
              <a:t>Moreover</a:t>
            </a:r>
            <a:r>
              <a:rPr lang="en-US" sz="2400" dirty="0"/>
              <a:t>, the Dart software development kit (SDK) is shipped with a stand-alone Dart Virtual Machine (VM) that allows you to build the code in a command-line interface (CLI) environment and if you are not familiar with CLI then you can play around with the Dart in </a:t>
            </a:r>
            <a:r>
              <a:rPr lang="en-US" sz="2400" dirty="0" err="1"/>
              <a:t>DartPad</a:t>
            </a:r>
            <a:r>
              <a:rPr lang="en-US" sz="2400" dirty="0"/>
              <a:t>. </a:t>
            </a:r>
            <a:endParaRPr lang="en-US" sz="2400" dirty="0" smtClean="0"/>
          </a:p>
          <a:p>
            <a:r>
              <a:rPr lang="en-US" sz="2400" dirty="0" err="1" smtClean="0">
                <a:hlinkClick r:id="rId2"/>
              </a:rPr>
              <a:t>DartPad</a:t>
            </a:r>
            <a:r>
              <a:rPr lang="en-US" sz="2400" dirty="0"/>
              <a:t> is an online editor that provides access to Dart’s API and allows you to compile the Dart code. </a:t>
            </a:r>
            <a:endParaRPr lang="en-IN" sz="2400" dirty="0"/>
          </a:p>
        </p:txBody>
      </p:sp>
    </p:spTree>
    <p:extLst>
      <p:ext uri="{BB962C8B-B14F-4D97-AF65-F5344CB8AC3E}">
        <p14:creationId xmlns:p14="http://schemas.microsoft.com/office/powerpoint/2010/main" val="285921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051" y="214676"/>
            <a:ext cx="8911687" cy="672427"/>
          </a:xfrm>
        </p:spPr>
        <p:txBody>
          <a:bodyPr>
            <a:normAutofit fontScale="90000"/>
          </a:bodyPr>
          <a:lstStyle/>
          <a:p>
            <a:r>
              <a:rPr lang="en-IN" b="1" dirty="0"/>
              <a:t>Flutter Framework</a:t>
            </a:r>
            <a:br>
              <a:rPr lang="en-IN" b="1" dirty="0"/>
            </a:br>
            <a:endParaRPr lang="en-IN" dirty="0"/>
          </a:p>
        </p:txBody>
      </p:sp>
      <p:sp>
        <p:nvSpPr>
          <p:cNvPr id="3" name="Content Placeholder 2"/>
          <p:cNvSpPr>
            <a:spLocks noGrp="1"/>
          </p:cNvSpPr>
          <p:nvPr>
            <p:ph idx="1"/>
          </p:nvPr>
        </p:nvSpPr>
        <p:spPr>
          <a:xfrm>
            <a:off x="2589212" y="1241946"/>
            <a:ext cx="9284340" cy="5363570"/>
          </a:xfrm>
        </p:spPr>
        <p:txBody>
          <a:bodyPr>
            <a:noAutofit/>
          </a:bodyPr>
          <a:lstStyle/>
          <a:p>
            <a:r>
              <a:rPr lang="en-US" sz="2000" dirty="0"/>
              <a:t>As was previously mentioned, the Flutter framework was first unveiled by Google in 2015. </a:t>
            </a:r>
            <a:endParaRPr lang="en-US" sz="2000" dirty="0" smtClean="0"/>
          </a:p>
          <a:p>
            <a:r>
              <a:rPr lang="en-US" sz="2000" dirty="0" smtClean="0"/>
              <a:t>Its </a:t>
            </a:r>
            <a:r>
              <a:rPr lang="en-US" sz="2000" dirty="0"/>
              <a:t>code name was “Sky” and it ran on the Android operating system. </a:t>
            </a:r>
            <a:endParaRPr lang="en-US" sz="2000" dirty="0" smtClean="0"/>
          </a:p>
          <a:p>
            <a:r>
              <a:rPr lang="en-US" sz="2000" dirty="0" smtClean="0"/>
              <a:t>The </a:t>
            </a:r>
            <a:r>
              <a:rPr lang="en-US" sz="2000" dirty="0"/>
              <a:t>first stable release was delivered on the 4 of December 2018 and on May 6, 2020, the Dart SDK version 2.18 and Flutter version 1.17 were released delivering a build with Metal API integration. </a:t>
            </a:r>
            <a:endParaRPr lang="en-US" sz="2000" dirty="0" smtClean="0"/>
          </a:p>
          <a:p>
            <a:r>
              <a:rPr lang="en-US" sz="2000" dirty="0" smtClean="0"/>
              <a:t>This </a:t>
            </a:r>
            <a:r>
              <a:rPr lang="en-US" sz="2000" dirty="0"/>
              <a:t>has provided performance improvements to the iOS platform. </a:t>
            </a:r>
            <a:endParaRPr lang="en-US" sz="2000" dirty="0" smtClean="0"/>
          </a:p>
          <a:p>
            <a:r>
              <a:rPr lang="en-IN" sz="2000" dirty="0"/>
              <a:t>The framework is written using C, C++, and Dart languages and uses Google’s </a:t>
            </a:r>
            <a:r>
              <a:rPr lang="en-IN" sz="2000" dirty="0" err="1"/>
              <a:t>Skia</a:t>
            </a:r>
            <a:r>
              <a:rPr lang="en-IN" sz="2000" dirty="0"/>
              <a:t> Graphics Engine for user interface rendering. </a:t>
            </a:r>
            <a:endParaRPr lang="en-IN" sz="2000" dirty="0" smtClean="0"/>
          </a:p>
          <a:p>
            <a:r>
              <a:rPr lang="en-IN" sz="2000" dirty="0" smtClean="0"/>
              <a:t>This </a:t>
            </a:r>
            <a:r>
              <a:rPr lang="en-IN" sz="2000" dirty="0"/>
              <a:t>graphics engine is used for such known products as Google Chrome, Chrome OS, Chromium OS, Mozilla Firefox, Mozilla Thunderbird, Android, Firefox</a:t>
            </a:r>
            <a:r>
              <a:rPr lang="en-IN" sz="2000" dirty="0">
                <a:hlinkClick r:id="rId2"/>
              </a:rPr>
              <a:t> </a:t>
            </a:r>
            <a:r>
              <a:rPr lang="en-IN" sz="2000" dirty="0"/>
              <a:t>OS, and now the Flutter. </a:t>
            </a:r>
          </a:p>
        </p:txBody>
      </p:sp>
    </p:spTree>
    <p:extLst>
      <p:ext uri="{BB962C8B-B14F-4D97-AF65-F5344CB8AC3E}">
        <p14:creationId xmlns:p14="http://schemas.microsoft.com/office/powerpoint/2010/main" val="760282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8325"/>
            <a:ext cx="8911687" cy="795257"/>
          </a:xfrm>
        </p:spPr>
        <p:txBody>
          <a:bodyPr/>
          <a:lstStyle/>
          <a:p>
            <a:r>
              <a:rPr lang="en-US" dirty="0" smtClean="0"/>
              <a:t>Flutter System Overview</a:t>
            </a:r>
            <a:endParaRPr lang="en-IN" dirty="0"/>
          </a:p>
        </p:txBody>
      </p:sp>
      <p:pic>
        <p:nvPicPr>
          <p:cNvPr id="1026" name="Picture 2" descr="https://uploads-ssl.webflow.com/5d359e0f47f4bbac7f9e3f50/5ef09355e0aae4af3454e106_bqEP6zM0XXJ2nJ_0awzo09EQpZsEQQsVHaA3oRM2bSKqmWOgbYz5Jtz_WW2L8yd_DfEFt39gjhM7Nrv8vZwZzO1Bp_aL_l37zcZRACefrBHwK2J19zLZvzYRRDPeVzB984Jw1gsF.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376124"/>
            <a:ext cx="9130501" cy="5161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0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0212"/>
            <a:ext cx="8911687" cy="549597"/>
          </a:xfrm>
        </p:spPr>
        <p:txBody>
          <a:bodyPr>
            <a:normAutofit fontScale="90000"/>
          </a:bodyPr>
          <a:lstStyle/>
          <a:p>
            <a:r>
              <a:rPr lang="en-IN" b="1" dirty="0"/>
              <a:t>Flutter Architecture</a:t>
            </a:r>
            <a:br>
              <a:rPr lang="en-IN" b="1" dirty="0"/>
            </a:br>
            <a:endParaRPr lang="en-IN" dirty="0"/>
          </a:p>
        </p:txBody>
      </p:sp>
      <p:sp>
        <p:nvSpPr>
          <p:cNvPr id="3" name="Content Placeholder 2"/>
          <p:cNvSpPr>
            <a:spLocks noGrp="1"/>
          </p:cNvSpPr>
          <p:nvPr>
            <p:ph idx="1"/>
          </p:nvPr>
        </p:nvSpPr>
        <p:spPr>
          <a:xfrm>
            <a:off x="2589212" y="1173707"/>
            <a:ext cx="8915400" cy="4737515"/>
          </a:xfrm>
        </p:spPr>
        <p:txBody>
          <a:bodyPr>
            <a:normAutofit lnSpcReduction="10000"/>
          </a:bodyPr>
          <a:lstStyle/>
          <a:p>
            <a:r>
              <a:rPr lang="en-US" dirty="0"/>
              <a:t>Flutter delivers the basic architecture that you can apply to your application and manage its state easily. </a:t>
            </a:r>
            <a:endParaRPr lang="en-US" dirty="0" smtClean="0"/>
          </a:p>
          <a:p>
            <a:r>
              <a:rPr lang="en-US" dirty="0" smtClean="0"/>
              <a:t>The </a:t>
            </a:r>
            <a:r>
              <a:rPr lang="en-US" dirty="0"/>
              <a:t>architecture that is used in Flutter is called the Business Logic Component (BLOC). </a:t>
            </a:r>
            <a:endParaRPr lang="en-US" dirty="0" smtClean="0"/>
          </a:p>
          <a:p>
            <a:r>
              <a:rPr lang="en-US" dirty="0" smtClean="0"/>
              <a:t>Basically</a:t>
            </a:r>
            <a:r>
              <a:rPr lang="en-US" dirty="0"/>
              <a:t>, it is an event-state based approach that allows you to trigger events and handle state changes based on them. </a:t>
            </a:r>
            <a:endParaRPr lang="en-US" dirty="0" smtClean="0"/>
          </a:p>
          <a:p>
            <a:r>
              <a:rPr lang="en-US" dirty="0" smtClean="0"/>
              <a:t>The </a:t>
            </a:r>
            <a:r>
              <a:rPr lang="en-US" dirty="0"/>
              <a:t>BLOC is a good approach that separates your business logic from the user interface and oversees business logic key points by testing. </a:t>
            </a:r>
            <a:endParaRPr lang="en-US" dirty="0" smtClean="0"/>
          </a:p>
          <a:p>
            <a:r>
              <a:rPr lang="en-US" dirty="0" smtClean="0"/>
              <a:t>The </a:t>
            </a:r>
            <a:r>
              <a:rPr lang="en-US" dirty="0"/>
              <a:t>core ideas that were used for BLOC architecture are simplicity, scalability, and testability, and all these goals were definitely achieved within the BLOC architecture. </a:t>
            </a:r>
            <a:endParaRPr lang="en-IN" dirty="0"/>
          </a:p>
        </p:txBody>
      </p:sp>
    </p:spTree>
    <p:extLst>
      <p:ext uri="{BB962C8B-B14F-4D97-AF65-F5344CB8AC3E}">
        <p14:creationId xmlns:p14="http://schemas.microsoft.com/office/powerpoint/2010/main" val="3710773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46439"/>
            <a:ext cx="8911687" cy="617836"/>
          </a:xfrm>
        </p:spPr>
        <p:txBody>
          <a:bodyPr>
            <a:normAutofit fontScale="90000"/>
          </a:bodyPr>
          <a:lstStyle/>
          <a:p>
            <a:r>
              <a:rPr lang="en-IN" b="1" dirty="0"/>
              <a:t>Flutter Architecture</a:t>
            </a:r>
            <a:br>
              <a:rPr lang="en-IN" b="1" dirty="0"/>
            </a:br>
            <a:endParaRPr lang="en-IN" dirty="0"/>
          </a:p>
        </p:txBody>
      </p:sp>
      <p:pic>
        <p:nvPicPr>
          <p:cNvPr id="2050" name="Picture 2" descr="https://uploads-ssl.webflow.com/5d359e0f47f4bbac7f9e3f50/5ef093557c804b1f47a85b2e_p5HUZVZdcUH1FLhonvp8l8mUXEnQ8ogf3ET9GpWqn9WjSbJgEWI7ecVkOjARrAV7sejUHzQuW4-a5moxhrRdKA1Vg_9fumyybIACLl1yX2gV3uwVTSqhmzO5v6hkEaoKHW1hkZC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444" y="1472228"/>
            <a:ext cx="8824652" cy="412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417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Flutter</a:t>
            </a:r>
            <a:endParaRPr lang="en-IN" dirty="0"/>
          </a:p>
        </p:txBody>
      </p:sp>
      <p:sp>
        <p:nvSpPr>
          <p:cNvPr id="3" name="Content Placeholder 2"/>
          <p:cNvSpPr>
            <a:spLocks noGrp="1"/>
          </p:cNvSpPr>
          <p:nvPr>
            <p:ph idx="1"/>
          </p:nvPr>
        </p:nvSpPr>
        <p:spPr>
          <a:xfrm>
            <a:off x="2589212" y="1460310"/>
            <a:ext cx="8915400" cy="4450912"/>
          </a:xfrm>
        </p:spPr>
        <p:txBody>
          <a:bodyPr>
            <a:normAutofit/>
          </a:bodyPr>
          <a:lstStyle/>
          <a:p>
            <a:r>
              <a:rPr lang="en-US" sz="2800" dirty="0"/>
              <a:t>In general, developing a mobile application is a complex and challenging task. </a:t>
            </a:r>
            <a:endParaRPr lang="en-US" sz="2800" dirty="0" smtClean="0"/>
          </a:p>
          <a:p>
            <a:pPr algn="just"/>
            <a:r>
              <a:rPr lang="en-US" sz="2800" dirty="0" smtClean="0"/>
              <a:t>There </a:t>
            </a:r>
            <a:r>
              <a:rPr lang="en-US" sz="2800" dirty="0"/>
              <a:t>are many frameworks available to develop a mobile application. </a:t>
            </a:r>
            <a:endParaRPr lang="en-US" sz="2800" dirty="0" smtClean="0"/>
          </a:p>
          <a:p>
            <a:pPr algn="just"/>
            <a:r>
              <a:rPr lang="en-US" sz="2800" dirty="0" smtClean="0"/>
              <a:t>Android </a:t>
            </a:r>
            <a:r>
              <a:rPr lang="en-US" sz="2800" dirty="0"/>
              <a:t>provides a native framework based on Java language and iOS provides a native framework based on Objective-C / Swift language.</a:t>
            </a:r>
            <a:endParaRPr lang="en-IN" sz="2800" dirty="0"/>
          </a:p>
        </p:txBody>
      </p:sp>
    </p:spTree>
    <p:extLst>
      <p:ext uri="{BB962C8B-B14F-4D97-AF65-F5344CB8AC3E}">
        <p14:creationId xmlns:p14="http://schemas.microsoft.com/office/powerpoint/2010/main" val="2345846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0541"/>
          </a:xfrm>
        </p:spPr>
        <p:txBody>
          <a:bodyPr>
            <a:normAutofit fontScale="90000"/>
          </a:bodyPr>
          <a:lstStyle/>
          <a:p>
            <a:r>
              <a:rPr lang="en-US" dirty="0"/>
              <a:t>Flutter</a:t>
            </a:r>
            <a:endParaRPr lang="en-IN" dirty="0"/>
          </a:p>
        </p:txBody>
      </p:sp>
      <p:sp>
        <p:nvSpPr>
          <p:cNvPr id="3" name="Content Placeholder 2"/>
          <p:cNvSpPr>
            <a:spLocks noGrp="1"/>
          </p:cNvSpPr>
          <p:nvPr>
            <p:ph idx="1"/>
          </p:nvPr>
        </p:nvSpPr>
        <p:spPr>
          <a:xfrm>
            <a:off x="2589212" y="1214651"/>
            <a:ext cx="8915400" cy="5295331"/>
          </a:xfrm>
        </p:spPr>
        <p:txBody>
          <a:bodyPr>
            <a:noAutofit/>
          </a:bodyPr>
          <a:lstStyle/>
          <a:p>
            <a:r>
              <a:rPr lang="en-US" sz="2400" dirty="0"/>
              <a:t>However, to develop an application supporting both the OSs, we need to code in two different languages using two different frameworks</a:t>
            </a:r>
            <a:r>
              <a:rPr lang="en-US" sz="2400" dirty="0" smtClean="0"/>
              <a:t>.</a:t>
            </a:r>
          </a:p>
          <a:p>
            <a:r>
              <a:rPr lang="en-US" sz="2400" dirty="0" smtClean="0"/>
              <a:t> </a:t>
            </a:r>
            <a:r>
              <a:rPr lang="en-US" sz="2400" dirty="0"/>
              <a:t>To help overcome this complexity, there exists mobile frameworks supporting both OS. </a:t>
            </a:r>
            <a:endParaRPr lang="en-US" sz="2400" dirty="0" smtClean="0"/>
          </a:p>
          <a:p>
            <a:r>
              <a:rPr lang="en-US" sz="2400" dirty="0" smtClean="0"/>
              <a:t>These </a:t>
            </a:r>
            <a:r>
              <a:rPr lang="en-US" sz="2400" dirty="0"/>
              <a:t>frameworks range from simple HTML based hybrid mobile application framework (which uses HTML for User Interface and JavaScript for application logic) to complex language specific framework (which do the heavy lifting of converting code to native code). </a:t>
            </a:r>
            <a:endParaRPr lang="en-US" sz="2400" dirty="0" smtClean="0"/>
          </a:p>
          <a:p>
            <a:r>
              <a:rPr lang="en-US" sz="2400" dirty="0" smtClean="0"/>
              <a:t>Irrespective </a:t>
            </a:r>
            <a:r>
              <a:rPr lang="en-US" sz="2400" dirty="0"/>
              <a:t>of their simplicity or complexity, these frameworks always have many disadvantages, one of the main drawback being their slow performance.</a:t>
            </a:r>
            <a:endParaRPr lang="en-IN" sz="2400" dirty="0"/>
          </a:p>
        </p:txBody>
      </p:sp>
    </p:spTree>
    <p:extLst>
      <p:ext uri="{BB962C8B-B14F-4D97-AF65-F5344CB8AC3E}">
        <p14:creationId xmlns:p14="http://schemas.microsoft.com/office/powerpoint/2010/main" val="4073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92098"/>
            <a:ext cx="8911687" cy="645132"/>
          </a:xfrm>
        </p:spPr>
        <p:txBody>
          <a:bodyPr>
            <a:normAutofit fontScale="90000"/>
          </a:bodyPr>
          <a:lstStyle/>
          <a:p>
            <a:r>
              <a:rPr lang="en-US" dirty="0" smtClean="0"/>
              <a:t>Flutter</a:t>
            </a:r>
            <a:endParaRPr lang="en-IN" dirty="0"/>
          </a:p>
        </p:txBody>
      </p:sp>
      <p:sp>
        <p:nvSpPr>
          <p:cNvPr id="3" name="Content Placeholder 2"/>
          <p:cNvSpPr>
            <a:spLocks noGrp="1"/>
          </p:cNvSpPr>
          <p:nvPr>
            <p:ph idx="1"/>
          </p:nvPr>
        </p:nvSpPr>
        <p:spPr>
          <a:xfrm>
            <a:off x="2589211" y="1214651"/>
            <a:ext cx="9243397" cy="4696571"/>
          </a:xfrm>
        </p:spPr>
        <p:txBody>
          <a:bodyPr>
            <a:noAutofit/>
          </a:bodyPr>
          <a:lstStyle/>
          <a:p>
            <a:r>
              <a:rPr lang="en-US" sz="2800" dirty="0"/>
              <a:t>In this scenario, Flutter – a simple and high performance framework based on Dart language, provides high performance by rendering the UI directly in the operating system’s canvas rather than through native framework.</a:t>
            </a:r>
          </a:p>
          <a:p>
            <a:r>
              <a:rPr lang="en-US" sz="2800" dirty="0"/>
              <a:t>Flutter also offers many ready to use widgets (UI) to create a modern application. These widgets are optimized for mobile environment and designing the application using widgets is as simple as designing HTML.</a:t>
            </a:r>
          </a:p>
          <a:p>
            <a:endParaRPr lang="en-IN" sz="2800" dirty="0"/>
          </a:p>
        </p:txBody>
      </p:sp>
    </p:spTree>
    <p:extLst>
      <p:ext uri="{BB962C8B-B14F-4D97-AF65-F5344CB8AC3E}">
        <p14:creationId xmlns:p14="http://schemas.microsoft.com/office/powerpoint/2010/main" val="2729215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0541"/>
          </a:xfrm>
        </p:spPr>
        <p:txBody>
          <a:bodyPr>
            <a:normAutofit fontScale="90000"/>
          </a:bodyPr>
          <a:lstStyle/>
          <a:p>
            <a:r>
              <a:rPr lang="en-US" dirty="0" smtClean="0"/>
              <a:t>Flutter</a:t>
            </a:r>
            <a:endParaRPr lang="en-IN" dirty="0"/>
          </a:p>
        </p:txBody>
      </p:sp>
      <p:sp>
        <p:nvSpPr>
          <p:cNvPr id="3" name="Content Placeholder 2"/>
          <p:cNvSpPr>
            <a:spLocks noGrp="1"/>
          </p:cNvSpPr>
          <p:nvPr>
            <p:ph idx="1"/>
          </p:nvPr>
        </p:nvSpPr>
        <p:spPr>
          <a:xfrm>
            <a:off x="2589212" y="1337481"/>
            <a:ext cx="8915400" cy="5076967"/>
          </a:xfrm>
        </p:spPr>
        <p:txBody>
          <a:bodyPr>
            <a:normAutofit/>
          </a:bodyPr>
          <a:lstStyle/>
          <a:p>
            <a:pPr algn="just"/>
            <a:r>
              <a:rPr lang="en-US" sz="2800" dirty="0"/>
              <a:t>To be specific, Flutter application is itself a widget. Flutter widgets also supports animations and gestures. </a:t>
            </a:r>
            <a:endParaRPr lang="en-US" sz="2800" dirty="0" smtClean="0"/>
          </a:p>
          <a:p>
            <a:pPr algn="just"/>
            <a:r>
              <a:rPr lang="en-US" sz="2800" dirty="0" smtClean="0"/>
              <a:t>The </a:t>
            </a:r>
            <a:r>
              <a:rPr lang="en-US" sz="2800" dirty="0"/>
              <a:t>application logic is based on reactive programming. Widget may optionally have a state. </a:t>
            </a:r>
            <a:endParaRPr lang="en-US" sz="2800" dirty="0" smtClean="0"/>
          </a:p>
          <a:p>
            <a:pPr algn="just"/>
            <a:r>
              <a:rPr lang="en-US" sz="2800" dirty="0" smtClean="0"/>
              <a:t>By </a:t>
            </a:r>
            <a:r>
              <a:rPr lang="en-US" sz="2800" dirty="0"/>
              <a:t>changing the state of the widget, Flutter will automatically (reactive programming) compare the widget’s state (old and new) and render the widget with only the necessary changes instead of re-rendering the whole widget.</a:t>
            </a:r>
            <a:endParaRPr lang="en-IN" sz="2800" dirty="0"/>
          </a:p>
        </p:txBody>
      </p:sp>
    </p:spTree>
    <p:extLst>
      <p:ext uri="{BB962C8B-B14F-4D97-AF65-F5344CB8AC3E}">
        <p14:creationId xmlns:p14="http://schemas.microsoft.com/office/powerpoint/2010/main" val="2515898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Flutter</a:t>
            </a:r>
            <a:endParaRPr lang="en-IN" dirty="0"/>
          </a:p>
        </p:txBody>
      </p:sp>
      <p:sp>
        <p:nvSpPr>
          <p:cNvPr id="3" name="Content Placeholder 2"/>
          <p:cNvSpPr>
            <a:spLocks noGrp="1"/>
          </p:cNvSpPr>
          <p:nvPr>
            <p:ph idx="1"/>
          </p:nvPr>
        </p:nvSpPr>
        <p:spPr/>
        <p:txBody>
          <a:bodyPr>
            <a:normAutofit fontScale="85000" lnSpcReduction="10000"/>
          </a:bodyPr>
          <a:lstStyle/>
          <a:p>
            <a:r>
              <a:rPr lang="en-US" sz="3200" dirty="0"/>
              <a:t>Flutter is </a:t>
            </a:r>
            <a:r>
              <a:rPr lang="en-US" sz="3200" b="1" dirty="0"/>
              <a:t>a platform provided by google to create native mobile application</a:t>
            </a:r>
            <a:r>
              <a:rPr lang="en-US" sz="3200" dirty="0"/>
              <a:t> It support both Android and iOS platforms. </a:t>
            </a:r>
            <a:endParaRPr lang="en-US" sz="3200" dirty="0" smtClean="0"/>
          </a:p>
          <a:p>
            <a:r>
              <a:rPr lang="en-US" sz="3200" dirty="0" smtClean="0"/>
              <a:t>It </a:t>
            </a:r>
            <a:r>
              <a:rPr lang="en-US" sz="3200" dirty="0"/>
              <a:t>can be use without even using android studio or </a:t>
            </a:r>
            <a:r>
              <a:rPr lang="en-US" sz="3200" dirty="0" err="1"/>
              <a:t>Xcode</a:t>
            </a:r>
            <a:r>
              <a:rPr lang="en-US" sz="3200" dirty="0"/>
              <a:t>. </a:t>
            </a:r>
            <a:endParaRPr lang="en-US" sz="3200" dirty="0" smtClean="0"/>
          </a:p>
          <a:p>
            <a:r>
              <a:rPr lang="en-US" sz="3200" dirty="0" smtClean="0"/>
              <a:t>It </a:t>
            </a:r>
            <a:r>
              <a:rPr lang="en-US" sz="3200" dirty="0"/>
              <a:t>make use of dart programming which is quite similar to </a:t>
            </a:r>
            <a:r>
              <a:rPr lang="en-US" sz="3200" dirty="0" err="1"/>
              <a:t>c++</a:t>
            </a:r>
            <a:r>
              <a:rPr lang="en-US" sz="3200" dirty="0"/>
              <a:t>,java. </a:t>
            </a:r>
            <a:endParaRPr lang="en-US" sz="3200" dirty="0" smtClean="0"/>
          </a:p>
          <a:p>
            <a:r>
              <a:rPr lang="en-US" sz="3200" dirty="0" smtClean="0"/>
              <a:t>It </a:t>
            </a:r>
            <a:r>
              <a:rPr lang="en-US" sz="3200" dirty="0"/>
              <a:t>make fast Development and has built in native widgets for building</a:t>
            </a:r>
            <a:endParaRPr lang="en-IN" sz="3200" dirty="0"/>
          </a:p>
        </p:txBody>
      </p:sp>
    </p:spTree>
    <p:extLst>
      <p:ext uri="{BB962C8B-B14F-4D97-AF65-F5344CB8AC3E}">
        <p14:creationId xmlns:p14="http://schemas.microsoft.com/office/powerpoint/2010/main" val="2110077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Flutter</a:t>
            </a:r>
            <a:endParaRPr lang="en-IN" dirty="0"/>
          </a:p>
        </p:txBody>
      </p:sp>
      <p:sp>
        <p:nvSpPr>
          <p:cNvPr id="3" name="Content Placeholder 2"/>
          <p:cNvSpPr>
            <a:spLocks noGrp="1"/>
          </p:cNvSpPr>
          <p:nvPr>
            <p:ph idx="1"/>
          </p:nvPr>
        </p:nvSpPr>
        <p:spPr/>
        <p:txBody>
          <a:bodyPr>
            <a:normAutofit fontScale="85000" lnSpcReduction="20000"/>
          </a:bodyPr>
          <a:lstStyle/>
          <a:p>
            <a:r>
              <a:rPr lang="en-US" sz="3600" dirty="0"/>
              <a:t>Flutter is </a:t>
            </a:r>
            <a:r>
              <a:rPr lang="en-US" sz="3600" b="1" dirty="0"/>
              <a:t>an open-source software development kit which enables smooth and easy cross-platform mobile app development</a:t>
            </a:r>
            <a:r>
              <a:rPr lang="en-US" sz="3600" dirty="0"/>
              <a:t>. </a:t>
            </a:r>
            <a:endParaRPr lang="en-US" sz="3600" dirty="0" smtClean="0"/>
          </a:p>
          <a:p>
            <a:r>
              <a:rPr lang="en-US" sz="3600" dirty="0" smtClean="0"/>
              <a:t>You </a:t>
            </a:r>
            <a:r>
              <a:rPr lang="en-US" sz="3600" dirty="0"/>
              <a:t>can build high quality natively compiled apps for iOS and Android quickly, without having to write the code for the two apps separately. </a:t>
            </a:r>
            <a:endParaRPr lang="en-US" sz="3600" dirty="0" smtClean="0"/>
          </a:p>
          <a:p>
            <a:r>
              <a:rPr lang="en-US" sz="3600" dirty="0" smtClean="0"/>
              <a:t>All </a:t>
            </a:r>
            <a:r>
              <a:rPr lang="en-US" sz="3600" dirty="0"/>
              <a:t>you need is one codebase for both platforms.</a:t>
            </a:r>
            <a:endParaRPr lang="en-IN" sz="3600" dirty="0"/>
          </a:p>
        </p:txBody>
      </p:sp>
    </p:spTree>
    <p:extLst>
      <p:ext uri="{BB962C8B-B14F-4D97-AF65-F5344CB8AC3E}">
        <p14:creationId xmlns:p14="http://schemas.microsoft.com/office/powerpoint/2010/main" val="351575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5950"/>
          </a:xfrm>
        </p:spPr>
        <p:txBody>
          <a:bodyPr>
            <a:normAutofit fontScale="90000"/>
          </a:bodyPr>
          <a:lstStyle/>
          <a:p>
            <a:r>
              <a:rPr lang="en-US" dirty="0" smtClean="0"/>
              <a:t>Features of Flutter</a:t>
            </a:r>
            <a:endParaRPr lang="en-IN" dirty="0"/>
          </a:p>
        </p:txBody>
      </p:sp>
      <p:sp>
        <p:nvSpPr>
          <p:cNvPr id="3" name="Content Placeholder 2"/>
          <p:cNvSpPr>
            <a:spLocks noGrp="1"/>
          </p:cNvSpPr>
          <p:nvPr>
            <p:ph idx="1"/>
          </p:nvPr>
        </p:nvSpPr>
        <p:spPr>
          <a:xfrm>
            <a:off x="2589212" y="1378424"/>
            <a:ext cx="8915400" cy="4532798"/>
          </a:xfrm>
        </p:spPr>
        <p:txBody>
          <a:bodyPr>
            <a:normAutofit/>
          </a:bodyPr>
          <a:lstStyle/>
          <a:p>
            <a:pPr marL="0" indent="0">
              <a:buNone/>
            </a:pPr>
            <a:r>
              <a:rPr lang="en-US" sz="2400" dirty="0"/>
              <a:t>Flutter framework offers the following features to developers −</a:t>
            </a:r>
          </a:p>
          <a:p>
            <a:r>
              <a:rPr lang="en-US" sz="2400" dirty="0"/>
              <a:t>Modern and reactive framework.</a:t>
            </a:r>
          </a:p>
          <a:p>
            <a:r>
              <a:rPr lang="en-US" sz="2400" dirty="0"/>
              <a:t>Uses Dart programming language and it is very easy to learn.</a:t>
            </a:r>
          </a:p>
          <a:p>
            <a:r>
              <a:rPr lang="en-US" sz="2400" dirty="0"/>
              <a:t>Fast development.</a:t>
            </a:r>
          </a:p>
          <a:p>
            <a:r>
              <a:rPr lang="en-US" sz="2400" dirty="0"/>
              <a:t>Beautiful and fluid user interfaces.</a:t>
            </a:r>
          </a:p>
          <a:p>
            <a:r>
              <a:rPr lang="en-US" sz="2400" dirty="0"/>
              <a:t>Huge widget catalog.</a:t>
            </a:r>
          </a:p>
          <a:p>
            <a:r>
              <a:rPr lang="en-US" sz="2400" dirty="0"/>
              <a:t>Runs same UI for multiple platforms.</a:t>
            </a:r>
          </a:p>
          <a:p>
            <a:r>
              <a:rPr lang="en-US" sz="2400" dirty="0"/>
              <a:t>High performance application.</a:t>
            </a:r>
          </a:p>
          <a:p>
            <a:endParaRPr lang="en-IN" dirty="0"/>
          </a:p>
        </p:txBody>
      </p:sp>
    </p:spTree>
    <p:extLst>
      <p:ext uri="{BB962C8B-B14F-4D97-AF65-F5344CB8AC3E}">
        <p14:creationId xmlns:p14="http://schemas.microsoft.com/office/powerpoint/2010/main" val="3067881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28325"/>
            <a:ext cx="8911687" cy="563245"/>
          </a:xfrm>
        </p:spPr>
        <p:txBody>
          <a:bodyPr>
            <a:normAutofit fontScale="90000"/>
          </a:bodyPr>
          <a:lstStyle/>
          <a:p>
            <a:r>
              <a:rPr lang="en-IN" dirty="0"/>
              <a:t>Advantages of Flutter</a:t>
            </a:r>
            <a:br>
              <a:rPr lang="en-IN" dirty="0"/>
            </a:br>
            <a:endParaRPr lang="en-IN" dirty="0"/>
          </a:p>
        </p:txBody>
      </p:sp>
      <p:sp>
        <p:nvSpPr>
          <p:cNvPr id="3" name="Content Placeholder 2"/>
          <p:cNvSpPr>
            <a:spLocks noGrp="1"/>
          </p:cNvSpPr>
          <p:nvPr>
            <p:ph idx="1"/>
          </p:nvPr>
        </p:nvSpPr>
        <p:spPr>
          <a:xfrm>
            <a:off x="2589212" y="968991"/>
            <a:ext cx="8915400" cy="5663821"/>
          </a:xfrm>
        </p:spPr>
        <p:txBody>
          <a:bodyPr>
            <a:normAutofit fontScale="92500" lnSpcReduction="10000"/>
          </a:bodyPr>
          <a:lstStyle/>
          <a:p>
            <a:pPr marL="0" indent="0">
              <a:buNone/>
            </a:pPr>
            <a:r>
              <a:rPr lang="en-US" dirty="0"/>
              <a:t>Flutter comes with beautiful and customizable widgets for high performance and outstanding mobile application. It fulfills all the custom needs and requirements. Besides these, Flutter offers many more advantages as mentioned below −</a:t>
            </a:r>
          </a:p>
          <a:p>
            <a:r>
              <a:rPr lang="en-US" dirty="0"/>
              <a:t>Dart has a large repository of software packages which lets you to extend the capabilities of your application.</a:t>
            </a:r>
          </a:p>
          <a:p>
            <a:r>
              <a:rPr lang="en-US" dirty="0"/>
              <a:t>Developers need to write just a single code base for both applications (both Android and iOS platforms). </a:t>
            </a:r>
            <a:r>
              <a:rPr lang="en-US" i="1" dirty="0"/>
              <a:t>Flutter</a:t>
            </a:r>
            <a:r>
              <a:rPr lang="en-US" dirty="0"/>
              <a:t> may to be extended to other platform as well in the future.</a:t>
            </a:r>
          </a:p>
          <a:p>
            <a:r>
              <a:rPr lang="en-US" dirty="0"/>
              <a:t>Flutter needs lesser testing. Because of its single code base, it is sufficient if we write automated tests once for both the platforms.</a:t>
            </a:r>
          </a:p>
          <a:p>
            <a:r>
              <a:rPr lang="en-US" dirty="0"/>
              <a:t>Flutter’s simplicity makes it a good candidate for fast development. Its customization capability and extendibility makes it even more powerful.</a:t>
            </a:r>
          </a:p>
          <a:p>
            <a:r>
              <a:rPr lang="en-US" dirty="0"/>
              <a:t>With Flutter, developers has full control over the widgets and its layout.</a:t>
            </a:r>
          </a:p>
          <a:p>
            <a:r>
              <a:rPr lang="en-US" dirty="0"/>
              <a:t>Flutter offers great developer tools, with amazing hot reload.</a:t>
            </a:r>
          </a:p>
          <a:p>
            <a:endParaRPr lang="en-IN" dirty="0"/>
          </a:p>
        </p:txBody>
      </p:sp>
    </p:spTree>
    <p:extLst>
      <p:ext uri="{BB962C8B-B14F-4D97-AF65-F5344CB8AC3E}">
        <p14:creationId xmlns:p14="http://schemas.microsoft.com/office/powerpoint/2010/main" val="10000147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Custom 1">
      <a:majorFont>
        <a:latin typeface="Times New Roman"/>
        <a:ea typeface=""/>
        <a:cs typeface=""/>
      </a:majorFont>
      <a:minorFont>
        <a:latin typeface="Times New Roman"/>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40</TotalTime>
  <Words>849</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Parallax</vt:lpstr>
      <vt:lpstr>Chapter 7- Introduction to Flutter</vt:lpstr>
      <vt:lpstr>Flutter</vt:lpstr>
      <vt:lpstr>Flutter</vt:lpstr>
      <vt:lpstr>Flutter</vt:lpstr>
      <vt:lpstr>Flutter</vt:lpstr>
      <vt:lpstr>What is Flutter</vt:lpstr>
      <vt:lpstr>What is Flutter</vt:lpstr>
      <vt:lpstr>Features of Flutter</vt:lpstr>
      <vt:lpstr>Advantages of Flutter </vt:lpstr>
      <vt:lpstr>Disadvantages of Flutter </vt:lpstr>
      <vt:lpstr>Dart: the language used by Flutter </vt:lpstr>
      <vt:lpstr>Dart: the language used by Flutter </vt:lpstr>
      <vt:lpstr>Flutter Framework </vt:lpstr>
      <vt:lpstr>Flutter System Overview</vt:lpstr>
      <vt:lpstr>Flutter Architecture </vt:lpstr>
      <vt:lpstr>Flutter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Introduction to Flutter</dc:title>
  <dc:creator>ADYPU</dc:creator>
  <cp:lastModifiedBy>SGI-MCA-PC11</cp:lastModifiedBy>
  <cp:revision>11</cp:revision>
  <dcterms:created xsi:type="dcterms:W3CDTF">2022-12-26T04:25:09Z</dcterms:created>
  <dcterms:modified xsi:type="dcterms:W3CDTF">2024-10-14T05:23:51Z</dcterms:modified>
</cp:coreProperties>
</file>