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301" r:id="rId5"/>
    <p:sldId id="305" r:id="rId6"/>
    <p:sldId id="306" r:id="rId7"/>
    <p:sldId id="300" r:id="rId8"/>
    <p:sldId id="302" r:id="rId9"/>
    <p:sldId id="281" r:id="rId10"/>
    <p:sldId id="307" r:id="rId11"/>
    <p:sldId id="265" r:id="rId12"/>
    <p:sldId id="308" r:id="rId13"/>
    <p:sldId id="280" r:id="rId14"/>
    <p:sldId id="282" r:id="rId15"/>
    <p:sldId id="303" r:id="rId16"/>
    <p:sldId id="304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Interval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Updatemax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2000" dirty="0" smtClean="0"/>
              <a:t>Void </a:t>
            </a:r>
            <a:r>
              <a:rPr lang="en-US" sz="2000" dirty="0" err="1" smtClean="0"/>
              <a:t>Updatemax</a:t>
            </a:r>
            <a:r>
              <a:rPr lang="en-US" sz="2000" dirty="0" smtClean="0"/>
              <a:t> 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BST *node){</a:t>
            </a:r>
          </a:p>
          <a:p>
            <a:r>
              <a:rPr lang="en-US" sz="2000" dirty="0" smtClean="0"/>
              <a:t>  if (node)</a:t>
            </a:r>
          </a:p>
          <a:p>
            <a:r>
              <a:rPr lang="en-US" sz="2000" dirty="0" smtClean="0"/>
              <a:t>    {</a:t>
            </a:r>
          </a:p>
          <a:p>
            <a:r>
              <a:rPr lang="en-US" sz="2000" dirty="0" smtClean="0"/>
              <a:t>      node-&gt;max = node-&gt;high;</a:t>
            </a:r>
          </a:p>
          <a:p>
            <a:r>
              <a:rPr lang="en-US" sz="2000" dirty="0" smtClean="0"/>
              <a:t>      </a:t>
            </a:r>
          </a:p>
          <a:p>
            <a:r>
              <a:rPr lang="en-US" sz="2000" dirty="0" smtClean="0"/>
              <a:t>	if (node-&gt;left &amp;&amp; node-&gt;left-&gt;max &gt; node-&gt;high)</a:t>
            </a:r>
          </a:p>
          <a:p>
            <a:r>
              <a:rPr lang="nl-NL" sz="2000" dirty="0" smtClean="0"/>
              <a:t>	node-&gt;max = node-&gt;left-&gt;max;</a:t>
            </a:r>
          </a:p>
          <a:p>
            <a:r>
              <a:rPr lang="en-US" sz="2000" dirty="0" smtClean="0"/>
              <a:t>    </a:t>
            </a:r>
          </a:p>
          <a:p>
            <a:r>
              <a:rPr lang="en-US" sz="2000" dirty="0" smtClean="0"/>
              <a:t>  if (node-&gt;right &amp;&amp; node-&gt;right-&gt;max &gt; node-&gt;high)</a:t>
            </a:r>
          </a:p>
          <a:p>
            <a:r>
              <a:rPr lang="nl-NL" sz="2000" dirty="0" smtClean="0"/>
              <a:t>	node-&gt;max = node-&gt;right-&gt;max;</a:t>
            </a:r>
          </a:p>
          <a:p>
            <a:r>
              <a:rPr lang="en-US" sz="2000" dirty="0" smtClean="0"/>
              <a:t>    }</a:t>
            </a:r>
          </a:p>
          <a:p>
            <a:r>
              <a:rPr lang="en-US" sz="2000" dirty="0" smtClean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 smtClean="0"/>
              <a:t>Dynamic Collection of Intervals</a:t>
            </a:r>
            <a:endParaRPr lang="en-IN" sz="36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09600" y="5715000"/>
            <a:ext cx="1295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2590800" y="5715000"/>
            <a:ext cx="1066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4114800" y="5715000"/>
            <a:ext cx="1524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953000" y="53340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629400" y="5638800"/>
            <a:ext cx="2057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391400" y="5257800"/>
            <a:ext cx="914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81000" y="5791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00200" y="5791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52800" y="5791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5867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19800" y="4876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0" y="4876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0" y="5791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5791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77200" y="4876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58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62800" y="48768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82000" y="5791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00800" y="5791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 bwMode="auto">
          <a:xfrm>
            <a:off x="3657600" y="1371600"/>
            <a:ext cx="7620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5791200" y="3581400"/>
            <a:ext cx="7620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4267200" y="3581400"/>
            <a:ext cx="7620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953000" y="2362200"/>
            <a:ext cx="7620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40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2057400" y="3581400"/>
            <a:ext cx="7620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819400" y="2438400"/>
            <a:ext cx="7620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12</a:t>
            </a:r>
          </a:p>
        </p:txBody>
      </p:sp>
      <p:cxnSp>
        <p:nvCxnSpPr>
          <p:cNvPr id="36" name="Straight Connector 35"/>
          <p:cNvCxnSpPr>
            <a:stCxn id="29" idx="3"/>
          </p:cNvCxnSpPr>
          <p:nvPr/>
        </p:nvCxnSpPr>
        <p:spPr bwMode="auto">
          <a:xfrm rot="5400000">
            <a:off x="3385321" y="2130728"/>
            <a:ext cx="427551" cy="3401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34" idx="3"/>
          </p:cNvCxnSpPr>
          <p:nvPr/>
        </p:nvCxnSpPr>
        <p:spPr bwMode="auto">
          <a:xfrm rot="5400000">
            <a:off x="2547121" y="3197528"/>
            <a:ext cx="427551" cy="3401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endCxn id="32" idx="1"/>
          </p:cNvCxnSpPr>
          <p:nvPr/>
        </p:nvCxnSpPr>
        <p:spPr bwMode="auto">
          <a:xfrm>
            <a:off x="4343400" y="2133600"/>
            <a:ext cx="721192" cy="3513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2" idx="3"/>
          </p:cNvCxnSpPr>
          <p:nvPr/>
        </p:nvCxnSpPr>
        <p:spPr bwMode="auto">
          <a:xfrm rot="5400000">
            <a:off x="4680721" y="3197528"/>
            <a:ext cx="503751" cy="2639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32" idx="5"/>
          </p:cNvCxnSpPr>
          <p:nvPr/>
        </p:nvCxnSpPr>
        <p:spPr bwMode="auto">
          <a:xfrm rot="16200000" flipH="1">
            <a:off x="5521629" y="3159428"/>
            <a:ext cx="579951" cy="4163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 Placeholder 46"/>
          <p:cNvSpPr txBox="1">
            <a:spLocks noGrp="1"/>
          </p:cNvSpPr>
          <p:nvPr>
            <p:ph type="body" idx="4294967295"/>
          </p:nvPr>
        </p:nvSpPr>
        <p:spPr>
          <a:xfrm>
            <a:off x="6705600" y="3657600"/>
            <a:ext cx="704337" cy="586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58</a:t>
            </a:r>
            <a:endParaRPr lang="en-US" dirty="0"/>
          </a:p>
        </p:txBody>
      </p:sp>
      <p:sp>
        <p:nvSpPr>
          <p:cNvPr id="48" name="Text Placeholder 46"/>
          <p:cNvSpPr txBox="1">
            <a:spLocks/>
          </p:cNvSpPr>
          <p:nvPr/>
        </p:nvSpPr>
        <p:spPr bwMode="auto">
          <a:xfrm>
            <a:off x="3429000" y="3810000"/>
            <a:ext cx="704337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39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6"/>
          <p:cNvSpPr txBox="1">
            <a:spLocks/>
          </p:cNvSpPr>
          <p:nvPr/>
        </p:nvSpPr>
        <p:spPr bwMode="auto">
          <a:xfrm>
            <a:off x="5867400" y="2438400"/>
            <a:ext cx="704337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6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6"/>
          <p:cNvSpPr txBox="1">
            <a:spLocks/>
          </p:cNvSpPr>
          <p:nvPr/>
        </p:nvSpPr>
        <p:spPr bwMode="auto">
          <a:xfrm>
            <a:off x="2743200" y="1371600"/>
            <a:ext cx="704337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60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Text Placeholder 46"/>
          <p:cNvSpPr txBox="1">
            <a:spLocks/>
          </p:cNvSpPr>
          <p:nvPr/>
        </p:nvSpPr>
        <p:spPr bwMode="auto">
          <a:xfrm>
            <a:off x="1981200" y="2438400"/>
            <a:ext cx="704337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Text Placeholder 46"/>
          <p:cNvSpPr txBox="1">
            <a:spLocks/>
          </p:cNvSpPr>
          <p:nvPr/>
        </p:nvSpPr>
        <p:spPr bwMode="auto">
          <a:xfrm>
            <a:off x="1219200" y="3733800"/>
            <a:ext cx="443048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9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Overlap in O(log n)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err="1" smtClean="0"/>
              <a:t>struct</a:t>
            </a:r>
            <a:r>
              <a:rPr lang="en-US" sz="1800" dirty="0" smtClean="0"/>
              <a:t> BST * Overlap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l,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r) {</a:t>
            </a:r>
          </a:p>
          <a:p>
            <a:endParaRPr lang="en-US" sz="1800" dirty="0" smtClean="0"/>
          </a:p>
          <a:p>
            <a:r>
              <a:rPr lang="en-US" sz="1800" dirty="0" smtClean="0"/>
              <a:t>  while (node){</a:t>
            </a:r>
          </a:p>
          <a:p>
            <a:r>
              <a:rPr lang="en-US" sz="1800" dirty="0" smtClean="0"/>
              <a:t>      if (l &lt;= node-&gt;high &amp;&amp; node-&gt;key &lt;= r) return node;</a:t>
            </a:r>
          </a:p>
          <a:p>
            <a:r>
              <a:rPr lang="en-US" sz="1800" dirty="0" smtClean="0"/>
              <a:t>      </a:t>
            </a:r>
          </a:p>
          <a:p>
            <a:r>
              <a:rPr lang="en-US" sz="1800" dirty="0" smtClean="0"/>
              <a:t>	if (node-&gt;left &amp;&amp; node-&gt;left-&gt;max &gt;= l) node = node-&gt;left;</a:t>
            </a:r>
          </a:p>
          <a:p>
            <a:r>
              <a:rPr lang="en-US" sz="1800" dirty="0" smtClean="0"/>
              <a:t>      </a:t>
            </a:r>
          </a:p>
          <a:p>
            <a:r>
              <a:rPr lang="en-US" sz="1800" dirty="0" smtClean="0"/>
              <a:t>	else	node = node-&gt;right;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  return NULL;</a:t>
            </a:r>
          </a:p>
          <a:p>
            <a:r>
              <a:rPr lang="en-US" sz="1800" dirty="0" smtClean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Correctness of Overlap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If we go to the right and did not find any overlap, then the interval can not overlap with any interval on the left side.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when to the right because max on left &lt; l, implies for any interval on the left side h(a)&lt;l</a:t>
            </a:r>
          </a:p>
          <a:p>
            <a:pPr lvl="1"/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If we go to the left and did not find any overlap, then the interval can not overlap with any interval on the right side.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 lvl="4"/>
            <a:endParaRPr lang="en-US" sz="1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Correctness of Overlap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If we go to the left and did not find any overlap, then the interval can not overlap with any interval on the right side.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Let a be a interval on left with left-&gt;max value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The interval can not overlap with a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r&lt;l(a) as l &lt;=h(a)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 lvl="4"/>
            <a:endParaRPr lang="en-US" sz="1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Correctness of Overlap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If we go to the left and did not find any overlap, then the interval can not overlap with any interval on the right side.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Let a be a interval on left with left-&gt;max value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The interval can not overlap with a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r&lt;l(a) as l &lt;=h(a)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Let b be any interval on the right side, then l(a)&lt;l(b)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Hence r&lt;l(a)&lt;l(b)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 lvl="4"/>
            <a:endParaRPr lang="en-US" sz="1200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6477000" y="4038600"/>
            <a:ext cx="609600" cy="609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Isosceles Triangle 4"/>
          <p:cNvSpPr/>
          <p:nvPr/>
        </p:nvSpPr>
        <p:spPr bwMode="auto">
          <a:xfrm>
            <a:off x="6172200" y="4800600"/>
            <a:ext cx="533400" cy="609600"/>
          </a:xfrm>
          <a:prstGeom prst="triangle">
            <a:avLst>
              <a:gd name="adj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Isosceles Triangle 5"/>
          <p:cNvSpPr/>
          <p:nvPr/>
        </p:nvSpPr>
        <p:spPr bwMode="auto">
          <a:xfrm>
            <a:off x="7086600" y="4800600"/>
            <a:ext cx="533400" cy="609600"/>
          </a:xfrm>
          <a:prstGeom prst="triangle">
            <a:avLst>
              <a:gd name="adj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8" name="Straight Connector 7"/>
          <p:cNvCxnSpPr>
            <a:endCxn id="5" idx="0"/>
          </p:cNvCxnSpPr>
          <p:nvPr/>
        </p:nvCxnSpPr>
        <p:spPr bwMode="auto">
          <a:xfrm rot="5400000">
            <a:off x="6381750" y="4629150"/>
            <a:ext cx="228600" cy="1143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4" idx="5"/>
            <a:endCxn id="6" idx="0"/>
          </p:cNvCxnSpPr>
          <p:nvPr/>
        </p:nvCxnSpPr>
        <p:spPr bwMode="auto">
          <a:xfrm rot="16200000" flipH="1">
            <a:off x="7054476" y="4501776"/>
            <a:ext cx="241674" cy="3559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5410200" y="5867400"/>
            <a:ext cx="990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038600" y="5867400"/>
            <a:ext cx="990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315200" y="5791200"/>
            <a:ext cx="1066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 Placeholder 46"/>
          <p:cNvSpPr txBox="1">
            <a:spLocks/>
          </p:cNvSpPr>
          <p:nvPr/>
        </p:nvSpPr>
        <p:spPr bwMode="auto">
          <a:xfrm>
            <a:off x="3810000" y="5334000"/>
            <a:ext cx="533399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2400" kern="0" dirty="0" smtClean="0">
                <a:solidFill>
                  <a:srgbClr val="000000"/>
                </a:solidFill>
              </a:rPr>
              <a:t>  l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46"/>
          <p:cNvSpPr txBox="1">
            <a:spLocks/>
          </p:cNvSpPr>
          <p:nvPr/>
        </p:nvSpPr>
        <p:spPr bwMode="auto">
          <a:xfrm>
            <a:off x="4572001" y="5334000"/>
            <a:ext cx="6096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2400" kern="0" dirty="0" smtClean="0">
                <a:solidFill>
                  <a:srgbClr val="000000"/>
                </a:solidFill>
              </a:rPr>
              <a:t> 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46"/>
          <p:cNvSpPr txBox="1">
            <a:spLocks/>
          </p:cNvSpPr>
          <p:nvPr/>
        </p:nvSpPr>
        <p:spPr bwMode="auto">
          <a:xfrm>
            <a:off x="5181600" y="5943600"/>
            <a:ext cx="838199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2400" kern="0" dirty="0" smtClean="0">
                <a:solidFill>
                  <a:srgbClr val="000000"/>
                </a:solidFill>
              </a:rPr>
              <a:t> l(a)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 Placeholder 46"/>
          <p:cNvSpPr txBox="1">
            <a:spLocks/>
          </p:cNvSpPr>
          <p:nvPr/>
        </p:nvSpPr>
        <p:spPr bwMode="auto">
          <a:xfrm>
            <a:off x="6096000" y="5943600"/>
            <a:ext cx="9906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2400" kern="0" dirty="0" smtClean="0">
                <a:solidFill>
                  <a:srgbClr val="000000"/>
                </a:solidFill>
              </a:rPr>
              <a:t> h(a)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46"/>
          <p:cNvSpPr txBox="1">
            <a:spLocks/>
          </p:cNvSpPr>
          <p:nvPr/>
        </p:nvSpPr>
        <p:spPr bwMode="auto">
          <a:xfrm>
            <a:off x="7086600" y="5867400"/>
            <a:ext cx="9144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2400" kern="0" dirty="0" smtClean="0">
                <a:solidFill>
                  <a:srgbClr val="000000"/>
                </a:solidFill>
              </a:rPr>
              <a:t> l(b)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46"/>
          <p:cNvSpPr txBox="1">
            <a:spLocks/>
          </p:cNvSpPr>
          <p:nvPr/>
        </p:nvSpPr>
        <p:spPr bwMode="auto">
          <a:xfrm>
            <a:off x="8077200" y="5867400"/>
            <a:ext cx="10668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2400" kern="0" dirty="0" smtClean="0">
                <a:solidFill>
                  <a:srgbClr val="000000"/>
                </a:solidFill>
              </a:rPr>
              <a:t> h(b)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Interval Trees  in O(log n)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Add()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Delete()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Overlap()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All the </a:t>
            </a:r>
            <a:r>
              <a:rPr lang="en-US" dirty="0" err="1" smtClean="0"/>
              <a:t>overlaping</a:t>
            </a:r>
            <a:r>
              <a:rPr lang="en-US" dirty="0" smtClean="0"/>
              <a:t> intervals can be found in O(R log n), where are is the number of intervals that overlap with the given intervals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 smtClean="0"/>
              <a:t>Dynamic Collection of Intervals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Add(Interval)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Delete(Interval)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Overlap(Interval) – does it overlap with any one of the intervals in the collection ?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09600" y="5715000"/>
            <a:ext cx="1295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2590800" y="5715000"/>
            <a:ext cx="1066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4114800" y="5715000"/>
            <a:ext cx="1524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953000" y="53340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629400" y="5638800"/>
            <a:ext cx="2057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391400" y="5257800"/>
            <a:ext cx="914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81000" y="5791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00200" y="5791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52800" y="5791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5867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19800" y="4876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0" y="4876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0" y="5791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5791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77200" y="4876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58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62800" y="48768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82000" y="5791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00800" y="5791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Law of </a:t>
            </a:r>
            <a:r>
              <a:rPr lang="en-IN" dirty="0" err="1" smtClean="0"/>
              <a:t>Trichotomy</a:t>
            </a:r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/>
              <a:t>Given any two intervals [l(a),h(a)] and [l(b),h(b)], exactly one of the following should hold.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/>
              <a:t>A is to the left of B: h(a) &lt; l(b)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 smtClean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3657600"/>
            <a:ext cx="1752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114800" y="36576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 Placeholder 46"/>
          <p:cNvSpPr txBox="1">
            <a:spLocks/>
          </p:cNvSpPr>
          <p:nvPr/>
        </p:nvSpPr>
        <p:spPr bwMode="auto">
          <a:xfrm>
            <a:off x="4495800" y="3048000"/>
            <a:ext cx="393354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2400" kern="0" noProof="0" dirty="0" smtClean="0">
                <a:solidFill>
                  <a:srgbClr val="000000"/>
                </a:solidFill>
              </a:rPr>
              <a:t>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46"/>
          <p:cNvSpPr txBox="1">
            <a:spLocks/>
          </p:cNvSpPr>
          <p:nvPr/>
        </p:nvSpPr>
        <p:spPr bwMode="auto">
          <a:xfrm>
            <a:off x="1600200" y="3048000"/>
            <a:ext cx="391752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2400" kern="0" noProof="0" dirty="0" smtClean="0">
                <a:solidFill>
                  <a:srgbClr val="000000"/>
                </a:solidFill>
              </a:rPr>
              <a:t>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Law of </a:t>
            </a:r>
            <a:r>
              <a:rPr lang="en-IN" dirty="0" err="1" smtClean="0"/>
              <a:t>Trichotomy</a:t>
            </a:r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/>
              <a:t>Given any two intervals [l(a),h(a)] and [l(b),h(b)], exactly one of the following should hold.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/>
              <a:t>A is to the left of B: h(a) &lt; l(b)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/>
              <a:t>B is to the left of A: h(b) &lt;l(a)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 smtClean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3505200"/>
            <a:ext cx="1752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114800" y="35052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447800" y="4648200"/>
            <a:ext cx="1905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038600" y="4648200"/>
            <a:ext cx="1600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Placeholder 46"/>
          <p:cNvSpPr txBox="1">
            <a:spLocks/>
          </p:cNvSpPr>
          <p:nvPr/>
        </p:nvSpPr>
        <p:spPr bwMode="auto">
          <a:xfrm>
            <a:off x="2133600" y="4191000"/>
            <a:ext cx="393354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2400" kern="0" noProof="0" dirty="0" smtClean="0">
                <a:solidFill>
                  <a:srgbClr val="000000"/>
                </a:solidFill>
              </a:rPr>
              <a:t>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46"/>
          <p:cNvSpPr txBox="1">
            <a:spLocks/>
          </p:cNvSpPr>
          <p:nvPr/>
        </p:nvSpPr>
        <p:spPr bwMode="auto">
          <a:xfrm>
            <a:off x="4495800" y="4191000"/>
            <a:ext cx="391752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2400" kern="0" noProof="0" dirty="0" smtClean="0">
                <a:solidFill>
                  <a:srgbClr val="000000"/>
                </a:solidFill>
              </a:rPr>
              <a:t>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 Placeholder 46"/>
          <p:cNvSpPr txBox="1">
            <a:spLocks/>
          </p:cNvSpPr>
          <p:nvPr/>
        </p:nvSpPr>
        <p:spPr bwMode="auto">
          <a:xfrm>
            <a:off x="4495800" y="3048000"/>
            <a:ext cx="393354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2400" kern="0" noProof="0" dirty="0" smtClean="0">
                <a:solidFill>
                  <a:srgbClr val="000000"/>
                </a:solidFill>
              </a:rPr>
              <a:t>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46"/>
          <p:cNvSpPr txBox="1">
            <a:spLocks/>
          </p:cNvSpPr>
          <p:nvPr/>
        </p:nvSpPr>
        <p:spPr bwMode="auto">
          <a:xfrm>
            <a:off x="1600200" y="3048000"/>
            <a:ext cx="391752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2400" kern="0" noProof="0" dirty="0" smtClean="0">
                <a:solidFill>
                  <a:srgbClr val="000000"/>
                </a:solidFill>
              </a:rPr>
              <a:t>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Law of </a:t>
            </a:r>
            <a:r>
              <a:rPr lang="en-IN" dirty="0" err="1" smtClean="0"/>
              <a:t>Trichotomy</a:t>
            </a:r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/>
              <a:t>Given any two intervals [l(a),h(a)] and [l(b),h(b)], exactly one of the following should hold.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/>
              <a:t>A is to the left of B: h(a) &lt; l(b)</a:t>
            </a:r>
          </a:p>
          <a:p>
            <a:pPr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/>
              <a:t>B is to the left of A: h(b) &lt;l(a)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/>
              <a:t>A and B overlap: l(a)&lt;=h(b) and l(b)&lt;=h(a)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3505200"/>
            <a:ext cx="1752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191000" y="35052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524000" y="4648200"/>
            <a:ext cx="1905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038600" y="4648200"/>
            <a:ext cx="1600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029200" y="6324600"/>
            <a:ext cx="1905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6400800" y="6553200"/>
            <a:ext cx="1524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 Placeholder 46"/>
          <p:cNvSpPr txBox="1">
            <a:spLocks/>
          </p:cNvSpPr>
          <p:nvPr/>
        </p:nvSpPr>
        <p:spPr bwMode="auto">
          <a:xfrm>
            <a:off x="7086600" y="5791200"/>
            <a:ext cx="393354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2400" kern="0" noProof="0" dirty="0" smtClean="0">
                <a:solidFill>
                  <a:srgbClr val="000000"/>
                </a:solidFill>
              </a:rPr>
              <a:t>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46"/>
          <p:cNvSpPr txBox="1">
            <a:spLocks/>
          </p:cNvSpPr>
          <p:nvPr/>
        </p:nvSpPr>
        <p:spPr bwMode="auto">
          <a:xfrm>
            <a:off x="5486400" y="5715000"/>
            <a:ext cx="391752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2400" kern="0" noProof="0" dirty="0" smtClean="0">
                <a:solidFill>
                  <a:srgbClr val="000000"/>
                </a:solidFill>
              </a:rPr>
              <a:t>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46"/>
          <p:cNvSpPr txBox="1">
            <a:spLocks/>
          </p:cNvSpPr>
          <p:nvPr/>
        </p:nvSpPr>
        <p:spPr bwMode="auto">
          <a:xfrm>
            <a:off x="2133600" y="4191000"/>
            <a:ext cx="393354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2400" kern="0" noProof="0" dirty="0" smtClean="0">
                <a:solidFill>
                  <a:srgbClr val="000000"/>
                </a:solidFill>
              </a:rPr>
              <a:t>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46"/>
          <p:cNvSpPr txBox="1">
            <a:spLocks/>
          </p:cNvSpPr>
          <p:nvPr/>
        </p:nvSpPr>
        <p:spPr bwMode="auto">
          <a:xfrm>
            <a:off x="4495800" y="4191000"/>
            <a:ext cx="391752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2400" kern="0" noProof="0" dirty="0" smtClean="0">
                <a:solidFill>
                  <a:srgbClr val="000000"/>
                </a:solidFill>
              </a:rPr>
              <a:t>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 Placeholder 46"/>
          <p:cNvSpPr txBox="1">
            <a:spLocks/>
          </p:cNvSpPr>
          <p:nvPr/>
        </p:nvSpPr>
        <p:spPr bwMode="auto">
          <a:xfrm>
            <a:off x="4495800" y="3048000"/>
            <a:ext cx="393354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2400" kern="0" noProof="0" dirty="0" smtClean="0">
                <a:solidFill>
                  <a:srgbClr val="000000"/>
                </a:solidFill>
              </a:rPr>
              <a:t>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46"/>
          <p:cNvSpPr txBox="1">
            <a:spLocks/>
          </p:cNvSpPr>
          <p:nvPr/>
        </p:nvSpPr>
        <p:spPr bwMode="auto">
          <a:xfrm>
            <a:off x="1600200" y="3048000"/>
            <a:ext cx="391752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2400" kern="0" noProof="0" dirty="0" smtClean="0">
                <a:solidFill>
                  <a:srgbClr val="000000"/>
                </a:solidFill>
              </a:rPr>
              <a:t>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1066800" y="6248400"/>
            <a:ext cx="1905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362200" y="6553200"/>
            <a:ext cx="1524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 Placeholder 46"/>
          <p:cNvSpPr txBox="1">
            <a:spLocks/>
          </p:cNvSpPr>
          <p:nvPr/>
        </p:nvSpPr>
        <p:spPr bwMode="auto">
          <a:xfrm>
            <a:off x="3657600" y="6019800"/>
            <a:ext cx="391752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2400" kern="0" noProof="0" dirty="0" smtClean="0">
                <a:solidFill>
                  <a:srgbClr val="000000"/>
                </a:solidFill>
              </a:rPr>
              <a:t>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46"/>
          <p:cNvSpPr txBox="1">
            <a:spLocks/>
          </p:cNvSpPr>
          <p:nvPr/>
        </p:nvSpPr>
        <p:spPr bwMode="auto">
          <a:xfrm>
            <a:off x="1905000" y="5715000"/>
            <a:ext cx="393354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2400" kern="0" noProof="0" dirty="0" smtClean="0">
                <a:solidFill>
                  <a:srgbClr val="000000"/>
                </a:solidFill>
              </a:rPr>
              <a:t>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  Build a BST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Build a BBST with low end point of the intervals as  the keys in the BST.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For simplicity, will assume that all the left end points of the intervals are unique.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 smtClean="0"/>
              <a:t>Dynamic Collection of Intervals</a:t>
            </a:r>
            <a:endParaRPr lang="en-IN" sz="36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09600" y="5715000"/>
            <a:ext cx="1295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2590800" y="5715000"/>
            <a:ext cx="1066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4114800" y="5715000"/>
            <a:ext cx="1524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953000" y="53340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629400" y="5638800"/>
            <a:ext cx="2057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391400" y="5257800"/>
            <a:ext cx="914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81000" y="5791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00200" y="5791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52800" y="5791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58674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19800" y="4876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0" y="4876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0" y="5791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5791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77200" y="4876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58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62800" y="48768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82000" y="5791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00800" y="57912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 bwMode="auto">
          <a:xfrm>
            <a:off x="3657600" y="1371600"/>
            <a:ext cx="7620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20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5791200" y="3581400"/>
            <a:ext cx="7620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4267200" y="3581400"/>
            <a:ext cx="7620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953000" y="2362200"/>
            <a:ext cx="7620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40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2057400" y="3581400"/>
            <a:ext cx="7620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819400" y="2438400"/>
            <a:ext cx="7620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12</a:t>
            </a:r>
          </a:p>
        </p:txBody>
      </p:sp>
      <p:cxnSp>
        <p:nvCxnSpPr>
          <p:cNvPr id="36" name="Straight Connector 35"/>
          <p:cNvCxnSpPr>
            <a:stCxn id="29" idx="3"/>
          </p:cNvCxnSpPr>
          <p:nvPr/>
        </p:nvCxnSpPr>
        <p:spPr bwMode="auto">
          <a:xfrm rot="5400000">
            <a:off x="3385321" y="2130728"/>
            <a:ext cx="427551" cy="3401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34" idx="3"/>
          </p:cNvCxnSpPr>
          <p:nvPr/>
        </p:nvCxnSpPr>
        <p:spPr bwMode="auto">
          <a:xfrm rot="5400000">
            <a:off x="2547121" y="3197528"/>
            <a:ext cx="427551" cy="3401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endCxn id="32" idx="1"/>
          </p:cNvCxnSpPr>
          <p:nvPr/>
        </p:nvCxnSpPr>
        <p:spPr bwMode="auto">
          <a:xfrm>
            <a:off x="4343400" y="2133600"/>
            <a:ext cx="721192" cy="3513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2" idx="3"/>
          </p:cNvCxnSpPr>
          <p:nvPr/>
        </p:nvCxnSpPr>
        <p:spPr bwMode="auto">
          <a:xfrm rot="5400000">
            <a:off x="4680721" y="3197528"/>
            <a:ext cx="503751" cy="2639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32" idx="5"/>
          </p:cNvCxnSpPr>
          <p:nvPr/>
        </p:nvCxnSpPr>
        <p:spPr bwMode="auto">
          <a:xfrm rot="16200000" flipH="1">
            <a:off x="5521629" y="3159428"/>
            <a:ext cx="579951" cy="41639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 Placeholder 46"/>
          <p:cNvSpPr txBox="1">
            <a:spLocks noGrp="1"/>
          </p:cNvSpPr>
          <p:nvPr>
            <p:ph type="body" idx="4294967295"/>
          </p:nvPr>
        </p:nvSpPr>
        <p:spPr>
          <a:xfrm>
            <a:off x="6705600" y="3657600"/>
            <a:ext cx="704337" cy="586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58</a:t>
            </a:r>
            <a:endParaRPr lang="en-US" dirty="0"/>
          </a:p>
        </p:txBody>
      </p:sp>
      <p:sp>
        <p:nvSpPr>
          <p:cNvPr id="48" name="Text Placeholder 46"/>
          <p:cNvSpPr txBox="1">
            <a:spLocks/>
          </p:cNvSpPr>
          <p:nvPr/>
        </p:nvSpPr>
        <p:spPr bwMode="auto">
          <a:xfrm>
            <a:off x="3429000" y="3810000"/>
            <a:ext cx="704337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39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6"/>
          <p:cNvSpPr txBox="1">
            <a:spLocks/>
          </p:cNvSpPr>
          <p:nvPr/>
        </p:nvSpPr>
        <p:spPr bwMode="auto">
          <a:xfrm>
            <a:off x="5867400" y="2438400"/>
            <a:ext cx="704337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6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6"/>
          <p:cNvSpPr txBox="1">
            <a:spLocks/>
          </p:cNvSpPr>
          <p:nvPr/>
        </p:nvSpPr>
        <p:spPr bwMode="auto">
          <a:xfrm>
            <a:off x="2743200" y="1371600"/>
            <a:ext cx="704337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60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Text Placeholder 46"/>
          <p:cNvSpPr txBox="1">
            <a:spLocks/>
          </p:cNvSpPr>
          <p:nvPr/>
        </p:nvSpPr>
        <p:spPr bwMode="auto">
          <a:xfrm>
            <a:off x="1981200" y="2438400"/>
            <a:ext cx="704337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Text Placeholder 46"/>
          <p:cNvSpPr txBox="1">
            <a:spLocks/>
          </p:cNvSpPr>
          <p:nvPr/>
        </p:nvSpPr>
        <p:spPr bwMode="auto">
          <a:xfrm>
            <a:off x="1219200" y="3733800"/>
            <a:ext cx="443048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9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BBST Structure 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BST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long </a:t>
            </a:r>
            <a:r>
              <a:rPr lang="en-US" dirty="0" err="1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key;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height;</a:t>
            </a:r>
          </a:p>
          <a:p>
            <a:r>
              <a:rPr lang="en-US" dirty="0" smtClean="0"/>
              <a:t>  long </a:t>
            </a:r>
            <a:r>
              <a:rPr lang="en-US" dirty="0" err="1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max, high;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struct</a:t>
            </a:r>
            <a:r>
              <a:rPr lang="en-US" dirty="0" smtClean="0"/>
              <a:t> BST *left, *right;</a:t>
            </a:r>
          </a:p>
          <a:p>
            <a:r>
              <a:rPr lang="en-US" dirty="0" smtClean="0"/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Max of a node 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382000" cy="4906963"/>
          </a:xfrm>
          <a:ln/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										node-&gt;left-&gt;max</a:t>
            </a:r>
          </a:p>
          <a:p>
            <a:endParaRPr lang="en-US" dirty="0" smtClean="0"/>
          </a:p>
          <a:p>
            <a:r>
              <a:rPr lang="en-US" dirty="0" smtClean="0"/>
              <a:t>node-&gt;max=Max	 	node-&gt;high</a:t>
            </a:r>
          </a:p>
          <a:p>
            <a:r>
              <a:rPr lang="en-US" dirty="0" smtClean="0"/>
              <a:t>										</a:t>
            </a:r>
          </a:p>
          <a:p>
            <a:r>
              <a:rPr lang="en-US" dirty="0" smtClean="0"/>
              <a:t>										 node-&gt;right-&gt;max</a:t>
            </a:r>
          </a:p>
        </p:txBody>
      </p:sp>
      <p:sp>
        <p:nvSpPr>
          <p:cNvPr id="4" name="Left Brace 3"/>
          <p:cNvSpPr/>
          <p:nvPr/>
        </p:nvSpPr>
        <p:spPr bwMode="auto">
          <a:xfrm>
            <a:off x="4038600" y="1981200"/>
            <a:ext cx="457200" cy="2667000"/>
          </a:xfrm>
          <a:prstGeom prst="leftBrac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687</Words>
  <Application>Microsoft Office PowerPoint</Application>
  <PresentationFormat>On-screen Show (4:3)</PresentationFormat>
  <Paragraphs>175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Interval Tree</vt:lpstr>
      <vt:lpstr>Dynamic Collection of Intervals</vt:lpstr>
      <vt:lpstr>Law of Trichotomy  </vt:lpstr>
      <vt:lpstr>Law of Trichotomy  </vt:lpstr>
      <vt:lpstr>Law of Trichotomy  </vt:lpstr>
      <vt:lpstr>  Build a BST</vt:lpstr>
      <vt:lpstr>Dynamic Collection of Intervals</vt:lpstr>
      <vt:lpstr>BBST Structure  </vt:lpstr>
      <vt:lpstr>Max of a node  </vt:lpstr>
      <vt:lpstr>Updatemax</vt:lpstr>
      <vt:lpstr>Dynamic Collection of Intervals</vt:lpstr>
      <vt:lpstr>Overlap in O(log n) </vt:lpstr>
      <vt:lpstr>Correctness of Overlap </vt:lpstr>
      <vt:lpstr>Correctness of Overlap </vt:lpstr>
      <vt:lpstr>Correctness of Overlap </vt:lpstr>
      <vt:lpstr>Interval Trees  in O(log 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25</cp:revision>
  <dcterms:created xsi:type="dcterms:W3CDTF">2020-04-03T03:53:21Z</dcterms:created>
  <dcterms:modified xsi:type="dcterms:W3CDTF">2020-04-14T06:40:56Z</dcterms:modified>
</cp:coreProperties>
</file>