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303" r:id="rId5"/>
    <p:sldId id="314" r:id="rId6"/>
    <p:sldId id="301" r:id="rId7"/>
    <p:sldId id="304" r:id="rId8"/>
    <p:sldId id="305" r:id="rId9"/>
    <p:sldId id="306" r:id="rId10"/>
    <p:sldId id="307" r:id="rId11"/>
    <p:sldId id="311" r:id="rId12"/>
    <p:sldId id="312" r:id="rId13"/>
    <p:sldId id="310" r:id="rId14"/>
    <p:sldId id="308" r:id="rId15"/>
    <p:sldId id="309" r:id="rId16"/>
    <p:sldId id="31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 Trees</a:t>
            </a:r>
            <a:br>
              <a:rPr lang="en-US" dirty="0" smtClean="0"/>
            </a:br>
            <a:r>
              <a:rPr lang="en-US" sz="1800" dirty="0" smtClean="0"/>
              <a:t>Rotations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Zig-Zig</a:t>
            </a:r>
            <a:r>
              <a:rPr lang="en-US" dirty="0" smtClean="0"/>
              <a:t> (0) - Deletion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Oval 9"/>
          <p:cNvSpPr/>
          <p:nvPr/>
        </p:nvSpPr>
        <p:spPr bwMode="auto">
          <a:xfrm>
            <a:off x="1828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9600" y="24384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192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7" name="Isosceles Triangle 16"/>
          <p:cNvSpPr/>
          <p:nvPr/>
        </p:nvSpPr>
        <p:spPr bwMode="auto">
          <a:xfrm>
            <a:off x="990600" y="3352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0" y="3352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447800" y="23622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209800" y="1524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17033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3" idx="3"/>
          </p:cNvCxnSpPr>
          <p:nvPr/>
        </p:nvCxnSpPr>
        <p:spPr bwMode="auto">
          <a:xfrm rot="5400000">
            <a:off x="1055641" y="2261767"/>
            <a:ext cx="2639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2" idx="3"/>
            <a:endCxn id="18" idx="0"/>
          </p:cNvCxnSpPr>
          <p:nvPr/>
        </p:nvCxnSpPr>
        <p:spPr bwMode="auto">
          <a:xfrm rot="5400000">
            <a:off x="446041" y="3099967"/>
            <a:ext cx="2639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2" idx="5"/>
            <a:endCxn id="17" idx="0"/>
          </p:cNvCxnSpPr>
          <p:nvPr/>
        </p:nvCxnSpPr>
        <p:spPr bwMode="auto">
          <a:xfrm rot="16200000" flipH="1">
            <a:off x="1156867" y="3061867"/>
            <a:ext cx="2639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19" idx="0"/>
          </p:cNvCxnSpPr>
          <p:nvPr/>
        </p:nvCxnSpPr>
        <p:spPr bwMode="auto">
          <a:xfrm rot="16200000" flipH="1">
            <a:off x="1752600" y="2209800"/>
            <a:ext cx="1524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20" idx="0"/>
          </p:cNvCxnSpPr>
          <p:nvPr/>
        </p:nvCxnSpPr>
        <p:spPr bwMode="auto">
          <a:xfrm rot="16200000" flipH="1">
            <a:off x="2438400" y="1295400"/>
            <a:ext cx="2286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620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4343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h-3/h-4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62200" y="2743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h-2/h-3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0" y="17526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96200" y="4343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00800" y="43434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h-2/h-3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h-3/h-4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15200" y="20574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h-1/h-2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19600" y="2133600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99060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h/h-1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0200" y="1066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" y="2438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Zig-Zag</a:t>
            </a:r>
            <a:r>
              <a:rPr lang="en-US" dirty="0" smtClean="0"/>
              <a:t> (1)-Deletion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Oval 9"/>
          <p:cNvSpPr/>
          <p:nvPr/>
        </p:nvSpPr>
        <p:spPr bwMode="auto">
          <a:xfrm>
            <a:off x="1828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905000" y="25146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192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>
            <a:off x="1219200" y="3581400"/>
            <a:ext cx="914400" cy="914400"/>
          </a:xfrm>
          <a:prstGeom prst="triangle">
            <a:avLst>
              <a:gd name="adj" fmla="val 5153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09600" y="2590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209800" y="35814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209800" y="1524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17033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20" idx="0"/>
          </p:cNvCxnSpPr>
          <p:nvPr/>
        </p:nvCxnSpPr>
        <p:spPr bwMode="auto">
          <a:xfrm rot="16200000" flipH="1">
            <a:off x="2438400" y="1295400"/>
            <a:ext cx="2286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2" idx="1"/>
          </p:cNvCxnSpPr>
          <p:nvPr/>
        </p:nvCxnSpPr>
        <p:spPr bwMode="auto">
          <a:xfrm rot="16200000" flipH="1">
            <a:off x="1627141" y="2259059"/>
            <a:ext cx="2639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3" idx="4"/>
            <a:endCxn id="18" idx="0"/>
          </p:cNvCxnSpPr>
          <p:nvPr/>
        </p:nvCxnSpPr>
        <p:spPr bwMode="auto">
          <a:xfrm rot="5400000">
            <a:off x="1181100" y="2247900"/>
            <a:ext cx="2286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7" idx="0"/>
            <a:endCxn id="12" idx="4"/>
          </p:cNvCxnSpPr>
          <p:nvPr/>
        </p:nvCxnSpPr>
        <p:spPr bwMode="auto">
          <a:xfrm rot="5400000" flipH="1" flipV="1">
            <a:off x="1797731" y="3169332"/>
            <a:ext cx="304800" cy="5193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2" idx="4"/>
            <a:endCxn id="19" idx="0"/>
          </p:cNvCxnSpPr>
          <p:nvPr/>
        </p:nvCxnSpPr>
        <p:spPr bwMode="auto">
          <a:xfrm rot="16200000" flipH="1">
            <a:off x="2286000" y="3200400"/>
            <a:ext cx="3048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0480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2819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002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h-3/h-4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3657600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h-2/h-3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1905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47800" y="914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00" y="4343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864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h-3/h-4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43400" y="43434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h-2/h-3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15200" y="21336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10000" y="2133600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h-1/h-2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53000" y="9906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h/h-1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in AVL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Goto</a:t>
            </a:r>
            <a:r>
              <a:rPr lang="en-US" sz="2800" dirty="0" smtClean="0"/>
              <a:t> the parent of the inserted </a:t>
            </a:r>
            <a:r>
              <a:rPr lang="en-US" sz="2800" dirty="0" smtClean="0"/>
              <a:t>node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update </a:t>
            </a:r>
            <a:r>
              <a:rPr lang="en-US" sz="2800" dirty="0" smtClean="0"/>
              <a:t>the height </a:t>
            </a:r>
            <a:endParaRPr lang="en-US" sz="2800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check </a:t>
            </a:r>
            <a:r>
              <a:rPr lang="en-US" sz="2800" dirty="0" smtClean="0"/>
              <a:t>if the AVL property is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Stop: If height does not change.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Z be a node where the AVL property is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Y be the child of Z such that H(Z)=H(Y)+1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X be the child of Y such that H(Y)=H(X)+1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7239000" y="2895600"/>
            <a:ext cx="5334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4" idx="5"/>
          </p:cNvCxnSpPr>
          <p:nvPr/>
        </p:nvCxnSpPr>
        <p:spPr bwMode="auto">
          <a:xfrm rot="16200000" flipH="1">
            <a:off x="7568826" y="3606425"/>
            <a:ext cx="557633" cy="3067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sosceles Triangle 6"/>
          <p:cNvSpPr/>
          <p:nvPr/>
        </p:nvSpPr>
        <p:spPr bwMode="auto">
          <a:xfrm>
            <a:off x="7848600" y="4038600"/>
            <a:ext cx="304800" cy="609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Zig-Zig</a:t>
            </a:r>
            <a:r>
              <a:rPr lang="en-US" dirty="0" smtClean="0"/>
              <a:t> (0) - Insert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Oval 9"/>
          <p:cNvSpPr/>
          <p:nvPr/>
        </p:nvSpPr>
        <p:spPr bwMode="auto">
          <a:xfrm>
            <a:off x="1828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9600" y="24384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192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7" name="Isosceles Triangle 16"/>
          <p:cNvSpPr/>
          <p:nvPr/>
        </p:nvSpPr>
        <p:spPr bwMode="auto">
          <a:xfrm>
            <a:off x="990600" y="3352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0" y="3352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447800" y="23622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209800" y="1524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17033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3" idx="3"/>
          </p:cNvCxnSpPr>
          <p:nvPr/>
        </p:nvCxnSpPr>
        <p:spPr bwMode="auto">
          <a:xfrm rot="5400000">
            <a:off x="1055641" y="2261767"/>
            <a:ext cx="2639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2" idx="3"/>
            <a:endCxn id="18" idx="0"/>
          </p:cNvCxnSpPr>
          <p:nvPr/>
        </p:nvCxnSpPr>
        <p:spPr bwMode="auto">
          <a:xfrm rot="5400000">
            <a:off x="446041" y="3099967"/>
            <a:ext cx="2639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2" idx="5"/>
            <a:endCxn id="17" idx="0"/>
          </p:cNvCxnSpPr>
          <p:nvPr/>
        </p:nvCxnSpPr>
        <p:spPr bwMode="auto">
          <a:xfrm rot="16200000" flipH="1">
            <a:off x="1156867" y="3061867"/>
            <a:ext cx="2639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19" idx="0"/>
          </p:cNvCxnSpPr>
          <p:nvPr/>
        </p:nvCxnSpPr>
        <p:spPr bwMode="auto">
          <a:xfrm rot="16200000" flipH="1">
            <a:off x="1752600" y="2209800"/>
            <a:ext cx="1524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20" idx="0"/>
          </p:cNvCxnSpPr>
          <p:nvPr/>
        </p:nvCxnSpPr>
        <p:spPr bwMode="auto">
          <a:xfrm rot="16200000" flipH="1">
            <a:off x="2438400" y="1295400"/>
            <a:ext cx="2286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620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4343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h-3/h-4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62200" y="2743200"/>
            <a:ext cx="5822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0" y="17526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96200" y="4343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h-3/h-4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72000" y="21336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0200" y="1066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" y="2438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00800" y="4267200"/>
            <a:ext cx="58221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91400" y="2133600"/>
            <a:ext cx="5822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29200" y="990600"/>
            <a:ext cx="58221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Zig-Zag</a:t>
            </a:r>
            <a:r>
              <a:rPr lang="en-US" dirty="0" smtClean="0"/>
              <a:t> (1)-Insert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Oval 9"/>
          <p:cNvSpPr/>
          <p:nvPr/>
        </p:nvSpPr>
        <p:spPr bwMode="auto">
          <a:xfrm>
            <a:off x="1828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905000" y="25146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192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>
            <a:off x="1219200" y="3581400"/>
            <a:ext cx="914400" cy="914400"/>
          </a:xfrm>
          <a:prstGeom prst="triangle">
            <a:avLst>
              <a:gd name="adj" fmla="val 5153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09600" y="2590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209800" y="35814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209800" y="1524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17033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20" idx="0"/>
          </p:cNvCxnSpPr>
          <p:nvPr/>
        </p:nvCxnSpPr>
        <p:spPr bwMode="auto">
          <a:xfrm rot="16200000" flipH="1">
            <a:off x="2438400" y="1295400"/>
            <a:ext cx="2286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2" idx="1"/>
          </p:cNvCxnSpPr>
          <p:nvPr/>
        </p:nvCxnSpPr>
        <p:spPr bwMode="auto">
          <a:xfrm rot="16200000" flipH="1">
            <a:off x="1627141" y="2259059"/>
            <a:ext cx="2639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3" idx="4"/>
            <a:endCxn id="18" idx="0"/>
          </p:cNvCxnSpPr>
          <p:nvPr/>
        </p:nvCxnSpPr>
        <p:spPr bwMode="auto">
          <a:xfrm rot="5400000">
            <a:off x="1181100" y="2247900"/>
            <a:ext cx="2286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7" idx="0"/>
            <a:endCxn id="12" idx="4"/>
          </p:cNvCxnSpPr>
          <p:nvPr/>
        </p:nvCxnSpPr>
        <p:spPr bwMode="auto">
          <a:xfrm rot="5400000" flipH="1" flipV="1">
            <a:off x="1797731" y="3169332"/>
            <a:ext cx="304800" cy="5193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2" idx="4"/>
            <a:endCxn id="19" idx="0"/>
          </p:cNvCxnSpPr>
          <p:nvPr/>
        </p:nvCxnSpPr>
        <p:spPr bwMode="auto">
          <a:xfrm rot="16200000" flipH="1">
            <a:off x="2286000" y="3200400"/>
            <a:ext cx="3048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0480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2819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002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h-3/h-4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1905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47800" y="914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00" y="4343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864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h-3/h-4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15200" y="21336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76800" y="1066800"/>
            <a:ext cx="58221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h-1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43400" y="2209800"/>
            <a:ext cx="5822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h-2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3581400"/>
            <a:ext cx="58221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19600" y="4267200"/>
            <a:ext cx="58221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h-3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Summery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Delete: You may have to do O(log n) Rotations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Insert: You will at most one  Rotations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an AVL Tree Search , Insert and Deletion can be done in O(log 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AVL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Z be a node where the AVL property is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Y be the child of Z such that H(Z)=H(Y)+1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X be the child of Y such that H(Y)=H(X)+1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know that H(Z)&gt;1, hence X and Y are valid nodes in the AVL Tree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Four Rotations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12192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724400" y="1981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9718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7" name="Oval 6"/>
          <p:cNvSpPr/>
          <p:nvPr/>
        </p:nvSpPr>
        <p:spPr bwMode="auto">
          <a:xfrm flipH="1">
            <a:off x="6934200" y="1981200"/>
            <a:ext cx="9906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85800" y="35052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43800" y="34290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4290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38400" y="34290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0" y="47244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124200" y="47244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00600" y="47244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153400" y="4800600"/>
            <a:ext cx="990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endCxn id="8" idx="0"/>
          </p:cNvCxnSpPr>
          <p:nvPr/>
        </p:nvCxnSpPr>
        <p:spPr bwMode="auto">
          <a:xfrm rot="5400000">
            <a:off x="1009650" y="2990850"/>
            <a:ext cx="685800" cy="3429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609600" y="4343400"/>
            <a:ext cx="4572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6" idx="4"/>
          </p:cNvCxnSpPr>
          <p:nvPr/>
        </p:nvCxnSpPr>
        <p:spPr bwMode="auto">
          <a:xfrm rot="5400000">
            <a:off x="2933700" y="2933700"/>
            <a:ext cx="6096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1" idx="4"/>
          </p:cNvCxnSpPr>
          <p:nvPr/>
        </p:nvCxnSpPr>
        <p:spPr bwMode="auto">
          <a:xfrm rot="16200000" flipH="1">
            <a:off x="2838450" y="4286250"/>
            <a:ext cx="609600" cy="419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5219700" y="3009900"/>
            <a:ext cx="5334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7429500" y="3009900"/>
            <a:ext cx="5334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>
            <a:off x="5295900" y="4381500"/>
            <a:ext cx="5334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8077200" y="4343400"/>
            <a:ext cx="6096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8600" y="5943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0=00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67000" y="6019800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1=01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60198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2=10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80772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3=11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Replace the </a:t>
            </a:r>
            <a:r>
              <a:rPr lang="en-IN" dirty="0" err="1" smtClean="0"/>
              <a:t>Subtree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Z be a node where the AVL property is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Replace the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tree rooted at Z with the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rooted at X/Y.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800" dirty="0" smtClean="0"/>
              <a:t> if (Z-&gt;parent){ if (Z-&gt;parent-&gt;left==Z) Z-&gt;parent-&gt;left=X/Y;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800" dirty="0" smtClean="0"/>
              <a:t>						else Z-&gt;parent-&gt;right=X/Y;}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800" dirty="0" smtClean="0"/>
              <a:t> else X/Y become the root AVL Tree</a:t>
            </a: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2057400" y="5410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86400" y="5410200"/>
            <a:ext cx="1066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X/Y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 bwMode="auto">
          <a:xfrm rot="5400000">
            <a:off x="1828801" y="6190689"/>
            <a:ext cx="362511" cy="3625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4" idx="5"/>
          </p:cNvCxnSpPr>
          <p:nvPr/>
        </p:nvCxnSpPr>
        <p:spPr bwMode="auto">
          <a:xfrm rot="16200000" flipH="1">
            <a:off x="2799789" y="6228788"/>
            <a:ext cx="438711" cy="3625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5" idx="3"/>
          </p:cNvCxnSpPr>
          <p:nvPr/>
        </p:nvCxnSpPr>
        <p:spPr bwMode="auto">
          <a:xfrm rot="5400000">
            <a:off x="5345160" y="6255730"/>
            <a:ext cx="362511" cy="23242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5"/>
          </p:cNvCxnSpPr>
          <p:nvPr/>
        </p:nvCxnSpPr>
        <p:spPr bwMode="auto">
          <a:xfrm rot="16200000" flipH="1">
            <a:off x="6331930" y="6255729"/>
            <a:ext cx="362511" cy="23242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Zig-Zig</a:t>
            </a:r>
            <a:r>
              <a:rPr lang="en-US" dirty="0" smtClean="0"/>
              <a:t> (0)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order Traversal of the both is T1 X T2 Y T3 Z T4</a:t>
            </a:r>
          </a:p>
          <a:p>
            <a:r>
              <a:rPr lang="en-US" sz="2400" dirty="0" smtClean="0"/>
              <a:t>T3=Y-&gt;right; Y-&gt;right=Z; Z-&gt;left=T3;</a:t>
            </a:r>
          </a:p>
          <a:p>
            <a:r>
              <a:rPr lang="en-US" sz="2400" dirty="0" smtClean="0"/>
              <a:t>Y-&gt;p=Z-&gt;p; Z-&gt;p=Y; T3-&gt;p=Z;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828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9600" y="24384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192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7" name="Isosceles Triangle 16"/>
          <p:cNvSpPr/>
          <p:nvPr/>
        </p:nvSpPr>
        <p:spPr bwMode="auto">
          <a:xfrm>
            <a:off x="990600" y="3352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0" y="3352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447800" y="23622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209800" y="1524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17033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3" idx="3"/>
          </p:cNvCxnSpPr>
          <p:nvPr/>
        </p:nvCxnSpPr>
        <p:spPr bwMode="auto">
          <a:xfrm rot="5400000">
            <a:off x="1055641" y="2261767"/>
            <a:ext cx="2639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2" idx="3"/>
            <a:endCxn id="18" idx="0"/>
          </p:cNvCxnSpPr>
          <p:nvPr/>
        </p:nvCxnSpPr>
        <p:spPr bwMode="auto">
          <a:xfrm rot="5400000">
            <a:off x="446041" y="3099967"/>
            <a:ext cx="2639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2" idx="5"/>
            <a:endCxn id="17" idx="0"/>
          </p:cNvCxnSpPr>
          <p:nvPr/>
        </p:nvCxnSpPr>
        <p:spPr bwMode="auto">
          <a:xfrm rot="16200000" flipH="1">
            <a:off x="1156867" y="3061867"/>
            <a:ext cx="2639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19" idx="0"/>
          </p:cNvCxnSpPr>
          <p:nvPr/>
        </p:nvCxnSpPr>
        <p:spPr bwMode="auto">
          <a:xfrm rot="16200000" flipH="1">
            <a:off x="1752600" y="2209800"/>
            <a:ext cx="1524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20" idx="0"/>
          </p:cNvCxnSpPr>
          <p:nvPr/>
        </p:nvCxnSpPr>
        <p:spPr bwMode="auto">
          <a:xfrm rot="16200000" flipH="1">
            <a:off x="2438400" y="1295400"/>
            <a:ext cx="2286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Zig-Zig</a:t>
            </a:r>
            <a:r>
              <a:rPr lang="en-US" dirty="0" smtClean="0"/>
              <a:t> (3)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order Traversal of the both is T1 Z T2 Y T3 X T4</a:t>
            </a:r>
          </a:p>
          <a:p>
            <a:r>
              <a:rPr lang="en-US" sz="2400" dirty="0" smtClean="0"/>
              <a:t>T2=Y-&gt;left; Y-&gt;left=Z; Z-&gt;right=T2;</a:t>
            </a:r>
          </a:p>
          <a:p>
            <a:r>
              <a:rPr lang="en-US" sz="2400" dirty="0" smtClean="0"/>
              <a:t>Y-&gt;p=Z-&gt;p; Z-&gt;p=Y; T2-&gt;p=Z;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066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133600" y="25908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600200" y="17526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7" name="Isosceles Triangle 16"/>
          <p:cNvSpPr/>
          <p:nvPr/>
        </p:nvSpPr>
        <p:spPr bwMode="auto">
          <a:xfrm>
            <a:off x="990600" y="2514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152400" y="16764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600200" y="3429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667000" y="3429000"/>
            <a:ext cx="914400" cy="914400"/>
          </a:xfrm>
          <a:prstGeom prst="triangle">
            <a:avLst>
              <a:gd name="adj" fmla="val 5153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3"/>
            <a:endCxn id="18" idx="0"/>
          </p:cNvCxnSpPr>
          <p:nvPr/>
        </p:nvCxnSpPr>
        <p:spPr bwMode="auto">
          <a:xfrm rot="5400000">
            <a:off x="788941" y="1309267"/>
            <a:ext cx="187792" cy="546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0" idx="5"/>
          </p:cNvCxnSpPr>
          <p:nvPr/>
        </p:nvCxnSpPr>
        <p:spPr bwMode="auto">
          <a:xfrm rot="16200000" flipH="1">
            <a:off x="1537867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3" idx="5"/>
            <a:endCxn id="12" idx="1"/>
          </p:cNvCxnSpPr>
          <p:nvPr/>
        </p:nvCxnSpPr>
        <p:spPr bwMode="auto">
          <a:xfrm rot="16200000" flipH="1">
            <a:off x="2022008" y="2501526"/>
            <a:ext cx="299384" cy="1023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endCxn id="20" idx="0"/>
          </p:cNvCxnSpPr>
          <p:nvPr/>
        </p:nvCxnSpPr>
        <p:spPr bwMode="auto">
          <a:xfrm>
            <a:off x="2590802" y="3352802"/>
            <a:ext cx="547461" cy="761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2" idx="3"/>
            <a:endCxn id="19" idx="0"/>
          </p:cNvCxnSpPr>
          <p:nvPr/>
        </p:nvCxnSpPr>
        <p:spPr bwMode="auto">
          <a:xfrm rot="5400000">
            <a:off x="2046241" y="3252367"/>
            <a:ext cx="1877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17" idx="0"/>
          </p:cNvCxnSpPr>
          <p:nvPr/>
        </p:nvCxnSpPr>
        <p:spPr bwMode="auto">
          <a:xfrm rot="5400000" flipH="1" flipV="1">
            <a:off x="1409700" y="23241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Zig-Zag</a:t>
            </a:r>
            <a:r>
              <a:rPr lang="en-US" dirty="0" smtClean="0"/>
              <a:t> (1)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order Traversal of the both is T1 Y T2 X T3 Z T4</a:t>
            </a:r>
          </a:p>
          <a:p>
            <a:r>
              <a:rPr lang="en-US" sz="2000" dirty="0" smtClean="0"/>
              <a:t>T2=X-&gt;left; T3=X-&gt;right; Y-&gt;right=T2; Z-&gt;left=T3;</a:t>
            </a:r>
          </a:p>
          <a:p>
            <a:r>
              <a:rPr lang="en-US" sz="2000" dirty="0" smtClean="0"/>
              <a:t>X-&gt;p=Z-&gt;p; Z-&gt;p=X; Y-&gt;p=X; T2-&gt;p=Y;T3-&gt;p=Z;</a:t>
            </a:r>
          </a:p>
          <a:p>
            <a:r>
              <a:rPr lang="en-US" sz="2000" dirty="0" smtClean="0"/>
              <a:t>X-&gt;left=Y;X-&gt;right=Z;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8288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905000" y="25146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192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>
            <a:off x="1219200" y="3581400"/>
            <a:ext cx="914400" cy="914400"/>
          </a:xfrm>
          <a:prstGeom prst="triangle">
            <a:avLst>
              <a:gd name="adj" fmla="val 5153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09600" y="25908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2209800" y="35814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209800" y="15240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17033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20" idx="0"/>
          </p:cNvCxnSpPr>
          <p:nvPr/>
        </p:nvCxnSpPr>
        <p:spPr bwMode="auto">
          <a:xfrm rot="16200000" flipH="1">
            <a:off x="2438400" y="1295400"/>
            <a:ext cx="2286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2" idx="1"/>
          </p:cNvCxnSpPr>
          <p:nvPr/>
        </p:nvCxnSpPr>
        <p:spPr bwMode="auto">
          <a:xfrm rot="16200000" flipH="1">
            <a:off x="1627141" y="2259059"/>
            <a:ext cx="2639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3" idx="4"/>
            <a:endCxn id="18" idx="0"/>
          </p:cNvCxnSpPr>
          <p:nvPr/>
        </p:nvCxnSpPr>
        <p:spPr bwMode="auto">
          <a:xfrm rot="5400000">
            <a:off x="1181100" y="2247900"/>
            <a:ext cx="2286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7" idx="0"/>
            <a:endCxn id="12" idx="4"/>
          </p:cNvCxnSpPr>
          <p:nvPr/>
        </p:nvCxnSpPr>
        <p:spPr bwMode="auto">
          <a:xfrm rot="5400000" flipH="1" flipV="1">
            <a:off x="1797731" y="3169332"/>
            <a:ext cx="304800" cy="5193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2" idx="4"/>
            <a:endCxn id="19" idx="0"/>
          </p:cNvCxnSpPr>
          <p:nvPr/>
        </p:nvCxnSpPr>
        <p:spPr bwMode="auto">
          <a:xfrm rot="16200000" flipH="1">
            <a:off x="2286000" y="3200400"/>
            <a:ext cx="3048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Zig-Zag</a:t>
            </a:r>
            <a:r>
              <a:rPr lang="en-US" dirty="0" smtClean="0"/>
              <a:t> (2)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order Traversal of the both is T1 Z T2 X T3 Y T4</a:t>
            </a:r>
          </a:p>
          <a:p>
            <a:r>
              <a:rPr lang="en-US" sz="2000" dirty="0" smtClean="0"/>
              <a:t>T2=X-&gt;left; T3=X-&gt;right; Y-&gt;left=T3; Z-&gt;right=T2;</a:t>
            </a:r>
          </a:p>
          <a:p>
            <a:r>
              <a:rPr lang="en-US" sz="2000" dirty="0" smtClean="0"/>
              <a:t>X-&gt;p=Z-&gt;p; Z-&gt;p=X; Y-&gt;p=X; T2-&gt;p=Z;T3-&gt;p=Y;</a:t>
            </a:r>
          </a:p>
          <a:p>
            <a:r>
              <a:rPr lang="en-US" sz="2000" dirty="0" smtClean="0"/>
              <a:t>X-&gt;left=Z;X-&gt;right=Y;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34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914400" y="25908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524000" y="1600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553200" y="19050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029200" y="1981200"/>
            <a:ext cx="685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838200"/>
            <a:ext cx="6096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>
            <a:off x="228600" y="3657600"/>
            <a:ext cx="914400" cy="914400"/>
          </a:xfrm>
          <a:prstGeom prst="triangle">
            <a:avLst>
              <a:gd name="adj" fmla="val 5153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0" y="1752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295400" y="3657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1905000" y="27432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267200" y="3276600"/>
            <a:ext cx="914400" cy="914400"/>
          </a:xfrm>
          <a:prstGeom prst="triangle">
            <a:avLst>
              <a:gd name="adj" fmla="val 4846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T1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2578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T2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6248400" y="3276600"/>
            <a:ext cx="914400" cy="9144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T3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7239000" y="3276600"/>
            <a:ext cx="1066800" cy="914400"/>
          </a:xfrm>
          <a:prstGeom prst="triangle">
            <a:avLst>
              <a:gd name="adj" fmla="val 4384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T4</a:t>
            </a:r>
          </a:p>
        </p:txBody>
      </p:sp>
      <p:cxnSp>
        <p:nvCxnSpPr>
          <p:cNvPr id="26" name="Straight Connector 25"/>
          <p:cNvCxnSpPr>
            <a:stCxn id="10" idx="3"/>
          </p:cNvCxnSpPr>
          <p:nvPr/>
        </p:nvCxnSpPr>
        <p:spPr bwMode="auto">
          <a:xfrm rot="5400000">
            <a:off x="407941" y="1537867"/>
            <a:ext cx="263992" cy="165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rot="5400000">
            <a:off x="5399041" y="1575967"/>
            <a:ext cx="492592" cy="3178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6" idx="5"/>
          </p:cNvCxnSpPr>
          <p:nvPr/>
        </p:nvCxnSpPr>
        <p:spPr bwMode="auto">
          <a:xfrm rot="16200000" flipH="1">
            <a:off x="6224167" y="1499767"/>
            <a:ext cx="492592" cy="4702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2" idx="0"/>
          </p:cNvCxnSpPr>
          <p:nvPr/>
        </p:nvCxnSpPr>
        <p:spPr bwMode="auto">
          <a:xfrm rot="16200000" flipH="1">
            <a:off x="5219700" y="2781300"/>
            <a:ext cx="5334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endCxn id="21" idx="0"/>
          </p:cNvCxnSpPr>
          <p:nvPr/>
        </p:nvCxnSpPr>
        <p:spPr bwMode="auto">
          <a:xfrm rot="10800000" flipV="1">
            <a:off x="4710338" y="2743200"/>
            <a:ext cx="547463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24" idx="0"/>
          </p:cNvCxnSpPr>
          <p:nvPr/>
        </p:nvCxnSpPr>
        <p:spPr bwMode="auto">
          <a:xfrm>
            <a:off x="7010400" y="2667000"/>
            <a:ext cx="696360" cy="60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14" idx="4"/>
            <a:endCxn id="23" idx="0"/>
          </p:cNvCxnSpPr>
          <p:nvPr/>
        </p:nvCxnSpPr>
        <p:spPr bwMode="auto">
          <a:xfrm rot="5400000">
            <a:off x="6496050" y="2876550"/>
            <a:ext cx="609600" cy="1905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17" idx="0"/>
            <a:endCxn id="12" idx="4"/>
          </p:cNvCxnSpPr>
          <p:nvPr/>
        </p:nvCxnSpPr>
        <p:spPr bwMode="auto">
          <a:xfrm rot="5400000" flipH="1" flipV="1">
            <a:off x="807131" y="3245532"/>
            <a:ext cx="304800" cy="5193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2" idx="4"/>
            <a:endCxn id="19" idx="0"/>
          </p:cNvCxnSpPr>
          <p:nvPr/>
        </p:nvCxnSpPr>
        <p:spPr bwMode="auto">
          <a:xfrm rot="16200000" flipH="1">
            <a:off x="1333500" y="3238500"/>
            <a:ext cx="3048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3" idx="4"/>
            <a:endCxn id="20" idx="0"/>
          </p:cNvCxnSpPr>
          <p:nvPr/>
        </p:nvCxnSpPr>
        <p:spPr bwMode="auto">
          <a:xfrm rot="16200000" flipH="1">
            <a:off x="1905000" y="2286000"/>
            <a:ext cx="3810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0" idx="5"/>
            <a:endCxn id="13" idx="1"/>
          </p:cNvCxnSpPr>
          <p:nvPr/>
        </p:nvCxnSpPr>
        <p:spPr bwMode="auto">
          <a:xfrm rot="16200000" flipH="1">
            <a:off x="1221908" y="1320426"/>
            <a:ext cx="223184" cy="5595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endCxn id="12" idx="7"/>
          </p:cNvCxnSpPr>
          <p:nvPr/>
        </p:nvCxnSpPr>
        <p:spPr bwMode="auto">
          <a:xfrm rot="5400000">
            <a:off x="1385467" y="2411459"/>
            <a:ext cx="340192" cy="2416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Deletion in AVL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Goto</a:t>
            </a:r>
            <a:r>
              <a:rPr lang="en-US" sz="2800" dirty="0" smtClean="0"/>
              <a:t> the parent of the deleted node </a:t>
            </a:r>
            <a:endParaRPr lang="en-US" sz="2800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check </a:t>
            </a:r>
            <a:r>
              <a:rPr lang="en-US" sz="2800" dirty="0" smtClean="0"/>
              <a:t>if the AVL property is violated</a:t>
            </a:r>
            <a:r>
              <a:rPr lang="en-US" sz="2800" dirty="0" smtClean="0"/>
              <a:t>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update </a:t>
            </a:r>
            <a:r>
              <a:rPr lang="en-US" sz="2800" dirty="0" smtClean="0"/>
              <a:t>the height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Stop</a:t>
            </a:r>
            <a:r>
              <a:rPr lang="en-US" sz="2800" dirty="0" smtClean="0"/>
              <a:t>: If height does not change and AVL property is not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Z be a node where the AVL property is violated.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Y </a:t>
            </a:r>
            <a:r>
              <a:rPr lang="en-US" sz="2000" dirty="0" smtClean="0"/>
              <a:t>be the child of Z such that H(Z)=H(Y)+1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/>
              <a:t>X </a:t>
            </a:r>
            <a:r>
              <a:rPr lang="en-US" sz="2000" dirty="0" smtClean="0"/>
              <a:t>be the child of Y such that H(Y)=H(X)+1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701</Words>
  <Application>Microsoft Office PowerPoint</Application>
  <PresentationFormat>On-screen Show (4:3)</PresentationFormat>
  <Paragraphs>302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AVL  Trees Rotations</vt:lpstr>
      <vt:lpstr>AVL Tree</vt:lpstr>
      <vt:lpstr>Four Rotations</vt:lpstr>
      <vt:lpstr>Replace the Subtree </vt:lpstr>
      <vt:lpstr>Zig-Zig (0)</vt:lpstr>
      <vt:lpstr>Zig-Zig (3)</vt:lpstr>
      <vt:lpstr>Zig-Zag (1)</vt:lpstr>
      <vt:lpstr>Zig-Zag (2)</vt:lpstr>
      <vt:lpstr>Deletion in AVL Tree</vt:lpstr>
      <vt:lpstr>Zig-Zig (0) - Deletion</vt:lpstr>
      <vt:lpstr>Zig-Zag (1)-Deletion</vt:lpstr>
      <vt:lpstr>Insert in AVL Tree</vt:lpstr>
      <vt:lpstr>Zig-Zig (0) - Insert</vt:lpstr>
      <vt:lpstr>Zig-Zag (1)-Insert</vt:lpstr>
      <vt:lpstr>Summery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24</cp:revision>
  <dcterms:created xsi:type="dcterms:W3CDTF">2020-04-03T03:53:21Z</dcterms:created>
  <dcterms:modified xsi:type="dcterms:W3CDTF">2020-04-07T06:46:27Z</dcterms:modified>
</cp:coreProperties>
</file>