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27" r:id="rId4"/>
    <p:sldId id="328" r:id="rId5"/>
    <p:sldId id="257" r:id="rId6"/>
    <p:sldId id="303" r:id="rId7"/>
    <p:sldId id="315" r:id="rId8"/>
    <p:sldId id="301" r:id="rId9"/>
    <p:sldId id="316" r:id="rId10"/>
    <p:sldId id="304" r:id="rId11"/>
    <p:sldId id="317" r:id="rId12"/>
    <p:sldId id="305" r:id="rId13"/>
    <p:sldId id="318" r:id="rId14"/>
    <p:sldId id="306" r:id="rId15"/>
    <p:sldId id="319" r:id="rId16"/>
    <p:sldId id="307" r:id="rId17"/>
    <p:sldId id="322" r:id="rId18"/>
    <p:sldId id="326" r:id="rId19"/>
    <p:sldId id="310" r:id="rId20"/>
    <p:sldId id="324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 Trees</a:t>
            </a:r>
            <a:br>
              <a:rPr lang="en-US" dirty="0" smtClean="0"/>
            </a:br>
            <a:r>
              <a:rPr lang="en-US" sz="1800" dirty="0" smtClean="0"/>
              <a:t>Rotations, Insert and Deletion </a:t>
            </a:r>
            <a:r>
              <a:rPr lang="en-US" sz="1800" smtClean="0"/>
              <a:t>– Implementation.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Code for 3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else if (c == 3){</a:t>
            </a:r>
          </a:p>
          <a:p>
            <a:r>
              <a:rPr lang="en-US" sz="1800" dirty="0" smtClean="0"/>
              <a:t>      if (Z-&gt;parent) 	{	  if (Z-&gt;parent-&gt;left == Z)</a:t>
            </a:r>
          </a:p>
          <a:p>
            <a:r>
              <a:rPr lang="en-US" sz="1800" dirty="0" smtClean="0"/>
              <a:t>	    Z-&gt;parent-&gt;left = Y;</a:t>
            </a:r>
          </a:p>
          <a:p>
            <a:r>
              <a:rPr lang="en-US" sz="1800" dirty="0" smtClean="0"/>
              <a:t>	  else 	    Z-&gt;parent-&gt;right = Y;}</a:t>
            </a:r>
          </a:p>
          <a:p>
            <a:r>
              <a:rPr lang="en-US" sz="1800" dirty="0" smtClean="0"/>
              <a:t>      else</a:t>
            </a:r>
          </a:p>
          <a:p>
            <a:r>
              <a:rPr lang="en-US" sz="1800" dirty="0" smtClean="0"/>
              <a:t>	{	  *node = Y;}</a:t>
            </a:r>
          </a:p>
          <a:p>
            <a:r>
              <a:rPr lang="en-US" sz="1800" dirty="0" smtClean="0"/>
              <a:t>      T2 = Y-&gt;left;</a:t>
            </a:r>
          </a:p>
          <a:p>
            <a:r>
              <a:rPr lang="en-US" sz="1800" dirty="0" smtClean="0"/>
              <a:t>      Y-&gt;left = Z;</a:t>
            </a:r>
          </a:p>
          <a:p>
            <a:r>
              <a:rPr lang="en-US" sz="1800" dirty="0" smtClean="0"/>
              <a:t>      Z-&gt;right = T2;</a:t>
            </a:r>
          </a:p>
          <a:p>
            <a:r>
              <a:rPr lang="en-US" sz="1800" dirty="0" smtClean="0"/>
              <a:t>      Y-&gt;parent = Z-&gt;parent;</a:t>
            </a:r>
          </a:p>
          <a:p>
            <a:r>
              <a:rPr lang="en-US" sz="1800" dirty="0" smtClean="0"/>
              <a:t>      Z-&gt;parent = Y;</a:t>
            </a:r>
          </a:p>
          <a:p>
            <a:r>
              <a:rPr lang="en-US" sz="1800" dirty="0" smtClean="0"/>
              <a:t>      if (T2)	T2-&gt;parent = Z;</a:t>
            </a:r>
          </a:p>
          <a:p>
            <a:r>
              <a:rPr lang="en-US" sz="1800" dirty="0" smtClean="0"/>
              <a:t>      Z-&gt;height = Height (Z);      X-&gt;height = Height (X);</a:t>
            </a:r>
          </a:p>
          <a:p>
            <a:r>
              <a:rPr lang="en-US" sz="1800" dirty="0" smtClean="0"/>
              <a:t>      Y-&gt;height = Height (Y);       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(1)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T2=X-&gt;left; T3=X-&gt;right; Y-&gt;right=T2; Z-&gt;left=T3;</a:t>
            </a:r>
          </a:p>
          <a:p>
            <a:r>
              <a:rPr lang="en-US" sz="2000" dirty="0" smtClean="0"/>
              <a:t>X-&gt;p=Z-&gt;p; Z-&gt;p=X; Y-&gt;p=X; T2-&gt;p=Y;T3-&gt;p=Z;</a:t>
            </a:r>
          </a:p>
          <a:p>
            <a:r>
              <a:rPr lang="en-US" sz="2000" dirty="0" smtClean="0"/>
              <a:t>X-&gt;left=Y;X-&gt;right=Z;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05000" y="2514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1219200" y="35814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09600" y="2590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209800" y="3581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2" idx="1"/>
          </p:cNvCxnSpPr>
          <p:nvPr/>
        </p:nvCxnSpPr>
        <p:spPr bwMode="auto">
          <a:xfrm rot="16200000" flipH="1">
            <a:off x="1627141" y="2259059"/>
            <a:ext cx="2639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3" idx="4"/>
            <a:endCxn id="18" idx="0"/>
          </p:cNvCxnSpPr>
          <p:nvPr/>
        </p:nvCxnSpPr>
        <p:spPr bwMode="auto">
          <a:xfrm rot="5400000">
            <a:off x="1181100" y="2247900"/>
            <a:ext cx="2286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1797731" y="31693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2286000" y="3200400"/>
            <a:ext cx="3048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Code for 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else if (c == 1){if (Z-&gt;parent){</a:t>
            </a:r>
          </a:p>
          <a:p>
            <a:r>
              <a:rPr lang="en-US" sz="1800" dirty="0" smtClean="0"/>
              <a:t>	  if (Z-&gt;parent-&gt;left == Z) 	    Z-&gt;parent-&gt;left = X;</a:t>
            </a:r>
          </a:p>
          <a:p>
            <a:r>
              <a:rPr lang="en-US" sz="1800" dirty="0" smtClean="0"/>
              <a:t>	  else 	    Z-&gt;parent-&gt;right = X;}</a:t>
            </a:r>
          </a:p>
          <a:p>
            <a:r>
              <a:rPr lang="en-US" sz="1800" dirty="0" smtClean="0"/>
              <a:t>      else 	{	  *node = X; 	}</a:t>
            </a:r>
          </a:p>
          <a:p>
            <a:r>
              <a:rPr lang="en-US" sz="1800" dirty="0" smtClean="0"/>
              <a:t>      T2 = X-&gt;left;       T3 = X-&gt;right;</a:t>
            </a:r>
          </a:p>
          <a:p>
            <a:r>
              <a:rPr lang="en-US" sz="1800" dirty="0" smtClean="0"/>
              <a:t>      Y-&gt;right = T2;       Z-&gt;left = T3;</a:t>
            </a:r>
          </a:p>
          <a:p>
            <a:r>
              <a:rPr lang="en-US" sz="1800" dirty="0" smtClean="0"/>
              <a:t>      X-&gt;parent = Z-&gt;parent;</a:t>
            </a:r>
          </a:p>
          <a:p>
            <a:r>
              <a:rPr lang="en-US" sz="1800" dirty="0" smtClean="0"/>
              <a:t>      Z-&gt;parent = X;       Y-&gt;parent = X;</a:t>
            </a:r>
          </a:p>
          <a:p>
            <a:r>
              <a:rPr lang="en-US" sz="1800" dirty="0" smtClean="0"/>
              <a:t>      if (T2) 	T2-&gt;parent = Y;</a:t>
            </a:r>
          </a:p>
          <a:p>
            <a:r>
              <a:rPr lang="en-US" sz="1800" dirty="0" smtClean="0"/>
              <a:t>      if (T3) 	T3-&gt;parent = Z;</a:t>
            </a:r>
          </a:p>
          <a:p>
            <a:r>
              <a:rPr lang="en-US" sz="1800" dirty="0" smtClean="0"/>
              <a:t>      X-&gt;left = Y;       X-&gt;right = Z;</a:t>
            </a:r>
          </a:p>
          <a:p>
            <a:r>
              <a:rPr lang="en-US" sz="1800" dirty="0" smtClean="0"/>
              <a:t>      Z-&gt;height = Height (Z);      Y-&gt;height = Height (Y);</a:t>
            </a:r>
          </a:p>
          <a:p>
            <a:r>
              <a:rPr lang="en-US" sz="1800" dirty="0" smtClean="0"/>
              <a:t>      X-&gt;height = Height (X);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(2)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r>
              <a:rPr lang="en-US" sz="2000" dirty="0" smtClean="0"/>
              <a:t>T2=X-&gt;left; T3=X-&gt;right; Y-&gt;left=T3; Z-&gt;right=T2;</a:t>
            </a:r>
          </a:p>
          <a:p>
            <a:r>
              <a:rPr lang="en-US" sz="2000" dirty="0" smtClean="0"/>
              <a:t>X-&gt;p=Z-&gt;p; Z-&gt;p=X; Y-&gt;p=X; T2-&gt;p=Z;T3-&gt;p=Y;</a:t>
            </a:r>
          </a:p>
          <a:p>
            <a:r>
              <a:rPr lang="en-US" sz="2000" dirty="0" smtClean="0"/>
              <a:t>X-&gt;left=Z;X-&gt;right=Y;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34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14400" y="25908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5240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228600" y="36576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1752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295400" y="3657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1905000" y="2743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4079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807131" y="32455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1333500" y="3238500"/>
            <a:ext cx="304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3" idx="4"/>
            <a:endCxn id="20" idx="0"/>
          </p:cNvCxnSpPr>
          <p:nvPr/>
        </p:nvCxnSpPr>
        <p:spPr bwMode="auto">
          <a:xfrm rot="16200000" flipH="1">
            <a:off x="1905000" y="2286000"/>
            <a:ext cx="3810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13" idx="1"/>
          </p:cNvCxnSpPr>
          <p:nvPr/>
        </p:nvCxnSpPr>
        <p:spPr bwMode="auto">
          <a:xfrm rot="16200000" flipH="1">
            <a:off x="1221908" y="1320426"/>
            <a:ext cx="223184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endCxn id="12" idx="7"/>
          </p:cNvCxnSpPr>
          <p:nvPr/>
        </p:nvCxnSpPr>
        <p:spPr bwMode="auto">
          <a:xfrm rot="5400000">
            <a:off x="1385467" y="2411459"/>
            <a:ext cx="3401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Code for 3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if (Z-&gt;parent) 	{ 	  if (Z-&gt;parent-&gt;left == Z) Z-&gt;parent-&gt;left = X;</a:t>
            </a:r>
          </a:p>
          <a:p>
            <a:r>
              <a:rPr lang="en-US" sz="1800" dirty="0" smtClean="0"/>
              <a:t>	  else 	    Z-&gt;parent-&gt;right = X;}</a:t>
            </a:r>
          </a:p>
          <a:p>
            <a:r>
              <a:rPr lang="en-US" sz="1800" dirty="0" smtClean="0"/>
              <a:t>      else 	{*node = X;}</a:t>
            </a:r>
          </a:p>
          <a:p>
            <a:endParaRPr lang="en-US" sz="1800" dirty="0" smtClean="0"/>
          </a:p>
          <a:p>
            <a:r>
              <a:rPr lang="en-US" sz="1800" dirty="0" smtClean="0"/>
              <a:t>      T2 = X-&gt;left;       T3 = X-&gt;right;</a:t>
            </a:r>
          </a:p>
          <a:p>
            <a:r>
              <a:rPr lang="en-US" sz="1800" dirty="0" smtClean="0"/>
              <a:t>      Y-&gt;left = T3;      Z-&gt;right = T2;</a:t>
            </a:r>
          </a:p>
          <a:p>
            <a:r>
              <a:rPr lang="en-US" sz="1800" dirty="0" smtClean="0"/>
              <a:t>      X-&gt;parent = Z-&gt;parent;</a:t>
            </a:r>
          </a:p>
          <a:p>
            <a:r>
              <a:rPr lang="en-US" sz="1800" dirty="0" smtClean="0"/>
              <a:t>      Z-&gt;parent = X;      Y-&gt;parent = X;</a:t>
            </a:r>
          </a:p>
          <a:p>
            <a:r>
              <a:rPr lang="en-US" sz="1800" dirty="0" smtClean="0"/>
              <a:t>      if (T2) 	T2-&gt;parent = Z;</a:t>
            </a:r>
          </a:p>
          <a:p>
            <a:r>
              <a:rPr lang="en-US" sz="1800" dirty="0" smtClean="0"/>
              <a:t>      if (T3) 	T3-&gt;parent = Y;</a:t>
            </a:r>
          </a:p>
          <a:p>
            <a:r>
              <a:rPr lang="en-US" sz="1800" dirty="0" smtClean="0"/>
              <a:t>      X-&gt;left = Z;       X-&gt;right = Y;</a:t>
            </a:r>
          </a:p>
          <a:p>
            <a:r>
              <a:rPr lang="en-US" sz="1800" dirty="0" smtClean="0"/>
              <a:t>      Z-&gt;height = Height (Z);       Y-&gt;height = Height (Y);</a:t>
            </a:r>
          </a:p>
          <a:p>
            <a:r>
              <a:rPr lang="en-US" sz="1800" dirty="0" smtClean="0"/>
              <a:t>      X-&gt;height = Height (X);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Deletion in 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Goto</a:t>
            </a:r>
            <a:r>
              <a:rPr lang="en-US" sz="2800" dirty="0" smtClean="0"/>
              <a:t> the parent of the deleted node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check if the AVL property is violated.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update the height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Stop: If height does not change and AVL property is not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Deletion with parent pointer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*temp = p; </a:t>
            </a:r>
            <a:r>
              <a:rPr lang="en-US" sz="1800" dirty="0" err="1" smtClean="0"/>
              <a:t>bool</a:t>
            </a:r>
            <a:r>
              <a:rPr lang="en-US" sz="1800" dirty="0" smtClean="0"/>
              <a:t> flag;</a:t>
            </a:r>
          </a:p>
          <a:p>
            <a:r>
              <a:rPr lang="en-US" sz="1800" dirty="0" smtClean="0"/>
              <a:t>  if (p)     flag = true; else    flag = false; </a:t>
            </a:r>
            <a:r>
              <a:rPr lang="en-US" sz="1800" dirty="0" err="1" smtClean="0"/>
              <a:t>int</a:t>
            </a:r>
            <a:r>
              <a:rPr lang="en-US" sz="1800" dirty="0" smtClean="0"/>
              <a:t> h;</a:t>
            </a:r>
          </a:p>
          <a:p>
            <a:r>
              <a:rPr lang="en-US" sz="1800" dirty="0" smtClean="0"/>
              <a:t>  while (flag)    {</a:t>
            </a:r>
          </a:p>
          <a:p>
            <a:r>
              <a:rPr lang="en-US" sz="1800" dirty="0" smtClean="0"/>
              <a:t>      if (!AVL (temp)){</a:t>
            </a:r>
          </a:p>
          <a:p>
            <a:r>
              <a:rPr lang="en-US" sz="1800" dirty="0" smtClean="0"/>
              <a:t>	  Rotate (&amp;*root, temp);</a:t>
            </a:r>
          </a:p>
          <a:p>
            <a:r>
              <a:rPr lang="en-US" sz="1800" dirty="0" smtClean="0"/>
              <a:t>	  temp = temp-&gt;parent-&gt;parent;</a:t>
            </a:r>
          </a:p>
          <a:p>
            <a:r>
              <a:rPr lang="en-US" sz="1800" dirty="0" smtClean="0"/>
              <a:t>	  if (!temp) 	    flag = false;}</a:t>
            </a:r>
          </a:p>
          <a:p>
            <a:r>
              <a:rPr lang="en-US" sz="1800" dirty="0" smtClean="0"/>
              <a:t>      else 	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h </a:t>
            </a:r>
            <a:r>
              <a:rPr lang="en-US" sz="1800" dirty="0" smtClean="0"/>
              <a:t>= Height (temp);</a:t>
            </a:r>
          </a:p>
          <a:p>
            <a:r>
              <a:rPr lang="en-US" sz="1800" dirty="0" smtClean="0"/>
              <a:t>	  if (h &lt; temp-&gt;height)	    {</a:t>
            </a:r>
          </a:p>
          <a:p>
            <a:r>
              <a:rPr lang="en-US" sz="1800" dirty="0" smtClean="0"/>
              <a:t>	      temp-&gt;height = h;</a:t>
            </a:r>
          </a:p>
          <a:p>
            <a:r>
              <a:rPr lang="en-US" sz="1800" dirty="0" smtClean="0"/>
              <a:t>	      if (temp-&gt;parent)	</a:t>
            </a:r>
            <a:r>
              <a:rPr lang="en-US" sz="1800" dirty="0" smtClean="0"/>
              <a:t>temp </a:t>
            </a:r>
            <a:r>
              <a:rPr lang="en-US" sz="1800" dirty="0" smtClean="0"/>
              <a:t>= temp-&gt;</a:t>
            </a:r>
            <a:r>
              <a:rPr lang="en-US" sz="1800" dirty="0" smtClean="0"/>
              <a:t>parent; else  </a:t>
            </a:r>
            <a:r>
              <a:rPr lang="en-US" sz="1800" dirty="0" smtClean="0"/>
              <a:t>flag = false;</a:t>
            </a:r>
          </a:p>
          <a:p>
            <a:r>
              <a:rPr lang="en-US" sz="1800" dirty="0" smtClean="0"/>
              <a:t>	</a:t>
            </a:r>
            <a:r>
              <a:rPr lang="en-US" sz="1800" dirty="0" smtClean="0"/>
              <a:t> </a:t>
            </a:r>
            <a:r>
              <a:rPr lang="en-US" sz="1800" dirty="0" smtClean="0"/>
              <a:t>	    } 	  else	    flag = false</a:t>
            </a:r>
            <a:r>
              <a:rPr lang="en-US" sz="1800" dirty="0" smtClean="0"/>
              <a:t>; //both conditions are false</a:t>
            </a:r>
            <a:endParaRPr lang="en-US" sz="1800" dirty="0" smtClean="0"/>
          </a:p>
          <a:p>
            <a:r>
              <a:rPr lang="en-US" sz="1800" dirty="0" smtClean="0"/>
              <a:t>	</a:t>
            </a:r>
            <a:r>
              <a:rPr lang="en-US" sz="1800" dirty="0" smtClean="0"/>
              <a:t>}//end while</a:t>
            </a:r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Deletion – no parent pointer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 Delete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X) {</a:t>
            </a:r>
          </a:p>
          <a:p>
            <a:r>
              <a:rPr lang="en-US" sz="1800" dirty="0" smtClean="0"/>
              <a:t>if (node-&gt;key &gt; X)    {</a:t>
            </a:r>
          </a:p>
          <a:p>
            <a:r>
              <a:rPr lang="en-US" sz="1800" dirty="0" smtClean="0"/>
              <a:t>      node-&gt;left = Delete (node-&gt;left, X);</a:t>
            </a:r>
          </a:p>
          <a:p>
            <a:r>
              <a:rPr lang="en-US" sz="1800" dirty="0" smtClean="0"/>
              <a:t>      node-&gt;height = Height (node);</a:t>
            </a:r>
          </a:p>
          <a:p>
            <a:r>
              <a:rPr lang="en-US" sz="1800" dirty="0" smtClean="0"/>
              <a:t>	if (!AVL (node)) node = Rotate (node);</a:t>
            </a:r>
          </a:p>
          <a:p>
            <a:r>
              <a:rPr lang="en-US" sz="1800" dirty="0" smtClean="0"/>
              <a:t>      return node;    }</a:t>
            </a:r>
          </a:p>
          <a:p>
            <a:r>
              <a:rPr lang="en-US" sz="1800" dirty="0" smtClean="0"/>
              <a:t>  else if (node-&gt;key &lt; X)     {</a:t>
            </a:r>
          </a:p>
          <a:p>
            <a:r>
              <a:rPr lang="en-US" sz="1800" dirty="0" smtClean="0"/>
              <a:t>      node-&gt;right = Delete (node-&gt;right, X);</a:t>
            </a:r>
          </a:p>
          <a:p>
            <a:r>
              <a:rPr lang="en-US" sz="1800" dirty="0" smtClean="0"/>
              <a:t>      node-&gt;height = Height (node);</a:t>
            </a:r>
          </a:p>
          <a:p>
            <a:r>
              <a:rPr lang="en-US" sz="1800" dirty="0" smtClean="0"/>
              <a:t>     if (!AVL (node))</a:t>
            </a:r>
          </a:p>
          <a:p>
            <a:r>
              <a:rPr lang="en-US" sz="1800" dirty="0" smtClean="0"/>
              <a:t>	node = Rotate (node);</a:t>
            </a:r>
          </a:p>
          <a:p>
            <a:r>
              <a:rPr lang="en-US" sz="1800" dirty="0" smtClean="0"/>
              <a:t>      return node;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in 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Goto</a:t>
            </a:r>
            <a:r>
              <a:rPr lang="en-US" sz="2800" dirty="0" smtClean="0"/>
              <a:t> the parent of the inserted node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update the height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check if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Stop: If height does not change.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with parent pointer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	  flag = true; </a:t>
            </a:r>
            <a:r>
              <a:rPr lang="en-US" sz="1800" dirty="0" err="1" smtClean="0"/>
              <a:t>int</a:t>
            </a:r>
            <a:r>
              <a:rPr lang="en-US" sz="1800" dirty="0" smtClean="0"/>
              <a:t> h;</a:t>
            </a:r>
          </a:p>
          <a:p>
            <a:r>
              <a:rPr lang="en-US" sz="1800" dirty="0" smtClean="0"/>
              <a:t>	  while (flag)	    {</a:t>
            </a:r>
          </a:p>
          <a:p>
            <a:r>
              <a:rPr lang="en-US" sz="1800" dirty="0" smtClean="0"/>
              <a:t>	      h = Height (temp);</a:t>
            </a:r>
          </a:p>
          <a:p>
            <a:r>
              <a:rPr lang="en-US" sz="1800" dirty="0" smtClean="0"/>
              <a:t>	      if (h &gt; temp-&gt;height)		{</a:t>
            </a:r>
          </a:p>
          <a:p>
            <a:r>
              <a:rPr lang="en-US" sz="1800" dirty="0" smtClean="0"/>
              <a:t>		  temp-&gt;height = h;</a:t>
            </a:r>
          </a:p>
          <a:p>
            <a:r>
              <a:rPr lang="en-US" sz="1800" dirty="0" smtClean="0"/>
              <a:t>		  if (!AVL (temp)) 		    {</a:t>
            </a:r>
          </a:p>
          <a:p>
            <a:r>
              <a:rPr lang="en-US" sz="1800" dirty="0" smtClean="0"/>
              <a:t>		      Rotate (&amp;*node, temp); 		      flag = false;</a:t>
            </a:r>
          </a:p>
          <a:p>
            <a:r>
              <a:rPr lang="en-US" sz="1800" dirty="0" smtClean="0"/>
              <a:t>		    }</a:t>
            </a:r>
          </a:p>
          <a:p>
            <a:r>
              <a:rPr lang="en-US" sz="1800" dirty="0" smtClean="0"/>
              <a:t>		  else if (temp-&gt;parent) 		    temp = temp-&gt;parent;</a:t>
            </a:r>
          </a:p>
          <a:p>
            <a:r>
              <a:rPr lang="en-US" sz="1800" dirty="0" smtClean="0"/>
              <a:t>		  else 		    flag = false;</a:t>
            </a:r>
          </a:p>
          <a:p>
            <a:r>
              <a:rPr lang="en-US" sz="1800" dirty="0" smtClean="0"/>
              <a:t>		    </a:t>
            </a:r>
          </a:p>
          <a:p>
            <a:r>
              <a:rPr lang="en-US" sz="1800" dirty="0" smtClean="0"/>
              <a:t>		}</a:t>
            </a:r>
          </a:p>
          <a:p>
            <a:r>
              <a:rPr lang="en-US" sz="1800" dirty="0" smtClean="0"/>
              <a:t>	      else		flag = false;}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Height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BST *node){</a:t>
            </a:r>
          </a:p>
          <a:p>
            <a:pPr>
              <a:buNone/>
            </a:pPr>
            <a:r>
              <a:rPr lang="en-US" sz="2000" dirty="0" smtClean="0"/>
              <a:t>  if (node)     {</a:t>
            </a:r>
          </a:p>
          <a:p>
            <a:pPr>
              <a:buNone/>
            </a:pPr>
            <a:r>
              <a:rPr lang="en-US" sz="2000" dirty="0" smtClean="0"/>
              <a:t>      if (node-&gt;left &amp;&amp; node-&gt;right)</a:t>
            </a:r>
          </a:p>
          <a:p>
            <a:pPr>
              <a:buNone/>
            </a:pPr>
            <a:r>
              <a:rPr lang="en-US" sz="2000" dirty="0" smtClean="0"/>
              <a:t>	return 1 + Max (node-&gt;left-&gt;height, node-&gt;right-&gt;height);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else if (node-&gt;left) return 1 + node-&gt;left-&gt;height;</a:t>
            </a:r>
          </a:p>
          <a:p>
            <a:pPr>
              <a:buNone/>
            </a:pPr>
            <a:r>
              <a:rPr lang="en-US" sz="2000" dirty="0" smtClean="0"/>
              <a:t>      else if (node-&gt;right) 	return 1 + node-&gt;right-&gt;height;</a:t>
            </a:r>
          </a:p>
          <a:p>
            <a:pPr>
              <a:buNone/>
            </a:pPr>
            <a:r>
              <a:rPr lang="en-US" sz="2000" dirty="0" smtClean="0"/>
              <a:t>      else 	return 0;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else</a:t>
            </a:r>
          </a:p>
          <a:p>
            <a:pPr>
              <a:buNone/>
            </a:pPr>
            <a:r>
              <a:rPr lang="en-US" sz="2000" dirty="0" smtClean="0"/>
              <a:t>    return -1;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– no parent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*Insert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key){</a:t>
            </a:r>
          </a:p>
          <a:p>
            <a:r>
              <a:rPr lang="en-US" sz="1800" dirty="0" smtClean="0"/>
              <a:t>if (key &lt; node-&gt;key)</a:t>
            </a:r>
          </a:p>
          <a:p>
            <a:r>
              <a:rPr lang="en-US" sz="1800" dirty="0" smtClean="0"/>
              <a:t>    node-&gt;left = Insert (node-&gt;left, key);</a:t>
            </a:r>
          </a:p>
          <a:p>
            <a:r>
              <a:rPr lang="en-US" sz="1800" dirty="0" smtClean="0"/>
              <a:t>  else if (key &gt; node-&gt;key)</a:t>
            </a:r>
          </a:p>
          <a:p>
            <a:r>
              <a:rPr lang="en-US" sz="1800" dirty="0" smtClean="0"/>
              <a:t>    node-&gt;right = Insert (node-&gt;right, key);</a:t>
            </a:r>
          </a:p>
          <a:p>
            <a:endParaRPr lang="en-US" sz="1800" dirty="0" smtClean="0"/>
          </a:p>
          <a:p>
            <a:r>
              <a:rPr lang="en-US" sz="1800" dirty="0" smtClean="0"/>
              <a:t>  node-&gt;height = Height (node);</a:t>
            </a:r>
          </a:p>
          <a:p>
            <a:r>
              <a:rPr lang="en-US" sz="1800" dirty="0" smtClean="0"/>
              <a:t>if (!AVL (node))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node = Rotate (node);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node;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AVL ?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AVL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BST * node)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if (abs (Height (node-&gt;left) - Height (node-&gt;right)) &lt; 2)</a:t>
            </a:r>
          </a:p>
          <a:p>
            <a:pPr>
              <a:buNone/>
            </a:pPr>
            <a:r>
              <a:rPr lang="en-US" sz="2800" dirty="0" smtClean="0"/>
              <a:t>    return true;</a:t>
            </a:r>
          </a:p>
          <a:p>
            <a:pPr>
              <a:buNone/>
            </a:pPr>
            <a:r>
              <a:rPr lang="en-US" sz="2800" dirty="0" smtClean="0"/>
              <a:t>  else</a:t>
            </a:r>
          </a:p>
          <a:p>
            <a:pPr>
              <a:buNone/>
            </a:pPr>
            <a:r>
              <a:rPr lang="en-US" sz="2800" dirty="0" smtClean="0"/>
              <a:t>    return false;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Z be a node where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Y be the child of Z such that H(Z)=H(Y)+1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X be the child of Y such that H(Y)=H(X)+1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Four Rotations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724400" y="1981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9718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7" name="Oval 6"/>
          <p:cNvSpPr/>
          <p:nvPr/>
        </p:nvSpPr>
        <p:spPr bwMode="auto">
          <a:xfrm flipH="1">
            <a:off x="6934200" y="1981200"/>
            <a:ext cx="990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5800" y="35052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438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384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2420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0060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53400" y="48006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endCxn id="8" idx="0"/>
          </p:cNvCxnSpPr>
          <p:nvPr/>
        </p:nvCxnSpPr>
        <p:spPr bwMode="auto">
          <a:xfrm rot="5400000">
            <a:off x="1009650" y="2990850"/>
            <a:ext cx="685800" cy="3429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09600" y="43434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6" idx="4"/>
          </p:cNvCxnSpPr>
          <p:nvPr/>
        </p:nvCxnSpPr>
        <p:spPr bwMode="auto">
          <a:xfrm rot="5400000">
            <a:off x="2933700" y="2933700"/>
            <a:ext cx="6096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1" idx="4"/>
          </p:cNvCxnSpPr>
          <p:nvPr/>
        </p:nvCxnSpPr>
        <p:spPr bwMode="auto">
          <a:xfrm rot="16200000" flipH="1">
            <a:off x="2838450" y="4286250"/>
            <a:ext cx="609600" cy="419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5219700" y="3009900"/>
            <a:ext cx="5334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7429500" y="3009900"/>
            <a:ext cx="5334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>
            <a:off x="5295900" y="4381500"/>
            <a:ext cx="533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8077200" y="4343400"/>
            <a:ext cx="6096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8600" y="5943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0=00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0" y="6019800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1=01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60198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80772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3=11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Define X and 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Rotate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**node,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*Z) {</a:t>
            </a:r>
          </a:p>
          <a:p>
            <a:r>
              <a:rPr lang="fr-FR" sz="1800" dirty="0" smtClean="0"/>
              <a:t>  </a:t>
            </a:r>
            <a:r>
              <a:rPr lang="fr-FR" sz="1800" dirty="0" err="1" smtClean="0"/>
              <a:t>struct</a:t>
            </a:r>
            <a:r>
              <a:rPr lang="fr-FR" sz="1800" dirty="0" smtClean="0"/>
              <a:t> BST *X, *Y, *T1, *T2, *T3, *T4; </a:t>
            </a:r>
            <a:r>
              <a:rPr lang="en-US" sz="1800" dirty="0" err="1" smtClean="0"/>
              <a:t>int</a:t>
            </a:r>
            <a:r>
              <a:rPr lang="en-US" sz="1800" dirty="0" smtClean="0"/>
              <a:t> c = 0;</a:t>
            </a:r>
          </a:p>
          <a:p>
            <a:r>
              <a:rPr lang="en-US" sz="1800" dirty="0" smtClean="0"/>
              <a:t>  if (Height (Z-&gt;left) + 1 == Z-&gt;height)     Y = Z-&gt;left;</a:t>
            </a:r>
          </a:p>
          <a:p>
            <a:r>
              <a:rPr lang="en-US" sz="1800" dirty="0" smtClean="0"/>
              <a:t>  else     {</a:t>
            </a:r>
          </a:p>
          <a:p>
            <a:r>
              <a:rPr lang="en-US" sz="1800" dirty="0" smtClean="0"/>
              <a:t>      Y = Z-&gt;right; c++; }</a:t>
            </a:r>
          </a:p>
          <a:p>
            <a:r>
              <a:rPr lang="en-US" sz="1800" dirty="0" smtClean="0"/>
              <a:t>  c = c * 2;</a:t>
            </a:r>
          </a:p>
          <a:p>
            <a:r>
              <a:rPr lang="en-US" sz="1800" dirty="0" smtClean="0"/>
              <a:t>  if (Height (Y-&gt;left) + 1 == Y-&gt;height)  X = Y-&gt;left;</a:t>
            </a:r>
          </a:p>
          <a:p>
            <a:r>
              <a:rPr lang="en-US" sz="1800" dirty="0" smtClean="0"/>
              <a:t>  else</a:t>
            </a:r>
          </a:p>
          <a:p>
            <a:r>
              <a:rPr lang="en-US" sz="1800" dirty="0" smtClean="0"/>
              <a:t>    {       X = Y-&gt;right; c++;</a:t>
            </a:r>
          </a:p>
          <a:p>
            <a:r>
              <a:rPr lang="en-US" sz="1800" dirty="0" smtClean="0"/>
              <a:t>    }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(0)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T3=Y-&gt;right; Y-&gt;right=Z; Z-&gt;left=T3;</a:t>
            </a:r>
          </a:p>
          <a:p>
            <a:r>
              <a:rPr lang="en-US" sz="2400" dirty="0" smtClean="0"/>
              <a:t>Y-&gt;p=Z-&gt;p; Z-&gt;p=Y; T3-&gt;p=Z;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" y="24384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447800" y="2362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3"/>
          </p:cNvCxnSpPr>
          <p:nvPr/>
        </p:nvCxnSpPr>
        <p:spPr bwMode="auto">
          <a:xfrm rot="5400000">
            <a:off x="1055641" y="22617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2" idx="3"/>
            <a:endCxn id="18" idx="0"/>
          </p:cNvCxnSpPr>
          <p:nvPr/>
        </p:nvCxnSpPr>
        <p:spPr bwMode="auto">
          <a:xfrm rot="5400000">
            <a:off x="446041" y="30999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5"/>
            <a:endCxn id="17" idx="0"/>
          </p:cNvCxnSpPr>
          <p:nvPr/>
        </p:nvCxnSpPr>
        <p:spPr bwMode="auto">
          <a:xfrm rot="16200000" flipH="1">
            <a:off x="1156867" y="3061867"/>
            <a:ext cx="2639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9" idx="0"/>
          </p:cNvCxnSpPr>
          <p:nvPr/>
        </p:nvCxnSpPr>
        <p:spPr bwMode="auto">
          <a:xfrm rot="16200000" flipH="1">
            <a:off x="1752600" y="2209800"/>
            <a:ext cx="152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Code for 0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if (c == 0)    {</a:t>
            </a:r>
          </a:p>
          <a:p>
            <a:r>
              <a:rPr lang="en-US" sz="1800" dirty="0" smtClean="0"/>
              <a:t>      if (Z-&gt;parent) {</a:t>
            </a:r>
          </a:p>
          <a:p>
            <a:r>
              <a:rPr lang="en-US" sz="1800" dirty="0" smtClean="0"/>
              <a:t>	  if (Z-&gt;parent-&gt;left == Z)  Z-&gt;parent-&gt;left = Y;</a:t>
            </a:r>
          </a:p>
          <a:p>
            <a:r>
              <a:rPr lang="en-US" sz="1800" dirty="0" smtClean="0"/>
              <a:t>	  else 	    Z-&gt;parent-&gt;right = Y; }</a:t>
            </a:r>
          </a:p>
          <a:p>
            <a:r>
              <a:rPr lang="en-US" sz="1800" dirty="0" smtClean="0"/>
              <a:t>      else</a:t>
            </a:r>
          </a:p>
          <a:p>
            <a:r>
              <a:rPr lang="en-US" sz="1800" dirty="0" smtClean="0"/>
              <a:t>	{ 	  *node = Y; }</a:t>
            </a:r>
          </a:p>
          <a:p>
            <a:r>
              <a:rPr lang="en-US" sz="1800" dirty="0" smtClean="0"/>
              <a:t>      T3 = Y-&gt;right;</a:t>
            </a:r>
          </a:p>
          <a:p>
            <a:r>
              <a:rPr lang="en-US" sz="1800" dirty="0" smtClean="0"/>
              <a:t>      Y-&gt;right = Z;</a:t>
            </a:r>
          </a:p>
          <a:p>
            <a:r>
              <a:rPr lang="en-US" sz="1800" dirty="0" smtClean="0"/>
              <a:t>      Z-&gt;left = T3;</a:t>
            </a:r>
          </a:p>
          <a:p>
            <a:r>
              <a:rPr lang="en-US" sz="1800" dirty="0" smtClean="0"/>
              <a:t>      Y-&gt;parent = Z-&gt;parent;</a:t>
            </a:r>
          </a:p>
          <a:p>
            <a:r>
              <a:rPr lang="en-US" sz="1800" dirty="0" smtClean="0"/>
              <a:t>      Z-&gt;parent = Y;</a:t>
            </a:r>
          </a:p>
          <a:p>
            <a:r>
              <a:rPr lang="en-US" sz="1800" dirty="0" smtClean="0"/>
              <a:t>      if (T3) 	T3-&gt;parent = Z;</a:t>
            </a:r>
          </a:p>
          <a:p>
            <a:r>
              <a:rPr lang="en-US" sz="1800" dirty="0" smtClean="0"/>
              <a:t>      Z-&gt;height = Height (Z);   X-&gt;height = Height (X); </a:t>
            </a:r>
          </a:p>
          <a:p>
            <a:r>
              <a:rPr lang="en-US" sz="1800" dirty="0" smtClean="0"/>
              <a:t>      Y-&gt;height = Height (Y);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(3)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T2=Y-&gt;left; Y-&gt;left=Z; Z-&gt;right=T2;</a:t>
            </a:r>
          </a:p>
          <a:p>
            <a:r>
              <a:rPr lang="en-US" sz="2400" dirty="0" smtClean="0"/>
              <a:t>Y-&gt;p=Z-&gt;p; Z-&gt;p=Y; T2-&gt;p=Z;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66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133600" y="25908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600200" y="1752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2514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152400" y="1676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600200" y="3429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667000" y="34290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8" idx="0"/>
          </p:cNvCxnSpPr>
          <p:nvPr/>
        </p:nvCxnSpPr>
        <p:spPr bwMode="auto">
          <a:xfrm rot="5400000">
            <a:off x="788941" y="1309267"/>
            <a:ext cx="187792" cy="546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0" idx="5"/>
          </p:cNvCxnSpPr>
          <p:nvPr/>
        </p:nvCxnSpPr>
        <p:spPr bwMode="auto">
          <a:xfrm rot="16200000" flipH="1">
            <a:off x="1537867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3" idx="5"/>
            <a:endCxn id="12" idx="1"/>
          </p:cNvCxnSpPr>
          <p:nvPr/>
        </p:nvCxnSpPr>
        <p:spPr bwMode="auto">
          <a:xfrm rot="16200000" flipH="1">
            <a:off x="2022008" y="2501526"/>
            <a:ext cx="299384" cy="1023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20" idx="0"/>
          </p:cNvCxnSpPr>
          <p:nvPr/>
        </p:nvCxnSpPr>
        <p:spPr bwMode="auto">
          <a:xfrm>
            <a:off x="2590802" y="3352802"/>
            <a:ext cx="547461" cy="761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2" idx="3"/>
            <a:endCxn id="19" idx="0"/>
          </p:cNvCxnSpPr>
          <p:nvPr/>
        </p:nvCxnSpPr>
        <p:spPr bwMode="auto">
          <a:xfrm rot="5400000">
            <a:off x="2046241" y="3252367"/>
            <a:ext cx="1877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7" idx="0"/>
          </p:cNvCxnSpPr>
          <p:nvPr/>
        </p:nvCxnSpPr>
        <p:spPr bwMode="auto">
          <a:xfrm rot="5400000" flipH="1" flipV="1">
            <a:off x="1409700" y="23241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790</Words>
  <Application>Microsoft Office PowerPoint</Application>
  <PresentationFormat>On-screen Show (4:3)</PresentationFormat>
  <Paragraphs>293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AVL  Trees Rotations, Insert and Deletion – Implementation.</vt:lpstr>
      <vt:lpstr>Height </vt:lpstr>
      <vt:lpstr>AVL ? </vt:lpstr>
      <vt:lpstr>AVL Tree</vt:lpstr>
      <vt:lpstr>Four Rotations</vt:lpstr>
      <vt:lpstr>Define X and Y</vt:lpstr>
      <vt:lpstr>Zig-Zig (0)</vt:lpstr>
      <vt:lpstr>Code for 0</vt:lpstr>
      <vt:lpstr>Zig-Zig (3)</vt:lpstr>
      <vt:lpstr>Code for 3</vt:lpstr>
      <vt:lpstr>Zig-Zag (1)</vt:lpstr>
      <vt:lpstr>Code for 1</vt:lpstr>
      <vt:lpstr>Zig-Zag (2)</vt:lpstr>
      <vt:lpstr>Code for 3</vt:lpstr>
      <vt:lpstr>Deletion in AVL Tree</vt:lpstr>
      <vt:lpstr>Deletion with parent pointer </vt:lpstr>
      <vt:lpstr>Deletion – no parent pointer  </vt:lpstr>
      <vt:lpstr>Insert in AVL Tree</vt:lpstr>
      <vt:lpstr>Insert with parent pointer </vt:lpstr>
      <vt:lpstr>Insert – no parent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29</cp:revision>
  <dcterms:created xsi:type="dcterms:W3CDTF">2020-04-03T03:53:21Z</dcterms:created>
  <dcterms:modified xsi:type="dcterms:W3CDTF">2020-04-07T13:50:02Z</dcterms:modified>
</cp:coreProperties>
</file>