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7" r:id="rId4"/>
    <p:sldId id="259" r:id="rId5"/>
    <p:sldId id="258" r:id="rId6"/>
    <p:sldId id="265" r:id="rId7"/>
    <p:sldId id="271" r:id="rId8"/>
    <p:sldId id="274" r:id="rId9"/>
    <p:sldId id="264" r:id="rId10"/>
    <p:sldId id="277" r:id="rId11"/>
    <p:sldId id="276" r:id="rId12"/>
    <p:sldId id="275" r:id="rId13"/>
    <p:sldId id="278" r:id="rId14"/>
    <p:sldId id="263" r:id="rId15"/>
    <p:sldId id="273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7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CC21F-2D32-49F0-B502-29276E3B68A8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486C2-A025-4DC8-8059-189EC6268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B0A229C-7C8D-415D-95E7-01AB2F006EB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ACEF491-B5B3-4F1A-AC07-B2393608B698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BD8EDFD-EB1E-4A1A-BF62-BF22D8CD7859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7013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19200"/>
            <a:ext cx="4037012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94C020F-4431-4ECA-BCBC-3E5999003B8F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A338099-5CF6-4234-A752-8FFF14B26F7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444A0EA-E76B-4E7E-A7C4-23D334D29D1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4F341F2-D70C-49C5-9CF3-9A5F2CA373D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BE6B65F-EBDF-4DD6-9C10-F69E787327AE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3F0E392-B577-47F6-A4F7-50FCFF5679D3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2D64A7A-76A9-4D44-9D2F-371D581B092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513" y="-244475"/>
            <a:ext cx="2170112" cy="636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244475"/>
            <a:ext cx="6361113" cy="6367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17D0F04-C3B4-4C22-8DB6-5CE19640AD60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BE42B-18DE-401B-93B6-73624635822A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-244475"/>
            <a:ext cx="80772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6425" cy="4903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fld id="{E67A8C46-3A16-49F2-BD97-CF4DBED2EFCC}" type="slidenum">
              <a:rPr lang="en-US" kern="1200"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n-US" kern="1200">
              <a:latin typeface="Arial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077200" y="0"/>
            <a:ext cx="1065213" cy="820738"/>
            <a:chOff x="5088" y="0"/>
            <a:chExt cx="671" cy="517"/>
          </a:xfrm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088" y="0"/>
              <a:ext cx="672" cy="51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en-US" kern="1200">
                <a:solidFill>
                  <a:srgbClr val="FFFFFF"/>
                </a:solidFill>
                <a:latin typeface="Arial" charset="0"/>
              </a:endParaRPr>
            </a:p>
          </p:txBody>
        </p: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155" y="69"/>
              <a:ext cx="554" cy="38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3366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 Trees</a:t>
            </a:r>
            <a:br>
              <a:rPr lang="en-US" dirty="0" smtClean="0"/>
            </a:br>
            <a:r>
              <a:rPr lang="en-US" sz="2000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>
                <a:solidFill>
                  <a:srgbClr val="000000"/>
                </a:solidFill>
              </a:rPr>
              <a:t>Muralidhara</a:t>
            </a:r>
            <a:r>
              <a:rPr lang="en-US" dirty="0">
                <a:solidFill>
                  <a:srgbClr val="000000"/>
                </a:solidFill>
              </a:rPr>
              <a:t> V N</a:t>
            </a:r>
          </a:p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>
                <a:solidFill>
                  <a:srgbClr val="000000"/>
                </a:solidFill>
              </a:rPr>
              <a:t>IIIT Bangalore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Example of a BST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352800" y="1524000"/>
            <a:ext cx="838200" cy="6858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52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2514600" y="2971800"/>
            <a:ext cx="7620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26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648200" y="28956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73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124200" y="44958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32</a:t>
            </a:r>
          </a:p>
        </p:txBody>
      </p:sp>
      <p:cxnSp>
        <p:nvCxnSpPr>
          <p:cNvPr id="11" name="Straight Connector 10"/>
          <p:cNvCxnSpPr>
            <a:stCxn id="4" idx="3"/>
            <a:endCxn id="7" idx="0"/>
          </p:cNvCxnSpPr>
          <p:nvPr/>
        </p:nvCxnSpPr>
        <p:spPr bwMode="auto">
          <a:xfrm rot="5400000">
            <a:off x="2754360" y="2250607"/>
            <a:ext cx="862433" cy="5799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4" idx="5"/>
          </p:cNvCxnSpPr>
          <p:nvPr/>
        </p:nvCxnSpPr>
        <p:spPr bwMode="auto">
          <a:xfrm rot="16200000" flipH="1">
            <a:off x="4041308" y="2136307"/>
            <a:ext cx="938633" cy="8847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16200000" flipH="1">
            <a:off x="2819400" y="3962400"/>
            <a:ext cx="838200" cy="381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15"/>
          <p:cNvSpPr/>
          <p:nvPr/>
        </p:nvSpPr>
        <p:spPr bwMode="auto">
          <a:xfrm>
            <a:off x="4495800" y="45720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64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5791200" y="46482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93</a:t>
            </a:r>
          </a:p>
        </p:txBody>
      </p:sp>
      <p:cxnSp>
        <p:nvCxnSpPr>
          <p:cNvPr id="19" name="Straight Connector 18"/>
          <p:cNvCxnSpPr>
            <a:stCxn id="8" idx="4"/>
          </p:cNvCxnSpPr>
          <p:nvPr/>
        </p:nvCxnSpPr>
        <p:spPr bwMode="auto">
          <a:xfrm rot="5400000">
            <a:off x="4476750" y="3981450"/>
            <a:ext cx="914400" cy="2667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8" idx="5"/>
          </p:cNvCxnSpPr>
          <p:nvPr/>
        </p:nvCxnSpPr>
        <p:spPr bwMode="auto">
          <a:xfrm rot="16200000" flipH="1">
            <a:off x="5140628" y="3769028"/>
            <a:ext cx="1102192" cy="6561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1981200" y="58674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29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3352800" y="57912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39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5486400" y="5791200"/>
            <a:ext cx="9144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85</a:t>
            </a:r>
          </a:p>
        </p:txBody>
      </p:sp>
      <p:cxnSp>
        <p:nvCxnSpPr>
          <p:cNvPr id="26" name="Straight Connector 25"/>
          <p:cNvCxnSpPr>
            <a:stCxn id="9" idx="3"/>
            <a:endCxn id="22" idx="7"/>
          </p:cNvCxnSpPr>
          <p:nvPr/>
        </p:nvCxnSpPr>
        <p:spPr bwMode="auto">
          <a:xfrm rot="5400000">
            <a:off x="2587929" y="5319968"/>
            <a:ext cx="767743" cy="55030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9" idx="4"/>
          </p:cNvCxnSpPr>
          <p:nvPr/>
        </p:nvCxnSpPr>
        <p:spPr bwMode="auto">
          <a:xfrm rot="16200000" flipH="1">
            <a:off x="3371850" y="5505450"/>
            <a:ext cx="457200" cy="1143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7" idx="4"/>
            <a:endCxn id="24" idx="0"/>
          </p:cNvCxnSpPr>
          <p:nvPr/>
        </p:nvCxnSpPr>
        <p:spPr bwMode="auto">
          <a:xfrm rot="5400000">
            <a:off x="5886450" y="5467350"/>
            <a:ext cx="381000" cy="2667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Example of a BST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352800" y="1524000"/>
            <a:ext cx="838200" cy="6858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52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648200" y="28956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73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2057400" y="2971800"/>
            <a:ext cx="1066800" cy="6858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32</a:t>
            </a:r>
          </a:p>
        </p:txBody>
      </p:sp>
      <p:cxnSp>
        <p:nvCxnSpPr>
          <p:cNvPr id="11" name="Straight Connector 10"/>
          <p:cNvCxnSpPr>
            <a:stCxn id="4" idx="3"/>
          </p:cNvCxnSpPr>
          <p:nvPr/>
        </p:nvCxnSpPr>
        <p:spPr bwMode="auto">
          <a:xfrm rot="5400000">
            <a:off x="2754360" y="2250607"/>
            <a:ext cx="862433" cy="5799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4" idx="5"/>
          </p:cNvCxnSpPr>
          <p:nvPr/>
        </p:nvCxnSpPr>
        <p:spPr bwMode="auto">
          <a:xfrm rot="16200000" flipH="1">
            <a:off x="4041308" y="2136307"/>
            <a:ext cx="938633" cy="8847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15"/>
          <p:cNvSpPr/>
          <p:nvPr/>
        </p:nvSpPr>
        <p:spPr bwMode="auto">
          <a:xfrm>
            <a:off x="4495800" y="45720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64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5791200" y="46482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93</a:t>
            </a:r>
          </a:p>
        </p:txBody>
      </p:sp>
      <p:cxnSp>
        <p:nvCxnSpPr>
          <p:cNvPr id="19" name="Straight Connector 18"/>
          <p:cNvCxnSpPr>
            <a:stCxn id="8" idx="4"/>
          </p:cNvCxnSpPr>
          <p:nvPr/>
        </p:nvCxnSpPr>
        <p:spPr bwMode="auto">
          <a:xfrm rot="5400000">
            <a:off x="4476750" y="3981450"/>
            <a:ext cx="914400" cy="2667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8" idx="5"/>
          </p:cNvCxnSpPr>
          <p:nvPr/>
        </p:nvCxnSpPr>
        <p:spPr bwMode="auto">
          <a:xfrm rot="16200000" flipH="1">
            <a:off x="5140628" y="3769028"/>
            <a:ext cx="1102192" cy="6561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990600" y="41148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29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2438400" y="4114800"/>
            <a:ext cx="9144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39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5486400" y="5791200"/>
            <a:ext cx="9144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85</a:t>
            </a:r>
          </a:p>
        </p:txBody>
      </p:sp>
      <p:cxnSp>
        <p:nvCxnSpPr>
          <p:cNvPr id="26" name="Straight Connector 25"/>
          <p:cNvCxnSpPr>
            <a:stCxn id="9" idx="3"/>
            <a:endCxn id="22" idx="7"/>
          </p:cNvCxnSpPr>
          <p:nvPr/>
        </p:nvCxnSpPr>
        <p:spPr bwMode="auto">
          <a:xfrm rot="5400000">
            <a:off x="1619647" y="3643569"/>
            <a:ext cx="680384" cy="50758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7" idx="4"/>
            <a:endCxn id="24" idx="0"/>
          </p:cNvCxnSpPr>
          <p:nvPr/>
        </p:nvCxnSpPr>
        <p:spPr bwMode="auto">
          <a:xfrm rot="5400000">
            <a:off x="5886450" y="5467350"/>
            <a:ext cx="381000" cy="2667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9" idx="4"/>
            <a:endCxn id="23" idx="0"/>
          </p:cNvCxnSpPr>
          <p:nvPr/>
        </p:nvCxnSpPr>
        <p:spPr bwMode="auto">
          <a:xfrm rot="16200000" flipH="1">
            <a:off x="2514600" y="3733800"/>
            <a:ext cx="457200" cy="3048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Example of a BST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352800" y="1524000"/>
            <a:ext cx="838200" cy="6858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39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648200" y="28956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73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2057400" y="2971800"/>
            <a:ext cx="1066800" cy="6858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32</a:t>
            </a:r>
          </a:p>
        </p:txBody>
      </p:sp>
      <p:cxnSp>
        <p:nvCxnSpPr>
          <p:cNvPr id="11" name="Straight Connector 10"/>
          <p:cNvCxnSpPr>
            <a:stCxn id="4" idx="3"/>
          </p:cNvCxnSpPr>
          <p:nvPr/>
        </p:nvCxnSpPr>
        <p:spPr bwMode="auto">
          <a:xfrm rot="5400000">
            <a:off x="2754360" y="2250607"/>
            <a:ext cx="862433" cy="5799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4" idx="5"/>
          </p:cNvCxnSpPr>
          <p:nvPr/>
        </p:nvCxnSpPr>
        <p:spPr bwMode="auto">
          <a:xfrm rot="16200000" flipH="1">
            <a:off x="4041308" y="2136307"/>
            <a:ext cx="938633" cy="8847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15"/>
          <p:cNvSpPr/>
          <p:nvPr/>
        </p:nvSpPr>
        <p:spPr bwMode="auto">
          <a:xfrm>
            <a:off x="4495800" y="45720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64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5791200" y="46482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93</a:t>
            </a:r>
          </a:p>
        </p:txBody>
      </p:sp>
      <p:cxnSp>
        <p:nvCxnSpPr>
          <p:cNvPr id="19" name="Straight Connector 18"/>
          <p:cNvCxnSpPr>
            <a:stCxn id="8" idx="4"/>
          </p:cNvCxnSpPr>
          <p:nvPr/>
        </p:nvCxnSpPr>
        <p:spPr bwMode="auto">
          <a:xfrm rot="5400000">
            <a:off x="4476750" y="3981450"/>
            <a:ext cx="914400" cy="2667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8" idx="5"/>
          </p:cNvCxnSpPr>
          <p:nvPr/>
        </p:nvCxnSpPr>
        <p:spPr bwMode="auto">
          <a:xfrm rot="16200000" flipH="1">
            <a:off x="5140628" y="3769028"/>
            <a:ext cx="1102192" cy="6561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990600" y="41148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29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5486400" y="5791200"/>
            <a:ext cx="9144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85</a:t>
            </a:r>
          </a:p>
        </p:txBody>
      </p:sp>
      <p:cxnSp>
        <p:nvCxnSpPr>
          <p:cNvPr id="26" name="Straight Connector 25"/>
          <p:cNvCxnSpPr>
            <a:stCxn id="9" idx="3"/>
            <a:endCxn id="22" idx="7"/>
          </p:cNvCxnSpPr>
          <p:nvPr/>
        </p:nvCxnSpPr>
        <p:spPr bwMode="auto">
          <a:xfrm rot="5400000">
            <a:off x="1619647" y="3643569"/>
            <a:ext cx="680384" cy="50758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7" idx="4"/>
            <a:endCxn id="24" idx="0"/>
          </p:cNvCxnSpPr>
          <p:nvPr/>
        </p:nvCxnSpPr>
        <p:spPr bwMode="auto">
          <a:xfrm rot="5400000">
            <a:off x="5886450" y="5467350"/>
            <a:ext cx="381000" cy="2667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Complexity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Is the O(height of the tree) for </a:t>
            </a:r>
          </a:p>
          <a:p>
            <a:pPr indent="-339725">
              <a:buFont typeface="Arial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Search</a:t>
            </a:r>
          </a:p>
          <a:p>
            <a:pPr indent="-339725">
              <a:buFont typeface="Arial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Insert</a:t>
            </a:r>
          </a:p>
          <a:p>
            <a:pPr indent="-339725">
              <a:buFont typeface="Arial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Delete</a:t>
            </a:r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Linear Height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The height of a BST can be linear in the number of nodes in the BST. </a:t>
            </a:r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example , you get a generate tree of you insert the numbers in the increasing order.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762000" y="3733800"/>
            <a:ext cx="533400" cy="609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295400" y="4114800"/>
            <a:ext cx="533400" cy="609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828800" y="4495800"/>
            <a:ext cx="533400" cy="609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2362200" y="4876800"/>
            <a:ext cx="533400" cy="609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038600" y="6096000"/>
            <a:ext cx="533400" cy="609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Balanced Binary Search Tree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 is a BST whose height is O(log n).</a:t>
            </a:r>
          </a:p>
          <a:p>
            <a:endParaRPr lang="en-US" dirty="0" smtClean="0"/>
          </a:p>
          <a:p>
            <a:r>
              <a:rPr lang="en-US" dirty="0" smtClean="0"/>
              <a:t>AVL Tree is an example of BBST.</a:t>
            </a:r>
            <a:endParaRPr lang="en-US" dirty="0" err="1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Binary Search Tree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Is a binary tree in which each node is associated with a key, at each node  of the tree following properties are true </a:t>
            </a:r>
          </a:p>
          <a:p>
            <a:pPr indent="-339725" algn="just">
              <a:buFont typeface="Times New Roman" pitchFamily="16" charset="0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The keys of the nodes in the left </a:t>
            </a:r>
            <a:r>
              <a:rPr lang="en-US" dirty="0" err="1" smtClean="0"/>
              <a:t>subtree</a:t>
            </a:r>
            <a:r>
              <a:rPr lang="en-US" dirty="0" smtClean="0"/>
              <a:t> are all less than the value of the key</a:t>
            </a:r>
          </a:p>
          <a:p>
            <a:pPr indent="-339725" algn="just">
              <a:buFont typeface="Times New Roman" pitchFamily="16" charset="0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The keys of the nodes in the right </a:t>
            </a:r>
            <a:r>
              <a:rPr lang="en-US" dirty="0" err="1" smtClean="0"/>
              <a:t>subtree</a:t>
            </a:r>
            <a:r>
              <a:rPr lang="en-US" dirty="0" smtClean="0"/>
              <a:t> are all greater than the value of the key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Example of a BST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352800" y="1524000"/>
            <a:ext cx="838200" cy="6858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52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2514600" y="2971800"/>
            <a:ext cx="7620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26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648200" y="28956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73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124200" y="44958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32</a:t>
            </a:r>
          </a:p>
        </p:txBody>
      </p:sp>
      <p:cxnSp>
        <p:nvCxnSpPr>
          <p:cNvPr id="11" name="Straight Connector 10"/>
          <p:cNvCxnSpPr>
            <a:stCxn id="4" idx="3"/>
            <a:endCxn id="7" idx="0"/>
          </p:cNvCxnSpPr>
          <p:nvPr/>
        </p:nvCxnSpPr>
        <p:spPr bwMode="auto">
          <a:xfrm rot="5400000">
            <a:off x="2754360" y="2250607"/>
            <a:ext cx="862433" cy="5799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4" idx="5"/>
          </p:cNvCxnSpPr>
          <p:nvPr/>
        </p:nvCxnSpPr>
        <p:spPr bwMode="auto">
          <a:xfrm rot="16200000" flipH="1">
            <a:off x="4041308" y="2136307"/>
            <a:ext cx="938633" cy="8847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16200000" flipH="1">
            <a:off x="2819400" y="3962400"/>
            <a:ext cx="838200" cy="381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15"/>
          <p:cNvSpPr/>
          <p:nvPr/>
        </p:nvSpPr>
        <p:spPr bwMode="auto">
          <a:xfrm>
            <a:off x="4495800" y="45720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64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5791200" y="46482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93</a:t>
            </a:r>
          </a:p>
        </p:txBody>
      </p:sp>
      <p:cxnSp>
        <p:nvCxnSpPr>
          <p:cNvPr id="19" name="Straight Connector 18"/>
          <p:cNvCxnSpPr>
            <a:stCxn id="8" idx="4"/>
          </p:cNvCxnSpPr>
          <p:nvPr/>
        </p:nvCxnSpPr>
        <p:spPr bwMode="auto">
          <a:xfrm rot="5400000">
            <a:off x="4476750" y="3981450"/>
            <a:ext cx="914400" cy="2667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8" idx="5"/>
          </p:cNvCxnSpPr>
          <p:nvPr/>
        </p:nvCxnSpPr>
        <p:spPr bwMode="auto">
          <a:xfrm rot="16200000" flipH="1">
            <a:off x="5140628" y="3769028"/>
            <a:ext cx="1102192" cy="6561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1981200" y="58674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29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3352800" y="57912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39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5486400" y="5791200"/>
            <a:ext cx="9144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85</a:t>
            </a:r>
          </a:p>
        </p:txBody>
      </p:sp>
      <p:cxnSp>
        <p:nvCxnSpPr>
          <p:cNvPr id="26" name="Straight Connector 25"/>
          <p:cNvCxnSpPr>
            <a:stCxn id="9" idx="3"/>
            <a:endCxn id="22" idx="7"/>
          </p:cNvCxnSpPr>
          <p:nvPr/>
        </p:nvCxnSpPr>
        <p:spPr bwMode="auto">
          <a:xfrm rot="5400000">
            <a:off x="2587929" y="5319968"/>
            <a:ext cx="767743" cy="55030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9" idx="4"/>
          </p:cNvCxnSpPr>
          <p:nvPr/>
        </p:nvCxnSpPr>
        <p:spPr bwMode="auto">
          <a:xfrm rot="16200000" flipH="1">
            <a:off x="3371850" y="5505450"/>
            <a:ext cx="457200" cy="1143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7" idx="4"/>
            <a:endCxn id="24" idx="0"/>
          </p:cNvCxnSpPr>
          <p:nvPr/>
        </p:nvCxnSpPr>
        <p:spPr bwMode="auto">
          <a:xfrm rot="5400000">
            <a:off x="5886450" y="5467350"/>
            <a:ext cx="381000" cy="2667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Search (x)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if the key is greater than the key then search in the right </a:t>
            </a:r>
            <a:r>
              <a:rPr lang="en-US" dirty="0" err="1" smtClean="0"/>
              <a:t>subtree</a:t>
            </a:r>
            <a:r>
              <a:rPr lang="en-US" dirty="0" smtClean="0"/>
              <a:t> else search in the left </a:t>
            </a:r>
            <a:r>
              <a:rPr lang="en-US" dirty="0" err="1" smtClean="0"/>
              <a:t>subtree</a:t>
            </a: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X &lt; node-&gt;key &lt;keys of right </a:t>
            </a:r>
            <a:r>
              <a:rPr lang="en-US" dirty="0" err="1" smtClean="0"/>
              <a:t>subtree</a:t>
            </a: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X&gt; node -&gt;key &gt; keys of left </a:t>
            </a:r>
            <a:r>
              <a:rPr lang="en-US" dirty="0" err="1" smtClean="0"/>
              <a:t>subtree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Insert (X)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Search(x) till you reach NULL and insert at there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Example of a BST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352800" y="1524000"/>
            <a:ext cx="838200" cy="6858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52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2514600" y="2971800"/>
            <a:ext cx="7620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26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648200" y="28956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73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124200" y="44958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32</a:t>
            </a:r>
          </a:p>
        </p:txBody>
      </p:sp>
      <p:cxnSp>
        <p:nvCxnSpPr>
          <p:cNvPr id="11" name="Straight Connector 10"/>
          <p:cNvCxnSpPr>
            <a:stCxn id="4" idx="3"/>
            <a:endCxn id="7" idx="0"/>
          </p:cNvCxnSpPr>
          <p:nvPr/>
        </p:nvCxnSpPr>
        <p:spPr bwMode="auto">
          <a:xfrm rot="5400000">
            <a:off x="2754360" y="2250607"/>
            <a:ext cx="862433" cy="5799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4" idx="5"/>
          </p:cNvCxnSpPr>
          <p:nvPr/>
        </p:nvCxnSpPr>
        <p:spPr bwMode="auto">
          <a:xfrm rot="16200000" flipH="1">
            <a:off x="4041308" y="2136307"/>
            <a:ext cx="938633" cy="8847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16200000" flipH="1">
            <a:off x="2819400" y="3962400"/>
            <a:ext cx="838200" cy="381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15"/>
          <p:cNvSpPr/>
          <p:nvPr/>
        </p:nvSpPr>
        <p:spPr bwMode="auto">
          <a:xfrm>
            <a:off x="4495800" y="45720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64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5791200" y="46482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93</a:t>
            </a:r>
          </a:p>
        </p:txBody>
      </p:sp>
      <p:cxnSp>
        <p:nvCxnSpPr>
          <p:cNvPr id="19" name="Straight Connector 18"/>
          <p:cNvCxnSpPr>
            <a:stCxn id="8" idx="4"/>
          </p:cNvCxnSpPr>
          <p:nvPr/>
        </p:nvCxnSpPr>
        <p:spPr bwMode="auto">
          <a:xfrm rot="5400000">
            <a:off x="4476750" y="3981450"/>
            <a:ext cx="914400" cy="2667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8" idx="5"/>
          </p:cNvCxnSpPr>
          <p:nvPr/>
        </p:nvCxnSpPr>
        <p:spPr bwMode="auto">
          <a:xfrm rot="16200000" flipH="1">
            <a:off x="5140628" y="3769028"/>
            <a:ext cx="1102192" cy="6561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1981200" y="58674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29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3352800" y="57912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39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5486400" y="5791200"/>
            <a:ext cx="9144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85</a:t>
            </a:r>
          </a:p>
        </p:txBody>
      </p:sp>
      <p:cxnSp>
        <p:nvCxnSpPr>
          <p:cNvPr id="26" name="Straight Connector 25"/>
          <p:cNvCxnSpPr>
            <a:stCxn id="9" idx="3"/>
            <a:endCxn id="22" idx="7"/>
          </p:cNvCxnSpPr>
          <p:nvPr/>
        </p:nvCxnSpPr>
        <p:spPr bwMode="auto">
          <a:xfrm rot="5400000">
            <a:off x="2587929" y="5319968"/>
            <a:ext cx="767743" cy="55030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9" idx="4"/>
          </p:cNvCxnSpPr>
          <p:nvPr/>
        </p:nvCxnSpPr>
        <p:spPr bwMode="auto">
          <a:xfrm rot="16200000" flipH="1">
            <a:off x="3371850" y="5505450"/>
            <a:ext cx="457200" cy="1143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7" idx="4"/>
            <a:endCxn id="24" idx="0"/>
          </p:cNvCxnSpPr>
          <p:nvPr/>
        </p:nvCxnSpPr>
        <p:spPr bwMode="auto">
          <a:xfrm rot="5400000">
            <a:off x="5886450" y="5467350"/>
            <a:ext cx="381000" cy="2667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Example of a BST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 bwMode="auto">
          <a:xfrm>
            <a:off x="3352800" y="1524000"/>
            <a:ext cx="838200" cy="6858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52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2514600" y="2971800"/>
            <a:ext cx="7620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26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648200" y="28956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73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124200" y="44958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32</a:t>
            </a:r>
          </a:p>
        </p:txBody>
      </p:sp>
      <p:cxnSp>
        <p:nvCxnSpPr>
          <p:cNvPr id="11" name="Straight Connector 10"/>
          <p:cNvCxnSpPr>
            <a:stCxn id="4" idx="3"/>
            <a:endCxn id="7" idx="0"/>
          </p:cNvCxnSpPr>
          <p:nvPr/>
        </p:nvCxnSpPr>
        <p:spPr bwMode="auto">
          <a:xfrm rot="5400000">
            <a:off x="2754360" y="2250607"/>
            <a:ext cx="862433" cy="5799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4" idx="5"/>
          </p:cNvCxnSpPr>
          <p:nvPr/>
        </p:nvCxnSpPr>
        <p:spPr bwMode="auto">
          <a:xfrm rot="16200000" flipH="1">
            <a:off x="4041308" y="2136307"/>
            <a:ext cx="938633" cy="8847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16200000" flipH="1">
            <a:off x="2819400" y="3962400"/>
            <a:ext cx="838200" cy="381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15"/>
          <p:cNvSpPr/>
          <p:nvPr/>
        </p:nvSpPr>
        <p:spPr bwMode="auto">
          <a:xfrm>
            <a:off x="4495800" y="45720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64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5791200" y="46482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93</a:t>
            </a:r>
          </a:p>
        </p:txBody>
      </p:sp>
      <p:cxnSp>
        <p:nvCxnSpPr>
          <p:cNvPr id="19" name="Straight Connector 18"/>
          <p:cNvCxnSpPr>
            <a:stCxn id="8" idx="4"/>
          </p:cNvCxnSpPr>
          <p:nvPr/>
        </p:nvCxnSpPr>
        <p:spPr bwMode="auto">
          <a:xfrm rot="5400000">
            <a:off x="4476750" y="3981450"/>
            <a:ext cx="914400" cy="2667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8" idx="5"/>
          </p:cNvCxnSpPr>
          <p:nvPr/>
        </p:nvCxnSpPr>
        <p:spPr bwMode="auto">
          <a:xfrm rot="16200000" flipH="1">
            <a:off x="5140628" y="3769028"/>
            <a:ext cx="1102192" cy="6561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1981200" y="58674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29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3352800" y="57912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39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5486400" y="5791200"/>
            <a:ext cx="9144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85</a:t>
            </a:r>
          </a:p>
        </p:txBody>
      </p:sp>
      <p:cxnSp>
        <p:nvCxnSpPr>
          <p:cNvPr id="26" name="Straight Connector 25"/>
          <p:cNvCxnSpPr>
            <a:stCxn id="9" idx="3"/>
            <a:endCxn id="22" idx="7"/>
          </p:cNvCxnSpPr>
          <p:nvPr/>
        </p:nvCxnSpPr>
        <p:spPr bwMode="auto">
          <a:xfrm rot="5400000">
            <a:off x="2587929" y="5319968"/>
            <a:ext cx="767743" cy="55030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9" idx="4"/>
          </p:cNvCxnSpPr>
          <p:nvPr/>
        </p:nvCxnSpPr>
        <p:spPr bwMode="auto">
          <a:xfrm rot="16200000" flipH="1">
            <a:off x="3371850" y="5505450"/>
            <a:ext cx="457200" cy="1143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7" idx="4"/>
            <a:endCxn id="24" idx="0"/>
          </p:cNvCxnSpPr>
          <p:nvPr/>
        </p:nvCxnSpPr>
        <p:spPr bwMode="auto">
          <a:xfrm rot="5400000">
            <a:off x="5886450" y="5467350"/>
            <a:ext cx="381000" cy="2667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 Placeholder 24"/>
          <p:cNvSpPr>
            <a:spLocks noGrp="1"/>
          </p:cNvSpPr>
          <p:nvPr>
            <p:ph type="body" idx="4294967295"/>
          </p:nvPr>
        </p:nvSpPr>
        <p:spPr bwMode="auto">
          <a:xfrm rot="10800000" flipV="1">
            <a:off x="1295400" y="3962396"/>
            <a:ext cx="838200" cy="914401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15</a:t>
            </a:r>
          </a:p>
        </p:txBody>
      </p:sp>
      <p:cxnSp>
        <p:nvCxnSpPr>
          <p:cNvPr id="29" name="Straight Connector 28"/>
          <p:cNvCxnSpPr>
            <a:stCxn id="7" idx="3"/>
            <a:endCxn id="25" idx="1"/>
          </p:cNvCxnSpPr>
          <p:nvPr/>
        </p:nvCxnSpPr>
        <p:spPr bwMode="auto">
          <a:xfrm rot="5400000">
            <a:off x="2081471" y="3551585"/>
            <a:ext cx="474099" cy="61534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Delete (X)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marL="604838" indent="-604838">
              <a:lnSpc>
                <a:spcPct val="90000"/>
              </a:lnSpc>
              <a:buFont typeface="Times New Roman" pitchFamily="16" charset="0"/>
              <a:buChar char="•"/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</a:pPr>
            <a:r>
              <a:rPr lang="en-IN" dirty="0" smtClean="0"/>
              <a:t>If </a:t>
            </a:r>
            <a:r>
              <a:rPr lang="en-IN" dirty="0" smtClean="0"/>
              <a:t>node</a:t>
            </a:r>
            <a:r>
              <a:rPr lang="en-IN" dirty="0" smtClean="0"/>
              <a:t> </a:t>
            </a:r>
            <a:r>
              <a:rPr lang="en-IN" dirty="0" smtClean="0"/>
              <a:t>to be deleted is a leaf, just delete it.</a:t>
            </a:r>
          </a:p>
          <a:p>
            <a:pPr marL="604838" indent="-604838">
              <a:lnSpc>
                <a:spcPct val="90000"/>
              </a:lnSpc>
              <a:buFont typeface="Times New Roman" pitchFamily="16" charset="0"/>
              <a:buChar char="•"/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</a:pPr>
            <a:r>
              <a:rPr lang="en-IN" dirty="0" smtClean="0"/>
              <a:t>If </a:t>
            </a:r>
            <a:r>
              <a:rPr lang="en-IN" dirty="0" smtClean="0"/>
              <a:t>node</a:t>
            </a:r>
            <a:r>
              <a:rPr lang="en-IN" dirty="0" smtClean="0"/>
              <a:t> </a:t>
            </a:r>
            <a:r>
              <a:rPr lang="en-IN" dirty="0" smtClean="0"/>
              <a:t>to be deleted has just one child, replace it with that child</a:t>
            </a:r>
          </a:p>
          <a:p>
            <a:pPr marL="604838" indent="-604838">
              <a:lnSpc>
                <a:spcPct val="90000"/>
              </a:lnSpc>
              <a:buFont typeface="Times New Roman" pitchFamily="16" charset="0"/>
              <a:buChar char="•"/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</a:pPr>
            <a:r>
              <a:rPr lang="en-IN" dirty="0" smtClean="0"/>
              <a:t>If </a:t>
            </a:r>
            <a:r>
              <a:rPr lang="en-IN" dirty="0" smtClean="0"/>
              <a:t>node</a:t>
            </a:r>
            <a:r>
              <a:rPr lang="en-IN" dirty="0" smtClean="0"/>
              <a:t> </a:t>
            </a:r>
            <a:r>
              <a:rPr lang="en-IN" dirty="0" smtClean="0"/>
              <a:t>to be deleted has two children, replace the </a:t>
            </a:r>
            <a:r>
              <a:rPr lang="en-IN" b="1" u="sng" dirty="0" smtClean="0"/>
              <a:t>value</a:t>
            </a:r>
            <a:r>
              <a:rPr lang="en-IN" dirty="0" smtClean="0"/>
              <a:t> of by it’s in-order predecessor’s value then delete the in-order predecessor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Example of a BST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 bwMode="auto">
          <a:xfrm>
            <a:off x="3352800" y="1524000"/>
            <a:ext cx="838200" cy="6858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52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2514600" y="2971800"/>
            <a:ext cx="7620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26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648200" y="28956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73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124200" y="44958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32</a:t>
            </a:r>
          </a:p>
        </p:txBody>
      </p:sp>
      <p:cxnSp>
        <p:nvCxnSpPr>
          <p:cNvPr id="11" name="Straight Connector 10"/>
          <p:cNvCxnSpPr>
            <a:stCxn id="4" idx="3"/>
            <a:endCxn id="7" idx="0"/>
          </p:cNvCxnSpPr>
          <p:nvPr/>
        </p:nvCxnSpPr>
        <p:spPr bwMode="auto">
          <a:xfrm rot="5400000">
            <a:off x="2754360" y="2250607"/>
            <a:ext cx="862433" cy="5799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4" idx="5"/>
          </p:cNvCxnSpPr>
          <p:nvPr/>
        </p:nvCxnSpPr>
        <p:spPr bwMode="auto">
          <a:xfrm rot="16200000" flipH="1">
            <a:off x="4041308" y="2136307"/>
            <a:ext cx="938633" cy="8847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16200000" flipH="1">
            <a:off x="2819400" y="3962400"/>
            <a:ext cx="838200" cy="381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15"/>
          <p:cNvSpPr/>
          <p:nvPr/>
        </p:nvSpPr>
        <p:spPr bwMode="auto">
          <a:xfrm>
            <a:off x="4495800" y="45720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64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5791200" y="46482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93</a:t>
            </a:r>
          </a:p>
        </p:txBody>
      </p:sp>
      <p:cxnSp>
        <p:nvCxnSpPr>
          <p:cNvPr id="19" name="Straight Connector 18"/>
          <p:cNvCxnSpPr>
            <a:stCxn id="8" idx="4"/>
          </p:cNvCxnSpPr>
          <p:nvPr/>
        </p:nvCxnSpPr>
        <p:spPr bwMode="auto">
          <a:xfrm rot="5400000">
            <a:off x="4476750" y="3981450"/>
            <a:ext cx="914400" cy="2667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8" idx="5"/>
          </p:cNvCxnSpPr>
          <p:nvPr/>
        </p:nvCxnSpPr>
        <p:spPr bwMode="auto">
          <a:xfrm rot="16200000" flipH="1">
            <a:off x="5140628" y="3769028"/>
            <a:ext cx="1102192" cy="6561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1981200" y="58674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29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3352800" y="57912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39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5486400" y="5791200"/>
            <a:ext cx="9144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85</a:t>
            </a:r>
          </a:p>
        </p:txBody>
      </p:sp>
      <p:cxnSp>
        <p:nvCxnSpPr>
          <p:cNvPr id="26" name="Straight Connector 25"/>
          <p:cNvCxnSpPr>
            <a:stCxn id="9" idx="3"/>
            <a:endCxn id="22" idx="7"/>
          </p:cNvCxnSpPr>
          <p:nvPr/>
        </p:nvCxnSpPr>
        <p:spPr bwMode="auto">
          <a:xfrm rot="5400000">
            <a:off x="2587929" y="5319968"/>
            <a:ext cx="767743" cy="55030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9" idx="4"/>
          </p:cNvCxnSpPr>
          <p:nvPr/>
        </p:nvCxnSpPr>
        <p:spPr bwMode="auto">
          <a:xfrm rot="16200000" flipH="1">
            <a:off x="3371850" y="5505450"/>
            <a:ext cx="457200" cy="1143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7" idx="4"/>
            <a:endCxn id="24" idx="0"/>
          </p:cNvCxnSpPr>
          <p:nvPr/>
        </p:nvCxnSpPr>
        <p:spPr bwMode="auto">
          <a:xfrm rot="5400000">
            <a:off x="5886450" y="5467350"/>
            <a:ext cx="381000" cy="2667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 Placeholder 24"/>
          <p:cNvSpPr>
            <a:spLocks noGrp="1"/>
          </p:cNvSpPr>
          <p:nvPr>
            <p:ph type="body" idx="4294967295"/>
          </p:nvPr>
        </p:nvSpPr>
        <p:spPr bwMode="auto">
          <a:xfrm rot="10800000" flipV="1">
            <a:off x="1295400" y="3962396"/>
            <a:ext cx="838200" cy="914401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15</a:t>
            </a:r>
          </a:p>
        </p:txBody>
      </p:sp>
      <p:cxnSp>
        <p:nvCxnSpPr>
          <p:cNvPr id="29" name="Straight Connector 28"/>
          <p:cNvCxnSpPr>
            <a:stCxn id="7" idx="3"/>
            <a:endCxn id="25" idx="1"/>
          </p:cNvCxnSpPr>
          <p:nvPr/>
        </p:nvCxnSpPr>
        <p:spPr bwMode="auto">
          <a:xfrm rot="5400000">
            <a:off x="2081471" y="3551585"/>
            <a:ext cx="474099" cy="61534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DejaVu Sans"/>
        <a:cs typeface="DejaVu Sans"/>
      </a:majorFont>
      <a:minorFont>
        <a:latin typeface="Verdan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350</Words>
  <Application>Microsoft Office PowerPoint</Application>
  <PresentationFormat>On-screen Show (4:3)</PresentationFormat>
  <Paragraphs>106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1_Office Theme</vt:lpstr>
      <vt:lpstr>Binary Search Trees Introduction</vt:lpstr>
      <vt:lpstr>Binary Search Tree</vt:lpstr>
      <vt:lpstr>Example of a BST</vt:lpstr>
      <vt:lpstr>Search (x) </vt:lpstr>
      <vt:lpstr>Insert (X)</vt:lpstr>
      <vt:lpstr>Example of a BST</vt:lpstr>
      <vt:lpstr>Example of a BST</vt:lpstr>
      <vt:lpstr>Delete (X)</vt:lpstr>
      <vt:lpstr>Example of a BST</vt:lpstr>
      <vt:lpstr>Example of a BST</vt:lpstr>
      <vt:lpstr>Example of a BST</vt:lpstr>
      <vt:lpstr>Example of a BST</vt:lpstr>
      <vt:lpstr>Complexity </vt:lpstr>
      <vt:lpstr>Linear Height </vt:lpstr>
      <vt:lpstr>Balanced Binary Search Tree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Prof.Murali</dc:creator>
  <cp:lastModifiedBy>Prof.Murali</cp:lastModifiedBy>
  <cp:revision>9</cp:revision>
  <dcterms:created xsi:type="dcterms:W3CDTF">2020-04-03T03:53:21Z</dcterms:created>
  <dcterms:modified xsi:type="dcterms:W3CDTF">2020-04-04T14:15:49Z</dcterms:modified>
</cp:coreProperties>
</file>