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299" r:id="rId5"/>
    <p:sldId id="279" r:id="rId6"/>
    <p:sldId id="280" r:id="rId7"/>
    <p:sldId id="281" r:id="rId8"/>
    <p:sldId id="282" r:id="rId9"/>
    <p:sldId id="258" r:id="rId10"/>
    <p:sldId id="259" r:id="rId11"/>
    <p:sldId id="265" r:id="rId12"/>
    <p:sldId id="283" r:id="rId13"/>
    <p:sldId id="285" r:id="rId14"/>
    <p:sldId id="284" r:id="rId15"/>
    <p:sldId id="286" r:id="rId16"/>
    <p:sldId id="287" r:id="rId17"/>
    <p:sldId id="289" r:id="rId18"/>
    <p:sldId id="288" r:id="rId19"/>
    <p:sldId id="274" r:id="rId20"/>
    <p:sldId id="290" r:id="rId21"/>
    <p:sldId id="293" r:id="rId22"/>
    <p:sldId id="295" r:id="rId23"/>
    <p:sldId id="291" r:id="rId24"/>
    <p:sldId id="275" r:id="rId25"/>
    <p:sldId id="296" r:id="rId26"/>
    <p:sldId id="297" r:id="rId27"/>
    <p:sldId id="298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br>
              <a:rPr lang="en-US" dirty="0" smtClean="0"/>
            </a:br>
            <a:r>
              <a:rPr lang="en-US" sz="1800" dirty="0" smtClean="0"/>
              <a:t>Build BST, Predecessor, Successor, LCA and </a:t>
            </a:r>
            <a:r>
              <a:rPr lang="en-US" sz="1800" dirty="0" err="1" smtClean="0"/>
              <a:t>RangeList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Predecessor(node)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err="1" smtClean="0"/>
              <a:t>struct</a:t>
            </a:r>
            <a:r>
              <a:rPr lang="en-US" sz="1800" dirty="0" smtClean="0"/>
              <a:t> BST *</a:t>
            </a:r>
          </a:p>
          <a:p>
            <a:r>
              <a:rPr lang="en-US" sz="1800" dirty="0" smtClean="0"/>
              <a:t>Predecessor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  if (!node)</a:t>
            </a:r>
          </a:p>
          <a:p>
            <a:r>
              <a:rPr lang="en-US" sz="1800" dirty="0" smtClean="0"/>
              <a:t>    return node;</a:t>
            </a:r>
          </a:p>
          <a:p>
            <a:r>
              <a:rPr lang="en-US" sz="1800" dirty="0" smtClean="0"/>
              <a:t>  if (node-&gt;left)</a:t>
            </a:r>
          </a:p>
          <a:p>
            <a:r>
              <a:rPr lang="en-US" sz="1800" dirty="0" smtClean="0"/>
              <a:t>    {</a:t>
            </a:r>
          </a:p>
          <a:p>
            <a:r>
              <a:rPr lang="en-US" sz="1800" dirty="0" smtClean="0"/>
              <a:t>      node = node-&gt;left;</a:t>
            </a:r>
          </a:p>
          <a:p>
            <a:r>
              <a:rPr lang="en-US" sz="1800" dirty="0" smtClean="0"/>
              <a:t>      while (node-&gt;right)</a:t>
            </a:r>
          </a:p>
          <a:p>
            <a:r>
              <a:rPr lang="en-US" sz="1800" dirty="0" smtClean="0"/>
              <a:t>	node = node-&gt;right;</a:t>
            </a:r>
          </a:p>
          <a:p>
            <a:r>
              <a:rPr lang="en-US" sz="1800" dirty="0" smtClean="0"/>
              <a:t>      return node;</a:t>
            </a:r>
          </a:p>
          <a:p>
            <a:r>
              <a:rPr lang="en-US" sz="1800" dirty="0" smtClean="0"/>
              <a:t>    }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Predecessor(node)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else</a:t>
            </a:r>
          </a:p>
          <a:p>
            <a:r>
              <a:rPr lang="en-US" sz="1800" dirty="0" smtClean="0"/>
              <a:t>    {</a:t>
            </a:r>
          </a:p>
          <a:p>
            <a:r>
              <a:rPr lang="en-US" sz="1800" dirty="0" smtClean="0"/>
              <a:t>      while (node-&gt;parent)</a:t>
            </a:r>
          </a:p>
          <a:p>
            <a:r>
              <a:rPr lang="en-US" sz="1800" dirty="0" smtClean="0"/>
              <a:t>	{</a:t>
            </a:r>
          </a:p>
          <a:p>
            <a:r>
              <a:rPr lang="en-US" sz="1800" dirty="0" smtClean="0"/>
              <a:t>	  if (node-&gt;parent-&gt;right == node)</a:t>
            </a:r>
          </a:p>
          <a:p>
            <a:r>
              <a:rPr lang="en-US" sz="1800" dirty="0" smtClean="0"/>
              <a:t>	    return node-&gt;parent;</a:t>
            </a:r>
          </a:p>
          <a:p>
            <a:r>
              <a:rPr lang="en-US" sz="1800" dirty="0" smtClean="0"/>
              <a:t>	  else</a:t>
            </a:r>
          </a:p>
          <a:p>
            <a:r>
              <a:rPr lang="en-US" sz="1800" dirty="0" smtClean="0"/>
              <a:t>	    node = node-&gt;parent;</a:t>
            </a:r>
          </a:p>
          <a:p>
            <a:r>
              <a:rPr lang="en-US" sz="1800" dirty="0" smtClean="0"/>
              <a:t>	}</a:t>
            </a:r>
          </a:p>
          <a:p>
            <a:endParaRPr lang="en-US" sz="1800" dirty="0" smtClean="0"/>
          </a:p>
          <a:p>
            <a:r>
              <a:rPr lang="en-US" sz="1800" dirty="0" smtClean="0"/>
              <a:t>      return node-&gt;parent;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Predecessor(node)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err="1" smtClean="0"/>
              <a:t>struct</a:t>
            </a:r>
            <a:r>
              <a:rPr lang="en-US" sz="1800" dirty="0" smtClean="0"/>
              <a:t> BST *</a:t>
            </a:r>
          </a:p>
          <a:p>
            <a:r>
              <a:rPr lang="en-US" sz="1800" dirty="0" smtClean="0"/>
              <a:t>Predecessor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*root)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  if (!node)</a:t>
            </a:r>
          </a:p>
          <a:p>
            <a:r>
              <a:rPr lang="en-US" sz="1800" dirty="0" smtClean="0"/>
              <a:t>    return node;</a:t>
            </a:r>
          </a:p>
          <a:p>
            <a:r>
              <a:rPr lang="en-US" sz="1800" dirty="0" smtClean="0"/>
              <a:t>  if (node-&gt;left)</a:t>
            </a:r>
          </a:p>
          <a:p>
            <a:r>
              <a:rPr lang="en-US" sz="1800" dirty="0" smtClean="0"/>
              <a:t>    {</a:t>
            </a:r>
          </a:p>
          <a:p>
            <a:r>
              <a:rPr lang="en-US" sz="1800" dirty="0" smtClean="0"/>
              <a:t>      node = node-&gt;left;</a:t>
            </a:r>
          </a:p>
          <a:p>
            <a:r>
              <a:rPr lang="en-US" sz="1800" dirty="0" smtClean="0"/>
              <a:t>      while (node-&gt;right)</a:t>
            </a:r>
          </a:p>
          <a:p>
            <a:r>
              <a:rPr lang="en-US" sz="1800" dirty="0" smtClean="0"/>
              <a:t>	node = node-&gt;right;</a:t>
            </a:r>
          </a:p>
          <a:p>
            <a:r>
              <a:rPr lang="en-US" sz="1800" dirty="0" smtClean="0"/>
              <a:t>      return node;</a:t>
            </a:r>
          </a:p>
          <a:p>
            <a:r>
              <a:rPr lang="en-US" sz="1800" dirty="0" smtClean="0"/>
              <a:t>  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Predecessor(node)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else  {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</a:t>
            </a:r>
            <a:r>
              <a:rPr lang="en-US" sz="1800" dirty="0" err="1" smtClean="0"/>
              <a:t>pred</a:t>
            </a:r>
            <a:r>
              <a:rPr lang="en-US" sz="1800" dirty="0" smtClean="0"/>
              <a:t> = NULL;</a:t>
            </a:r>
          </a:p>
          <a:p>
            <a:r>
              <a:rPr lang="en-US" sz="1800" dirty="0" smtClean="0"/>
              <a:t>      while (node != root)	{</a:t>
            </a:r>
          </a:p>
          <a:p>
            <a:r>
              <a:rPr lang="en-US" sz="1800" dirty="0" smtClean="0"/>
              <a:t>	  if (node-&gt;key &lt; root-&gt;key)</a:t>
            </a:r>
          </a:p>
          <a:p>
            <a:r>
              <a:rPr lang="en-US" sz="1800" dirty="0" smtClean="0"/>
              <a:t>	    root = root-&gt;left;</a:t>
            </a:r>
          </a:p>
          <a:p>
            <a:r>
              <a:rPr lang="en-US" sz="1800" dirty="0" smtClean="0"/>
              <a:t>	  else	    {</a:t>
            </a:r>
          </a:p>
          <a:p>
            <a:r>
              <a:rPr lang="en-US" sz="1800" dirty="0" smtClean="0"/>
              <a:t>	      </a:t>
            </a:r>
            <a:r>
              <a:rPr lang="en-US" sz="1800" dirty="0" err="1" smtClean="0"/>
              <a:t>pred</a:t>
            </a:r>
            <a:r>
              <a:rPr lang="en-US" sz="1800" dirty="0" smtClean="0"/>
              <a:t> = root;</a:t>
            </a:r>
          </a:p>
          <a:p>
            <a:r>
              <a:rPr lang="en-US" sz="1800" dirty="0" smtClean="0"/>
              <a:t>	      root = root-&gt;right;</a:t>
            </a:r>
          </a:p>
          <a:p>
            <a:r>
              <a:rPr lang="en-US" sz="1800" dirty="0" smtClean="0"/>
              <a:t>	    }</a:t>
            </a:r>
          </a:p>
          <a:p>
            <a:r>
              <a:rPr lang="en-US" sz="1800" dirty="0" smtClean="0"/>
              <a:t>	}</a:t>
            </a:r>
          </a:p>
          <a:p>
            <a:r>
              <a:rPr lang="en-US" sz="1800" dirty="0" smtClean="0"/>
              <a:t>      return </a:t>
            </a:r>
            <a:r>
              <a:rPr lang="en-US" sz="1800" dirty="0" err="1" smtClean="0"/>
              <a:t>pred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Successor(node)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err="1" smtClean="0"/>
              <a:t>struct</a:t>
            </a:r>
            <a:r>
              <a:rPr lang="en-US" sz="1800" dirty="0" smtClean="0"/>
              <a:t> BST *</a:t>
            </a:r>
          </a:p>
          <a:p>
            <a:r>
              <a:rPr lang="en-US" sz="1800" dirty="0" smtClean="0"/>
              <a:t>Successor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  if (!node)</a:t>
            </a:r>
          </a:p>
          <a:p>
            <a:r>
              <a:rPr lang="en-US" sz="1800" dirty="0" smtClean="0"/>
              <a:t>    return node;</a:t>
            </a:r>
          </a:p>
          <a:p>
            <a:r>
              <a:rPr lang="en-US" sz="1800" dirty="0" smtClean="0"/>
              <a:t>  if (node-&gt;right)</a:t>
            </a:r>
          </a:p>
          <a:p>
            <a:r>
              <a:rPr lang="en-US" sz="1800" dirty="0" smtClean="0"/>
              <a:t>    {</a:t>
            </a:r>
          </a:p>
          <a:p>
            <a:r>
              <a:rPr lang="en-US" sz="1800" dirty="0" smtClean="0"/>
              <a:t>      node = node-&gt;right;</a:t>
            </a:r>
          </a:p>
          <a:p>
            <a:r>
              <a:rPr lang="en-US" sz="1800" dirty="0" smtClean="0"/>
              <a:t>      while (node-&gt;left)</a:t>
            </a:r>
          </a:p>
          <a:p>
            <a:r>
              <a:rPr lang="en-US" sz="1800" dirty="0" smtClean="0"/>
              <a:t>	node = node-&gt;left;</a:t>
            </a:r>
          </a:p>
          <a:p>
            <a:r>
              <a:rPr lang="en-US" sz="1800" dirty="0" smtClean="0"/>
              <a:t>      return node;</a:t>
            </a:r>
          </a:p>
          <a:p>
            <a:r>
              <a:rPr lang="en-US" sz="1800" dirty="0" smtClean="0"/>
              <a:t>    }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Successor(node)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else    {</a:t>
            </a:r>
          </a:p>
          <a:p>
            <a:r>
              <a:rPr lang="en-US" sz="1800" dirty="0" smtClean="0"/>
              <a:t>      while (node-&gt;parent)	{</a:t>
            </a:r>
          </a:p>
          <a:p>
            <a:r>
              <a:rPr lang="en-US" sz="1800" dirty="0" smtClean="0"/>
              <a:t>	  if (node-&gt;parent-&gt;left == node)</a:t>
            </a:r>
          </a:p>
          <a:p>
            <a:r>
              <a:rPr lang="en-US" sz="1800" dirty="0" smtClean="0"/>
              <a:t>	    return node-&gt;parent;</a:t>
            </a:r>
          </a:p>
          <a:p>
            <a:r>
              <a:rPr lang="en-US" sz="1800" dirty="0" smtClean="0"/>
              <a:t>	  else </a:t>
            </a:r>
          </a:p>
          <a:p>
            <a:r>
              <a:rPr lang="en-US" sz="1800" dirty="0" smtClean="0"/>
              <a:t>	    node = node-&gt;parent;</a:t>
            </a:r>
          </a:p>
          <a:p>
            <a:r>
              <a:rPr lang="en-US" sz="1800" dirty="0" smtClean="0"/>
              <a:t>	}</a:t>
            </a:r>
          </a:p>
          <a:p>
            <a:r>
              <a:rPr lang="en-US" sz="1800" dirty="0" smtClean="0"/>
              <a:t>      return node-&gt;parent;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Successor(node)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err="1" smtClean="0"/>
              <a:t>struct</a:t>
            </a:r>
            <a:r>
              <a:rPr lang="en-US" sz="1800" dirty="0" smtClean="0"/>
              <a:t> BST *</a:t>
            </a:r>
          </a:p>
          <a:p>
            <a:r>
              <a:rPr lang="en-US" sz="1800" dirty="0" smtClean="0"/>
              <a:t>Successor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*root)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  if (!node)</a:t>
            </a:r>
          </a:p>
          <a:p>
            <a:r>
              <a:rPr lang="en-US" sz="1800" dirty="0" smtClean="0"/>
              <a:t>    return node;</a:t>
            </a:r>
          </a:p>
          <a:p>
            <a:r>
              <a:rPr lang="en-US" sz="1800" dirty="0" smtClean="0"/>
              <a:t>  if (node-&gt;right)</a:t>
            </a:r>
          </a:p>
          <a:p>
            <a:r>
              <a:rPr lang="en-US" sz="1800" dirty="0" smtClean="0"/>
              <a:t>    {</a:t>
            </a:r>
          </a:p>
          <a:p>
            <a:r>
              <a:rPr lang="en-US" sz="1800" dirty="0" smtClean="0"/>
              <a:t>      node = node-&gt;right;</a:t>
            </a:r>
          </a:p>
          <a:p>
            <a:r>
              <a:rPr lang="en-US" sz="1800" dirty="0" smtClean="0"/>
              <a:t>      while (node-&gt;left)</a:t>
            </a:r>
          </a:p>
          <a:p>
            <a:r>
              <a:rPr lang="en-US" sz="1800" dirty="0" smtClean="0"/>
              <a:t>	node = node-&gt;left;</a:t>
            </a:r>
          </a:p>
          <a:p>
            <a:r>
              <a:rPr lang="en-US" sz="1800" dirty="0" smtClean="0"/>
              <a:t>      return node;</a:t>
            </a:r>
          </a:p>
          <a:p>
            <a:r>
              <a:rPr lang="en-US" sz="1800" dirty="0" smtClean="0"/>
              <a:t>    }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Successor(node)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else{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</a:t>
            </a:r>
            <a:r>
              <a:rPr lang="en-US" sz="1800" dirty="0" err="1" smtClean="0"/>
              <a:t>succ</a:t>
            </a:r>
            <a:r>
              <a:rPr lang="en-US" sz="1800" dirty="0" smtClean="0"/>
              <a:t> = NULL;</a:t>
            </a:r>
          </a:p>
          <a:p>
            <a:r>
              <a:rPr lang="en-US" sz="1800" dirty="0" smtClean="0"/>
              <a:t>      while (node != root){</a:t>
            </a:r>
          </a:p>
          <a:p>
            <a:r>
              <a:rPr lang="en-US" sz="1800" dirty="0" smtClean="0"/>
              <a:t>	  if (node-&gt;key &lt; root-&gt;key){</a:t>
            </a:r>
          </a:p>
          <a:p>
            <a:r>
              <a:rPr lang="en-US" sz="1800" dirty="0" smtClean="0"/>
              <a:t>	      </a:t>
            </a:r>
            <a:r>
              <a:rPr lang="en-US" sz="1800" dirty="0" err="1" smtClean="0"/>
              <a:t>succ</a:t>
            </a:r>
            <a:r>
              <a:rPr lang="en-US" sz="1800" dirty="0" smtClean="0"/>
              <a:t> = root;</a:t>
            </a:r>
          </a:p>
          <a:p>
            <a:r>
              <a:rPr lang="en-US" sz="1800" dirty="0" smtClean="0"/>
              <a:t>	      root = root-&gt;left;</a:t>
            </a:r>
          </a:p>
          <a:p>
            <a:r>
              <a:rPr lang="en-US" sz="1800" dirty="0" smtClean="0"/>
              <a:t>	    }</a:t>
            </a:r>
          </a:p>
          <a:p>
            <a:r>
              <a:rPr lang="en-US" sz="1800" dirty="0" smtClean="0"/>
              <a:t>	  else	    {</a:t>
            </a:r>
          </a:p>
          <a:p>
            <a:r>
              <a:rPr lang="en-US" sz="1800" dirty="0" smtClean="0"/>
              <a:t>	      root = root-&gt;right;</a:t>
            </a:r>
          </a:p>
          <a:p>
            <a:r>
              <a:rPr lang="en-US" sz="1800" dirty="0" smtClean="0"/>
              <a:t>	    }	}</a:t>
            </a:r>
          </a:p>
          <a:p>
            <a:r>
              <a:rPr lang="en-US" sz="1800" dirty="0" smtClean="0"/>
              <a:t>      return </a:t>
            </a:r>
            <a:r>
              <a:rPr lang="en-US" sz="1800" dirty="0" err="1" smtClean="0"/>
              <a:t>succ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Least Common </a:t>
            </a:r>
            <a:r>
              <a:rPr lang="en-US" dirty="0" smtClean="0"/>
              <a:t>Ancestor</a:t>
            </a:r>
            <a:r>
              <a:rPr lang="en-IN" dirty="0" smtClean="0"/>
              <a:t> (LCA)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LCA(L,R) is the node of minimum height which is ancestor both of L and R.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3200400" y="3200400"/>
            <a:ext cx="1066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2667000" y="4114800"/>
            <a:ext cx="1447800" cy="685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16200000" flipH="1">
            <a:off x="3314700" y="4152900"/>
            <a:ext cx="2209800" cy="1371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733800" y="2590800"/>
            <a:ext cx="762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657600" y="3657600"/>
            <a:ext cx="762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971800" y="5029200"/>
            <a:ext cx="762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105400" y="5867400"/>
            <a:ext cx="762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657600" y="2971800"/>
            <a:ext cx="152400" cy="152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657600" y="3276600"/>
            <a:ext cx="762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429000" y="4114800"/>
            <a:ext cx="762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276600" y="4572000"/>
            <a:ext cx="762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962400" y="4038600"/>
            <a:ext cx="762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191000" y="4419600"/>
            <a:ext cx="762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419600" y="4800600"/>
            <a:ext cx="762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648200" y="5181600"/>
            <a:ext cx="762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76800" y="5562600"/>
            <a:ext cx="762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1600" y="6096000"/>
            <a:ext cx="34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38600" y="3505200"/>
            <a:ext cx="70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LCA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8600" y="2514600"/>
            <a:ext cx="70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 bwMode="auto">
          <a:xfrm>
            <a:off x="3886200" y="2590800"/>
            <a:ext cx="152400" cy="108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endCxn id="26" idx="1"/>
          </p:cNvCxnSpPr>
          <p:nvPr/>
        </p:nvCxnSpPr>
        <p:spPr bwMode="auto">
          <a:xfrm flipV="1">
            <a:off x="3886200" y="3689866"/>
            <a:ext cx="152400" cy="4393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Least Common </a:t>
            </a:r>
            <a:r>
              <a:rPr lang="en-US" dirty="0" smtClean="0"/>
              <a:t>Ancestor</a:t>
            </a:r>
            <a:r>
              <a:rPr lang="en-IN" dirty="0" smtClean="0"/>
              <a:t> (LCA)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9718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24200" y="4495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  <a:endCxn id="7" idx="0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2819400" y="3962400"/>
            <a:ext cx="8382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81200" y="5867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3528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2587929" y="5319968"/>
            <a:ext cx="767743" cy="550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4"/>
          </p:cNvCxnSpPr>
          <p:nvPr/>
        </p:nvCxnSpPr>
        <p:spPr bwMode="auto">
          <a:xfrm rot="16200000" flipH="1">
            <a:off x="3371850" y="5505450"/>
            <a:ext cx="4572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 Placeholder 24"/>
          <p:cNvSpPr>
            <a:spLocks noGrp="1"/>
          </p:cNvSpPr>
          <p:nvPr>
            <p:ph type="body" idx="4294967295"/>
          </p:nvPr>
        </p:nvSpPr>
        <p:spPr bwMode="auto">
          <a:xfrm>
            <a:off x="990600" y="3886200"/>
            <a:ext cx="762000" cy="76200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27" name="Text Placeholder 24"/>
          <p:cNvSpPr txBox="1">
            <a:spLocks/>
          </p:cNvSpPr>
          <p:nvPr/>
        </p:nvSpPr>
        <p:spPr bwMode="auto">
          <a:xfrm>
            <a:off x="1828800" y="4648200"/>
            <a:ext cx="838200" cy="76199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19</a:t>
            </a:r>
          </a:p>
        </p:txBody>
      </p:sp>
      <p:cxnSp>
        <p:nvCxnSpPr>
          <p:cNvPr id="31" name="Straight Connector 30"/>
          <p:cNvCxnSpPr>
            <a:stCxn id="7" idx="2"/>
            <a:endCxn id="25" idx="7"/>
          </p:cNvCxnSpPr>
          <p:nvPr/>
        </p:nvCxnSpPr>
        <p:spPr bwMode="auto">
          <a:xfrm rot="10800000" flipV="1">
            <a:off x="1641008" y="3352800"/>
            <a:ext cx="873592" cy="6449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5" idx="5"/>
          </p:cNvCxnSpPr>
          <p:nvPr/>
        </p:nvCxnSpPr>
        <p:spPr bwMode="auto">
          <a:xfrm rot="16200000" flipH="1">
            <a:off x="1564809" y="4612808"/>
            <a:ext cx="340191" cy="1877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a BST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sorted sequence of keys, build a BST.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Least Common </a:t>
            </a:r>
            <a:r>
              <a:rPr lang="en-US" dirty="0" smtClean="0"/>
              <a:t>Ancestor</a:t>
            </a:r>
            <a:r>
              <a:rPr lang="en-IN" dirty="0" smtClean="0"/>
              <a:t> (LCA)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err="1" smtClean="0"/>
              <a:t>struct</a:t>
            </a:r>
            <a:r>
              <a:rPr lang="en-US" sz="1800" dirty="0" smtClean="0"/>
              <a:t> BST *</a:t>
            </a:r>
          </a:p>
          <a:p>
            <a:r>
              <a:rPr lang="en-US" sz="1800" dirty="0" smtClean="0"/>
              <a:t>LCA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*l,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*r){</a:t>
            </a:r>
          </a:p>
          <a:p>
            <a:r>
              <a:rPr lang="en-US" sz="1800" dirty="0" smtClean="0"/>
              <a:t>  if (!node || l-&gt;key &gt; r-&gt;key) return NULL;</a:t>
            </a:r>
          </a:p>
          <a:p>
            <a:endParaRPr lang="en-US" sz="1800" dirty="0" smtClean="0"/>
          </a:p>
          <a:p>
            <a:r>
              <a:rPr lang="en-US" sz="1800" dirty="0" smtClean="0"/>
              <a:t>if (node-&gt;key &gt; r-&gt;key)</a:t>
            </a:r>
          </a:p>
          <a:p>
            <a:r>
              <a:rPr lang="en-US" sz="1800" dirty="0" smtClean="0"/>
              <a:t>    return LCA (node-&gt;left, l, l);</a:t>
            </a:r>
          </a:p>
          <a:p>
            <a:endParaRPr lang="en-US" sz="1800" dirty="0" smtClean="0"/>
          </a:p>
          <a:p>
            <a:r>
              <a:rPr lang="en-US" sz="1800" dirty="0" smtClean="0"/>
              <a:t>if (node-&gt;key &lt; l-&gt;key)</a:t>
            </a:r>
          </a:p>
          <a:p>
            <a:r>
              <a:rPr lang="en-US" sz="1800" dirty="0" smtClean="0"/>
              <a:t>    return LCA (node-&gt;right, l, r);</a:t>
            </a:r>
          </a:p>
          <a:p>
            <a:endParaRPr lang="en-US" sz="1800" dirty="0" smtClean="0"/>
          </a:p>
          <a:p>
            <a:r>
              <a:rPr lang="en-US" sz="1800" dirty="0" smtClean="0"/>
              <a:t>  return node;</a:t>
            </a:r>
          </a:p>
          <a:p>
            <a:r>
              <a:rPr lang="en-US" sz="1800" dirty="0" smtClean="0"/>
              <a:t>}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Rangelist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Rangelist</a:t>
            </a:r>
            <a:r>
              <a:rPr lang="en-US" dirty="0" smtClean="0"/>
              <a:t>(</a:t>
            </a:r>
            <a:r>
              <a:rPr lang="en-US" dirty="0" err="1" smtClean="0"/>
              <a:t>l,r</a:t>
            </a:r>
            <a:r>
              <a:rPr lang="en-US" dirty="0" smtClean="0"/>
              <a:t>) list all the nodes which are between l and r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Rangelist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9718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24200" y="4495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  <a:endCxn id="7" idx="0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2819400" y="3962400"/>
            <a:ext cx="8382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81200" y="5867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3528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2587929" y="5319968"/>
            <a:ext cx="767743" cy="550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4"/>
          </p:cNvCxnSpPr>
          <p:nvPr/>
        </p:nvCxnSpPr>
        <p:spPr bwMode="auto">
          <a:xfrm rot="16200000" flipH="1">
            <a:off x="3371850" y="5505450"/>
            <a:ext cx="4572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 Placeholder 24"/>
          <p:cNvSpPr>
            <a:spLocks noGrp="1"/>
          </p:cNvSpPr>
          <p:nvPr>
            <p:ph type="body" idx="4294967295"/>
          </p:nvPr>
        </p:nvSpPr>
        <p:spPr bwMode="auto">
          <a:xfrm>
            <a:off x="990600" y="3886200"/>
            <a:ext cx="762000" cy="76200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27" name="Text Placeholder 24"/>
          <p:cNvSpPr txBox="1">
            <a:spLocks/>
          </p:cNvSpPr>
          <p:nvPr/>
        </p:nvSpPr>
        <p:spPr bwMode="auto">
          <a:xfrm>
            <a:off x="1828800" y="4648200"/>
            <a:ext cx="838200" cy="76199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19</a:t>
            </a:r>
          </a:p>
        </p:txBody>
      </p:sp>
      <p:cxnSp>
        <p:nvCxnSpPr>
          <p:cNvPr id="31" name="Straight Connector 30"/>
          <p:cNvCxnSpPr>
            <a:stCxn id="7" idx="2"/>
            <a:endCxn id="25" idx="7"/>
          </p:cNvCxnSpPr>
          <p:nvPr/>
        </p:nvCxnSpPr>
        <p:spPr bwMode="auto">
          <a:xfrm rot="10800000" flipV="1">
            <a:off x="1641008" y="3352800"/>
            <a:ext cx="873592" cy="6449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5" idx="5"/>
          </p:cNvCxnSpPr>
          <p:nvPr/>
        </p:nvCxnSpPr>
        <p:spPr bwMode="auto">
          <a:xfrm rot="16200000" flipH="1">
            <a:off x="1564809" y="4612808"/>
            <a:ext cx="340191" cy="1877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Lined list of BST nodes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BST *node;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List *next;</a:t>
            </a:r>
          </a:p>
          <a:p>
            <a:r>
              <a:rPr lang="en-US" dirty="0" smtClean="0"/>
              <a:t>};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Rangelist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Void </a:t>
            </a:r>
            <a:r>
              <a:rPr lang="en-US" sz="1800" dirty="0" err="1" smtClean="0"/>
              <a:t>Rangelist</a:t>
            </a:r>
            <a:r>
              <a:rPr lang="en-US" sz="1800" dirty="0" smtClean="0"/>
              <a:t>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l,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r,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List **list){</a:t>
            </a:r>
          </a:p>
          <a:p>
            <a:r>
              <a:rPr lang="en-US" sz="1800" dirty="0" smtClean="0"/>
              <a:t>  if (node)    {</a:t>
            </a:r>
          </a:p>
          <a:p>
            <a:r>
              <a:rPr lang="en-US" sz="1800" dirty="0" smtClean="0"/>
              <a:t>      if (node-&gt;key &gt; r)	</a:t>
            </a:r>
            <a:r>
              <a:rPr lang="en-US" sz="1800" dirty="0" err="1" smtClean="0"/>
              <a:t>Rangelist</a:t>
            </a:r>
            <a:r>
              <a:rPr lang="en-US" sz="1800" dirty="0" smtClean="0"/>
              <a:t> (node-&gt;left, l, r, &amp;*list);</a:t>
            </a:r>
          </a:p>
          <a:p>
            <a:endParaRPr lang="en-US" sz="1800" dirty="0" smtClean="0"/>
          </a:p>
          <a:p>
            <a:r>
              <a:rPr lang="en-US" sz="1800" dirty="0" smtClean="0"/>
              <a:t>      else if (node-&gt;key &lt; l) 	</a:t>
            </a:r>
            <a:r>
              <a:rPr lang="en-US" sz="1800" dirty="0" err="1" smtClean="0"/>
              <a:t>Rangelist</a:t>
            </a:r>
            <a:r>
              <a:rPr lang="en-US" sz="1800" dirty="0" smtClean="0"/>
              <a:t> (node-&gt;right, l, r, &amp;*list);</a:t>
            </a:r>
          </a:p>
          <a:p>
            <a:r>
              <a:rPr lang="en-US" sz="1800" dirty="0" smtClean="0"/>
              <a:t>      else	{</a:t>
            </a:r>
          </a:p>
          <a:p>
            <a:r>
              <a:rPr lang="en-US" sz="1800" dirty="0" smtClean="0"/>
              <a:t>	  </a:t>
            </a:r>
            <a:r>
              <a:rPr lang="en-US" sz="1800" dirty="0" err="1" smtClean="0"/>
              <a:t>Rangelist</a:t>
            </a:r>
            <a:r>
              <a:rPr lang="en-US" sz="1800" dirty="0" smtClean="0"/>
              <a:t> (node-&gt;right, l, r, &amp;*list);</a:t>
            </a:r>
          </a:p>
          <a:p>
            <a:r>
              <a:rPr lang="en-US" sz="1800" dirty="0" smtClean="0"/>
              <a:t>	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List *temp =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List *) </a:t>
            </a:r>
            <a:r>
              <a:rPr lang="en-US" sz="1800" dirty="0" err="1" smtClean="0"/>
              <a:t>malloc</a:t>
            </a:r>
            <a:r>
              <a:rPr lang="en-US" sz="1800" dirty="0" smtClean="0"/>
              <a:t> (</a:t>
            </a:r>
            <a:r>
              <a:rPr lang="en-US" sz="1800" dirty="0" err="1" smtClean="0"/>
              <a:t>sizeof</a:t>
            </a:r>
            <a:r>
              <a:rPr lang="en-US" sz="1800" dirty="0" smtClean="0"/>
              <a:t>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List));</a:t>
            </a:r>
          </a:p>
          <a:p>
            <a:r>
              <a:rPr lang="en-US" sz="1800" dirty="0" smtClean="0"/>
              <a:t>	  temp-&gt;node = node;</a:t>
            </a:r>
          </a:p>
          <a:p>
            <a:r>
              <a:rPr lang="en-US" sz="1800" dirty="0" smtClean="0"/>
              <a:t>	  temp-&gt;next = *list;</a:t>
            </a:r>
          </a:p>
          <a:p>
            <a:r>
              <a:rPr lang="en-US" sz="1800" dirty="0" smtClean="0"/>
              <a:t>	  *list = temp;</a:t>
            </a:r>
          </a:p>
          <a:p>
            <a:r>
              <a:rPr lang="en-US" sz="1800" dirty="0" smtClean="0"/>
              <a:t>	  </a:t>
            </a:r>
            <a:r>
              <a:rPr lang="en-US" sz="1800" dirty="0" err="1" smtClean="0"/>
              <a:t>Rangelist</a:t>
            </a:r>
            <a:r>
              <a:rPr lang="en-US" sz="1800" dirty="0" smtClean="0"/>
              <a:t> (node-&gt;left, l, r, &amp;*list);	}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}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Rangecount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Rangecount</a:t>
            </a:r>
            <a:r>
              <a:rPr lang="en-US" dirty="0" smtClean="0"/>
              <a:t>(</a:t>
            </a:r>
            <a:r>
              <a:rPr lang="en-US" dirty="0" err="1" smtClean="0"/>
              <a:t>l,r</a:t>
            </a:r>
            <a:r>
              <a:rPr lang="en-US" dirty="0" smtClean="0"/>
              <a:t>) count the number of numbers which are between l and r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Rangecount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Rangecount</a:t>
            </a:r>
            <a:r>
              <a:rPr lang="en-US" sz="1800" dirty="0" smtClean="0"/>
              <a:t>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l,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r) {</a:t>
            </a:r>
          </a:p>
          <a:p>
            <a:endParaRPr lang="en-US" sz="1800" dirty="0" smtClean="0"/>
          </a:p>
          <a:p>
            <a:r>
              <a:rPr lang="en-US" sz="1800" dirty="0" smtClean="0"/>
              <a:t>  if (!node &amp; l&gt;r) return 0;</a:t>
            </a:r>
          </a:p>
          <a:p>
            <a:endParaRPr lang="en-US" sz="1800" dirty="0" smtClean="0"/>
          </a:p>
          <a:p>
            <a:r>
              <a:rPr lang="en-US" sz="1800" dirty="0" smtClean="0"/>
              <a:t>  if (node-&gt;key &gt; r) return </a:t>
            </a:r>
            <a:r>
              <a:rPr lang="en-US" sz="1800" dirty="0" err="1" smtClean="0"/>
              <a:t>Rangecount</a:t>
            </a:r>
            <a:r>
              <a:rPr lang="en-US" sz="1800" dirty="0" smtClean="0"/>
              <a:t> (node-&gt;left, l, r);</a:t>
            </a:r>
          </a:p>
          <a:p>
            <a:endParaRPr lang="en-US" sz="1800" dirty="0" smtClean="0"/>
          </a:p>
          <a:p>
            <a:r>
              <a:rPr lang="en-US" sz="1800" dirty="0" smtClean="0"/>
              <a:t>  if (node-&gt;key &lt; l)     return </a:t>
            </a:r>
            <a:r>
              <a:rPr lang="en-US" sz="1800" dirty="0" err="1" smtClean="0"/>
              <a:t>Rangecount</a:t>
            </a:r>
            <a:r>
              <a:rPr lang="en-US" sz="1800" dirty="0" smtClean="0"/>
              <a:t> (node-&gt;right, l, r);</a:t>
            </a:r>
          </a:p>
          <a:p>
            <a:endParaRPr lang="en-US" sz="1800" dirty="0" smtClean="0"/>
          </a:p>
          <a:p>
            <a:r>
              <a:rPr lang="en-US" sz="1800" dirty="0" smtClean="0"/>
              <a:t>  return 1 + </a:t>
            </a:r>
            <a:r>
              <a:rPr lang="en-US" sz="1800" dirty="0" err="1" smtClean="0"/>
              <a:t>Rangecount</a:t>
            </a:r>
            <a:r>
              <a:rPr lang="en-US" sz="1800" dirty="0" smtClean="0"/>
              <a:t> (node-&gt;left, l, r) + </a:t>
            </a:r>
            <a:r>
              <a:rPr lang="en-US" sz="1800" dirty="0" err="1" smtClean="0"/>
              <a:t>Rangecount</a:t>
            </a:r>
            <a:r>
              <a:rPr lang="en-US" sz="1800" dirty="0" smtClean="0"/>
              <a:t> (node-&gt;right, l, r);</a:t>
            </a:r>
          </a:p>
          <a:p>
            <a:endParaRPr lang="en-US" sz="1800" dirty="0" smtClean="0"/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Summery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Buid</a:t>
            </a:r>
            <a:r>
              <a:rPr lang="en-US" dirty="0" smtClean="0"/>
              <a:t> BST: O(n log n)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Predecessor: O(h)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Successor:O</a:t>
            </a:r>
            <a:r>
              <a:rPr lang="en-US" dirty="0" smtClean="0"/>
              <a:t>(h)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LCA: O(h)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Rangelist</a:t>
            </a:r>
            <a:r>
              <a:rPr lang="en-US" dirty="0" smtClean="0"/>
              <a:t>: O(</a:t>
            </a:r>
            <a:r>
              <a:rPr lang="en-US" dirty="0" err="1" smtClean="0"/>
              <a:t>h+k</a:t>
            </a:r>
            <a:r>
              <a:rPr lang="en-US" dirty="0" smtClean="0"/>
              <a:t>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Rangecount:O</a:t>
            </a:r>
            <a:r>
              <a:rPr lang="en-US" dirty="0" smtClean="0"/>
              <a:t>(</a:t>
            </a:r>
            <a:r>
              <a:rPr lang="en-US" dirty="0" err="1" smtClean="0"/>
              <a:t>h+k</a:t>
            </a:r>
            <a:r>
              <a:rPr lang="en-US" dirty="0" smtClean="0"/>
              <a:t>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a BST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sorted sequence of keys, build a BST.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52600" y="2895600"/>
            <a:ext cx="4876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Multiply 5"/>
          <p:cNvSpPr/>
          <p:nvPr/>
        </p:nvSpPr>
        <p:spPr bwMode="auto">
          <a:xfrm>
            <a:off x="3962400" y="2514600"/>
            <a:ext cx="381000" cy="6858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Multiply 6"/>
          <p:cNvSpPr/>
          <p:nvPr/>
        </p:nvSpPr>
        <p:spPr bwMode="auto">
          <a:xfrm>
            <a:off x="1600200" y="2590800"/>
            <a:ext cx="381000" cy="6858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Multiply 7"/>
          <p:cNvSpPr/>
          <p:nvPr/>
        </p:nvSpPr>
        <p:spPr bwMode="auto">
          <a:xfrm>
            <a:off x="6400800" y="2590800"/>
            <a:ext cx="381000" cy="6858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3352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3429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3505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 bwMode="auto">
          <a:xfrm>
            <a:off x="2133600" y="5334000"/>
            <a:ext cx="1060704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>
            <a:off x="3581400" y="5257800"/>
            <a:ext cx="1060704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048000" y="4267200"/>
            <a:ext cx="609600" cy="609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>
            <a:stCxn id="14" idx="3"/>
            <a:endCxn id="12" idx="0"/>
          </p:cNvCxnSpPr>
          <p:nvPr/>
        </p:nvCxnSpPr>
        <p:spPr bwMode="auto">
          <a:xfrm rot="5400000">
            <a:off x="2627376" y="4824102"/>
            <a:ext cx="546474" cy="4733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4" idx="5"/>
            <a:endCxn id="13" idx="0"/>
          </p:cNvCxnSpPr>
          <p:nvPr/>
        </p:nvCxnSpPr>
        <p:spPr bwMode="auto">
          <a:xfrm rot="16200000" flipH="1">
            <a:off x="3604902" y="4750950"/>
            <a:ext cx="470274" cy="54342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810000" y="44196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A[m]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09800" y="640080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to m-1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38600" y="6248400"/>
            <a:ext cx="123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m+1 to r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a BST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err="1" smtClean="0"/>
              <a:t>CreateBBST</a:t>
            </a:r>
            <a:r>
              <a:rPr lang="en-US" sz="1800" dirty="0" smtClean="0"/>
              <a:t> (long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A[],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l,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r)</a:t>
            </a:r>
          </a:p>
          <a:p>
            <a:r>
              <a:rPr lang="en-US" sz="1800" dirty="0" smtClean="0"/>
              <a:t>{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 = NULL;</a:t>
            </a:r>
          </a:p>
          <a:p>
            <a:r>
              <a:rPr lang="en-US" sz="1800" dirty="0" smtClean="0"/>
              <a:t>  if (l &lt;= r)     {</a:t>
            </a:r>
          </a:p>
          <a:p>
            <a:r>
              <a:rPr lang="en-US" sz="1800" dirty="0" smtClean="0"/>
              <a:t>     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m = (l + r) / 2;</a:t>
            </a:r>
          </a:p>
          <a:p>
            <a:r>
              <a:rPr lang="en-US" sz="1800" dirty="0" smtClean="0"/>
              <a:t>      node =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*) </a:t>
            </a:r>
            <a:r>
              <a:rPr lang="en-US" sz="1800" dirty="0" err="1" smtClean="0"/>
              <a:t>malloc</a:t>
            </a:r>
            <a:r>
              <a:rPr lang="en-US" sz="1800" dirty="0" smtClean="0"/>
              <a:t> (</a:t>
            </a:r>
            <a:r>
              <a:rPr lang="en-US" sz="1800" dirty="0" err="1" smtClean="0"/>
              <a:t>sizeof</a:t>
            </a:r>
            <a:r>
              <a:rPr lang="en-US" sz="1800" dirty="0" smtClean="0"/>
              <a:t>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BST));</a:t>
            </a:r>
          </a:p>
          <a:p>
            <a:r>
              <a:rPr lang="en-US" sz="1800" dirty="0" smtClean="0"/>
              <a:t>      node-&gt;key = A[m];</a:t>
            </a:r>
          </a:p>
          <a:p>
            <a:r>
              <a:rPr lang="en-US" sz="1800" dirty="0" smtClean="0"/>
              <a:t>      node-&gt;left = </a:t>
            </a:r>
            <a:r>
              <a:rPr lang="en-US" sz="1800" dirty="0" err="1" smtClean="0"/>
              <a:t>CreateBBST</a:t>
            </a:r>
            <a:r>
              <a:rPr lang="en-US" sz="1800" dirty="0" smtClean="0"/>
              <a:t> (A, l, m - 1);</a:t>
            </a:r>
          </a:p>
          <a:p>
            <a:r>
              <a:rPr lang="en-US" sz="1800" dirty="0" smtClean="0"/>
              <a:t>      node-&gt;right = </a:t>
            </a:r>
            <a:r>
              <a:rPr lang="en-US" sz="1800" dirty="0" err="1" smtClean="0"/>
              <a:t>CreateBBST</a:t>
            </a:r>
            <a:r>
              <a:rPr lang="en-US" sz="1800" dirty="0" smtClean="0"/>
              <a:t> (A, m + 1, r);</a:t>
            </a:r>
          </a:p>
          <a:p>
            <a:r>
              <a:rPr lang="en-US" sz="1800" dirty="0" smtClean="0"/>
              <a:t>      if (node-&gt;right)	node-&gt;right-&gt;parent = node;</a:t>
            </a:r>
          </a:p>
          <a:p>
            <a:r>
              <a:rPr lang="en-US" sz="1800" dirty="0" smtClean="0"/>
              <a:t>      if (node-&gt;left) 	node-&gt;left-&gt;parent = node;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return node;</a:t>
            </a:r>
          </a:p>
          <a:p>
            <a:r>
              <a:rPr lang="en-US" sz="1800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a BST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sorted sequence of keys, build a BST.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T(n</a:t>
            </a:r>
            <a:r>
              <a:rPr lang="en-US" dirty="0" smtClean="0"/>
              <a:t>)=O(1)+T(n/2</a:t>
            </a:r>
            <a:r>
              <a:rPr lang="en-US" dirty="0" smtClean="0"/>
              <a:t>)+T(n/2);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</a:t>
            </a:r>
            <a:r>
              <a:rPr lang="en-US" dirty="0" smtClean="0"/>
              <a:t>=O(1)+2T(n/2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=O(n)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52600" y="2895600"/>
            <a:ext cx="4876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Multiply 5"/>
          <p:cNvSpPr/>
          <p:nvPr/>
        </p:nvSpPr>
        <p:spPr bwMode="auto">
          <a:xfrm>
            <a:off x="3962400" y="2514600"/>
            <a:ext cx="381000" cy="6858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Multiply 6"/>
          <p:cNvSpPr/>
          <p:nvPr/>
        </p:nvSpPr>
        <p:spPr bwMode="auto">
          <a:xfrm>
            <a:off x="1600200" y="2590800"/>
            <a:ext cx="381000" cy="6858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Multiply 7"/>
          <p:cNvSpPr/>
          <p:nvPr/>
        </p:nvSpPr>
        <p:spPr bwMode="auto">
          <a:xfrm>
            <a:off x="6400800" y="2590800"/>
            <a:ext cx="381000" cy="6858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3352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3429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3505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a BST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sorted sequence of keys, build a BST.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H(n)=</a:t>
            </a:r>
            <a:r>
              <a:rPr lang="en-US" dirty="0" smtClean="0"/>
              <a:t>1+Max{H(n/2),H(n/2</a:t>
            </a:r>
            <a:r>
              <a:rPr lang="en-US" dirty="0" smtClean="0"/>
              <a:t>)};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=</a:t>
            </a:r>
            <a:r>
              <a:rPr lang="en-US" dirty="0" smtClean="0"/>
              <a:t>1+H(n/2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=O(log n)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52600" y="2895600"/>
            <a:ext cx="4876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Multiply 5"/>
          <p:cNvSpPr/>
          <p:nvPr/>
        </p:nvSpPr>
        <p:spPr bwMode="auto">
          <a:xfrm>
            <a:off x="3962400" y="2514600"/>
            <a:ext cx="381000" cy="6858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Multiply 6"/>
          <p:cNvSpPr/>
          <p:nvPr/>
        </p:nvSpPr>
        <p:spPr bwMode="auto">
          <a:xfrm>
            <a:off x="1600200" y="2590800"/>
            <a:ext cx="381000" cy="6858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Multiply 7"/>
          <p:cNvSpPr/>
          <p:nvPr/>
        </p:nvSpPr>
        <p:spPr bwMode="auto">
          <a:xfrm>
            <a:off x="6400800" y="2590800"/>
            <a:ext cx="381000" cy="6858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3352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3429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3505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a BBST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sorted sequence of keys, a BBST can be built in linear time.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sequence of keys, a BBST can be built in O(n log n).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Predecessor and Successor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Predecessor (X) is the largest number smaller than X.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Successor(X) is the smallest number greater then X.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Predecessor (node) is the node whose key is the Predecessor of node-&gt;key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Successor (node) is the node whose key is the Successor of node-&gt;key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Predecessor and Successor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9718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24200" y="4495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  <a:endCxn id="7" idx="0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2819400" y="3962400"/>
            <a:ext cx="8382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81200" y="5867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3528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2587929" y="5319968"/>
            <a:ext cx="767743" cy="550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4"/>
          </p:cNvCxnSpPr>
          <p:nvPr/>
        </p:nvCxnSpPr>
        <p:spPr bwMode="auto">
          <a:xfrm rot="16200000" flipH="1">
            <a:off x="3371850" y="5505450"/>
            <a:ext cx="4572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 Placeholder 24"/>
          <p:cNvSpPr>
            <a:spLocks noGrp="1"/>
          </p:cNvSpPr>
          <p:nvPr>
            <p:ph type="body" idx="4294967295"/>
          </p:nvPr>
        </p:nvSpPr>
        <p:spPr bwMode="auto">
          <a:xfrm>
            <a:off x="990600" y="3886200"/>
            <a:ext cx="762000" cy="76200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27" name="Text Placeholder 24"/>
          <p:cNvSpPr txBox="1">
            <a:spLocks/>
          </p:cNvSpPr>
          <p:nvPr/>
        </p:nvSpPr>
        <p:spPr bwMode="auto">
          <a:xfrm>
            <a:off x="1828800" y="4648200"/>
            <a:ext cx="838200" cy="76199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19</a:t>
            </a:r>
          </a:p>
        </p:txBody>
      </p:sp>
      <p:cxnSp>
        <p:nvCxnSpPr>
          <p:cNvPr id="31" name="Straight Connector 30"/>
          <p:cNvCxnSpPr>
            <a:stCxn id="7" idx="2"/>
            <a:endCxn id="25" idx="7"/>
          </p:cNvCxnSpPr>
          <p:nvPr/>
        </p:nvCxnSpPr>
        <p:spPr bwMode="auto">
          <a:xfrm rot="10800000" flipV="1">
            <a:off x="1641008" y="3352800"/>
            <a:ext cx="873592" cy="6449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5" idx="5"/>
          </p:cNvCxnSpPr>
          <p:nvPr/>
        </p:nvCxnSpPr>
        <p:spPr bwMode="auto">
          <a:xfrm rot="16200000" flipH="1">
            <a:off x="1564809" y="4612808"/>
            <a:ext cx="340191" cy="1877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924</Words>
  <Application>Microsoft Office PowerPoint</Application>
  <PresentationFormat>On-screen Show (4:3)</PresentationFormat>
  <Paragraphs>265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1_Office Theme</vt:lpstr>
      <vt:lpstr>Binary Search Trees Build BST, Predecessor, Successor, LCA and RangeList</vt:lpstr>
      <vt:lpstr>Build a BST</vt:lpstr>
      <vt:lpstr>Build a BST</vt:lpstr>
      <vt:lpstr>Build a BST</vt:lpstr>
      <vt:lpstr>Build a BST</vt:lpstr>
      <vt:lpstr>Build a BST</vt:lpstr>
      <vt:lpstr>Build a BBST</vt:lpstr>
      <vt:lpstr>Predecessor and Successor</vt:lpstr>
      <vt:lpstr>Predecessor and Successor</vt:lpstr>
      <vt:lpstr>Predecessor(node)</vt:lpstr>
      <vt:lpstr>Predecessor(node)</vt:lpstr>
      <vt:lpstr>Predecessor(node)</vt:lpstr>
      <vt:lpstr>Predecessor(node)</vt:lpstr>
      <vt:lpstr>Successor(node)</vt:lpstr>
      <vt:lpstr>Successor(node)</vt:lpstr>
      <vt:lpstr>Successor(node)</vt:lpstr>
      <vt:lpstr>Successor(node)</vt:lpstr>
      <vt:lpstr>Least Common Ancestor (LCA)</vt:lpstr>
      <vt:lpstr>Least Common Ancestor (LCA)</vt:lpstr>
      <vt:lpstr>Least Common Ancestor (LCA) </vt:lpstr>
      <vt:lpstr>Rangelist </vt:lpstr>
      <vt:lpstr>Rangelist</vt:lpstr>
      <vt:lpstr>Lined list of BST nodes </vt:lpstr>
      <vt:lpstr>Rangelist </vt:lpstr>
      <vt:lpstr>Rangecount </vt:lpstr>
      <vt:lpstr>Rangecount </vt:lpstr>
      <vt:lpstr>Summery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14</cp:revision>
  <dcterms:created xsi:type="dcterms:W3CDTF">2020-04-03T03:53:21Z</dcterms:created>
  <dcterms:modified xsi:type="dcterms:W3CDTF">2020-04-05T14:35:34Z</dcterms:modified>
</cp:coreProperties>
</file>