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57" r:id="rId4"/>
    <p:sldId id="301" r:id="rId5"/>
    <p:sldId id="302" r:id="rId6"/>
    <p:sldId id="303" r:id="rId7"/>
    <p:sldId id="304" r:id="rId8"/>
    <p:sldId id="305" r:id="rId9"/>
    <p:sldId id="279" r:id="rId10"/>
    <p:sldId id="289" r:id="rId11"/>
    <p:sldId id="306" r:id="rId12"/>
    <p:sldId id="308" r:id="rId13"/>
    <p:sldId id="312" r:id="rId14"/>
    <p:sldId id="307" r:id="rId15"/>
    <p:sldId id="311" r:id="rId16"/>
    <p:sldId id="310" r:id="rId17"/>
    <p:sldId id="309" r:id="rId18"/>
    <p:sldId id="314" r:id="rId19"/>
    <p:sldId id="31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DCC21F-2D32-49F0-B502-29276E3B68A8}" type="datetimeFigureOut">
              <a:rPr lang="en-US" smtClean="0"/>
              <a:pPr/>
              <a:t>4/20/2020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486C2-A025-4DC8-8059-189EC6268D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3BE42B-18DE-401B-93B6-73624635822A}"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3BE42B-18DE-401B-93B6-73624635822A}"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3BE42B-18DE-401B-93B6-73624635822A}"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Footer Placeholder 4"/>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Slide Number Placeholder 5"/>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B0A229C-7C8D-415D-95E7-01AB2F006EB2}"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Footer Placeholder 4"/>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Slide Number Placeholder 5"/>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ACEF491-B5B3-4F1A-AC07-B2393608B698}"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Footer Placeholder 4"/>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Slide Number Placeholder 5"/>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BD8EDFD-EB1E-4A1A-BF62-BF22D8CD7859}"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7013" cy="490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219200"/>
            <a:ext cx="4037012" cy="490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Footer Placeholder 5"/>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7" name="Slide Number Placeholder 6"/>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94C020F-4431-4ECA-BCBC-3E5999003B8F}"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8" name="Footer Placeholder 7"/>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9" name="Slide Number Placeholder 8"/>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A338099-5CF6-4234-A752-8FFF14B26F72}"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4" name="Footer Placeholder 3"/>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Slide Number Placeholder 4"/>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444A0EA-E76B-4E7E-A7C4-23D334D29D1A}"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3" name="Footer Placeholder 2"/>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4" name="Slide Number Placeholder 3"/>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4F341F2-D70C-49C5-9CF3-9A5F2CA373DA}"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Footer Placeholder 5"/>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7" name="Slide Number Placeholder 6"/>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BE6B65F-EBDF-4DD6-9C10-F69E787327AE}"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3BE42B-18DE-401B-93B6-73624635822A}"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Footer Placeholder 5"/>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7" name="Slide Number Placeholder 6"/>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3F0E392-B577-47F6-A4F7-50FCFF5679D3}"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Footer Placeholder 4"/>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Slide Number Placeholder 5"/>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2D64A7A-76A9-4D44-9D2F-371D581B0922}"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513" y="-244475"/>
            <a:ext cx="2170112" cy="63674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44475"/>
            <a:ext cx="6361113" cy="63674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Footer Placeholder 4"/>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Slide Number Placeholder 5"/>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17D0F04-C3B4-4C22-8DB6-5CE19640AD60}"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3BE42B-18DE-401B-93B6-73624635822A}"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3BE42B-18DE-401B-93B6-73624635822A}"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3BE42B-18DE-401B-93B6-73624635822A}" type="datetimeFigureOut">
              <a:rPr lang="en-US" smtClean="0"/>
              <a:pPr/>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3BE42B-18DE-401B-93B6-73624635822A}" type="datetimeFigureOut">
              <a:rPr lang="en-US" smtClean="0"/>
              <a:pPr/>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BE42B-18DE-401B-93B6-73624635822A}" type="datetimeFigureOut">
              <a:rPr lang="en-US" smtClean="0"/>
              <a:pPr/>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BE42B-18DE-401B-93B6-73624635822A}"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BE42B-18DE-401B-93B6-73624635822A}"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BE42B-18DE-401B-93B6-73624635822A}" type="datetimeFigureOut">
              <a:rPr lang="en-US" smtClean="0"/>
              <a:pPr/>
              <a:t>4/20/2020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06D44-C508-4441-A883-9865C16588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0" y="-244475"/>
            <a:ext cx="8077200" cy="1311275"/>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457200" y="1219200"/>
            <a:ext cx="8226425" cy="49037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457200" y="6245225"/>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pPr algn="l" defTabSz="449263" rtl="0" fontAlgn="base">
              <a:spcBef>
                <a:spcPct val="0"/>
              </a:spcBef>
              <a:spcAft>
                <a:spcPct val="0"/>
              </a:spcAft>
              <a:buSzPct val="100000"/>
            </a:pPr>
            <a:endParaRPr lang="en-IN" kern="1200">
              <a:latin typeface="Arial" charset="0"/>
            </a:endParaRPr>
          </a:p>
        </p:txBody>
      </p:sp>
      <p:sp>
        <p:nvSpPr>
          <p:cNvPr id="1028" name="Rectangle 4"/>
          <p:cNvSpPr>
            <a:spLocks noGrp="1" noChangeArrowheads="1"/>
          </p:cNvSpPr>
          <p:nvPr>
            <p:ph type="ftr"/>
          </p:nvPr>
        </p:nvSpPr>
        <p:spPr bwMode="auto">
          <a:xfrm>
            <a:off x="3124200" y="6245225"/>
            <a:ext cx="2892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pPr algn="l" defTabSz="449263" rtl="0" fontAlgn="base">
              <a:spcBef>
                <a:spcPct val="0"/>
              </a:spcBef>
              <a:spcAft>
                <a:spcPct val="0"/>
              </a:spcAft>
              <a:buSzPct val="100000"/>
            </a:pPr>
            <a:endParaRPr lang="en-IN" kern="1200">
              <a:latin typeface="Arial" charset="0"/>
            </a:endParaRPr>
          </a:p>
        </p:txBody>
      </p:sp>
      <p:sp>
        <p:nvSpPr>
          <p:cNvPr id="1029" name="Rectangle 5"/>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pPr algn="l" defTabSz="449263" rtl="0" fontAlgn="base">
              <a:spcBef>
                <a:spcPct val="0"/>
              </a:spcBef>
              <a:spcAft>
                <a:spcPct val="0"/>
              </a:spcAft>
              <a:buSzPct val="100000"/>
            </a:pPr>
            <a:fld id="{E67A8C46-3A16-49F2-BD97-CF4DBED2EFCC}" type="slidenum">
              <a:rPr lang="en-US" kern="1200">
                <a:latin typeface="Arial" charset="0"/>
              </a:rPr>
              <a:pPr algn="l" defTabSz="449263" rtl="0" fontAlgn="base">
                <a:spcBef>
                  <a:spcPct val="0"/>
                </a:spcBef>
                <a:spcAft>
                  <a:spcPct val="0"/>
                </a:spcAft>
                <a:buSzPct val="100000"/>
              </a:pPr>
              <a:t>‹#›</a:t>
            </a:fld>
            <a:endParaRPr lang="en-US" kern="1200">
              <a:latin typeface="Arial" charset="0"/>
            </a:endParaRPr>
          </a:p>
        </p:txBody>
      </p:sp>
      <p:grpSp>
        <p:nvGrpSpPr>
          <p:cNvPr id="2" name="Group 6"/>
          <p:cNvGrpSpPr>
            <a:grpSpLocks/>
          </p:cNvGrpSpPr>
          <p:nvPr/>
        </p:nvGrpSpPr>
        <p:grpSpPr bwMode="auto">
          <a:xfrm>
            <a:off x="8077200" y="0"/>
            <a:ext cx="1065213" cy="820738"/>
            <a:chOff x="5088" y="0"/>
            <a:chExt cx="671" cy="517"/>
          </a:xfrm>
        </p:grpSpPr>
        <p:sp>
          <p:nvSpPr>
            <p:cNvPr id="1031" name="Rectangle 7"/>
            <p:cNvSpPr>
              <a:spLocks noChangeArrowheads="1"/>
            </p:cNvSpPr>
            <p:nvPr/>
          </p:nvSpPr>
          <p:spPr bwMode="auto">
            <a:xfrm>
              <a:off x="5088" y="0"/>
              <a:ext cx="672" cy="518"/>
            </a:xfrm>
            <a:prstGeom prst="rect">
              <a:avLst/>
            </a:prstGeom>
            <a:solidFill>
              <a:srgbClr val="003399"/>
            </a:solidFill>
            <a:ln w="9525">
              <a:noFill/>
              <a:round/>
              <a:headEnd/>
              <a:tailEnd/>
            </a:ln>
            <a:effectLst/>
          </p:spPr>
          <p:txBody>
            <a:bodyPr wrap="none" anchor="ctr"/>
            <a:lstStyle/>
            <a:p>
              <a:pPr algn="l" defTabSz="449263" rtl="0" fontAlgn="base">
                <a:spcBef>
                  <a:spcPct val="0"/>
                </a:spcBef>
                <a:spcAft>
                  <a:spcPct val="0"/>
                </a:spcAft>
                <a:buClr>
                  <a:srgbClr val="000000"/>
                </a:buClr>
                <a:buSzPct val="100000"/>
                <a:buFont typeface="Times New Roman" pitchFamily="16" charset="0"/>
                <a:buNone/>
              </a:pPr>
              <a:endParaRPr lang="en-US" kern="1200">
                <a:solidFill>
                  <a:srgbClr val="FFFFFF"/>
                </a:solidFill>
                <a:latin typeface="Arial" charset="0"/>
              </a:endParaRPr>
            </a:p>
          </p:txBody>
        </p:sp>
        <p:pic>
          <p:nvPicPr>
            <p:cNvPr id="1032" name="Picture 8"/>
            <p:cNvPicPr>
              <a:picLocks noChangeAspect="1" noChangeArrowheads="1"/>
            </p:cNvPicPr>
            <p:nvPr/>
          </p:nvPicPr>
          <p:blipFill>
            <a:blip r:embed="rId13"/>
            <a:srcRect/>
            <a:stretch>
              <a:fillRect/>
            </a:stretch>
          </p:blipFill>
          <p:spPr bwMode="auto">
            <a:xfrm>
              <a:off x="5155" y="69"/>
              <a:ext cx="554" cy="388"/>
            </a:xfrm>
            <a:prstGeom prst="rect">
              <a:avLst/>
            </a:prstGeom>
            <a:solidFill>
              <a:srgbClr val="003399"/>
            </a:solidFill>
            <a:ln w="9525">
              <a:noFill/>
              <a:round/>
              <a:headEnd/>
              <a:tailEnd/>
            </a:ln>
            <a:effectLst/>
          </p:spPr>
        </p:pic>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fontAlgn="base">
        <a:spcBef>
          <a:spcPct val="0"/>
        </a:spcBef>
        <a:spcAft>
          <a:spcPct val="0"/>
        </a:spcAft>
        <a:buClr>
          <a:srgbClr val="000000"/>
        </a:buClr>
        <a:buSzPct val="100000"/>
        <a:buFont typeface="Times New Roman" pitchFamily="16" charset="0"/>
        <a:defRPr sz="4000">
          <a:solidFill>
            <a:srgbClr val="99CCFF"/>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2pPr>
      <a:lvl3pPr marL="11430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3pPr>
      <a:lvl4pPr marL="16002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4pPr>
      <a:lvl5pPr marL="20574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5pPr>
      <a:lvl6pPr marL="25146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6pPr>
      <a:lvl7pPr marL="29718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7pPr>
      <a:lvl8pPr marL="34290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8pPr>
      <a:lvl9pPr marL="38862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9pPr>
    </p:titleStyle>
    <p:bodyStyle>
      <a:lvl1pPr marL="342900" indent="-342900" algn="l" defTabSz="449263" rtl="0" fontAlgn="base">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a:spcBef>
          <a:spcPts val="700"/>
        </a:spcBef>
        <a:spcAft>
          <a:spcPct val="0"/>
        </a:spcAft>
        <a:buClr>
          <a:srgbClr val="000000"/>
        </a:buClr>
        <a:buSzPct val="100000"/>
        <a:buFont typeface="Times New Roman" pitchFamily="16" charset="0"/>
        <a:defRPr sz="2800">
          <a:solidFill>
            <a:srgbClr val="990000"/>
          </a:solidFill>
          <a:latin typeface="+mn-lt"/>
          <a:ea typeface="+mn-ea"/>
          <a:cs typeface="+mn-cs"/>
        </a:defRPr>
      </a:lvl2pPr>
      <a:lvl3pPr marL="1143000" indent="-228600" algn="l" defTabSz="449263" rtl="0" fontAlgn="base">
        <a:spcBef>
          <a:spcPts val="600"/>
        </a:spcBef>
        <a:spcAft>
          <a:spcPct val="0"/>
        </a:spcAft>
        <a:buClr>
          <a:srgbClr val="000000"/>
        </a:buClr>
        <a:buSzPct val="100000"/>
        <a:buFont typeface="Times New Roman" pitchFamily="16" charset="0"/>
        <a:defRPr sz="2400">
          <a:solidFill>
            <a:srgbClr val="336600"/>
          </a:solidFill>
          <a:latin typeface="+mn-lt"/>
          <a:ea typeface="+mn-ea"/>
          <a:cs typeface="+mn-cs"/>
        </a:defRPr>
      </a:lvl3pPr>
      <a:lvl4pPr marL="1600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Cayley’s</a:t>
            </a:r>
            <a:r>
              <a:rPr lang="en-US" dirty="0" smtClean="0"/>
              <a:t> Theorem</a:t>
            </a:r>
            <a:endParaRPr lang="en-US" dirty="0"/>
          </a:p>
        </p:txBody>
      </p:sp>
      <p:sp>
        <p:nvSpPr>
          <p:cNvPr id="3" name="Subtitle 2"/>
          <p:cNvSpPr>
            <a:spLocks noGrp="1"/>
          </p:cNvSpPr>
          <p:nvPr>
            <p:ph type="subTitle" idx="1"/>
          </p:nvPr>
        </p:nvSpPr>
        <p:spPr/>
        <p:txBody>
          <a:bodyPr/>
          <a:lstStyle/>
          <a:p>
            <a:pPr marL="342900" indent="-339725">
              <a:spcBef>
                <a:spcPts val="80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dirty="0" err="1">
                <a:solidFill>
                  <a:srgbClr val="000000"/>
                </a:solidFill>
              </a:rPr>
              <a:t>Muralidhara</a:t>
            </a:r>
            <a:r>
              <a:rPr lang="en-US" dirty="0">
                <a:solidFill>
                  <a:srgbClr val="000000"/>
                </a:solidFill>
              </a:rPr>
              <a:t> V N</a:t>
            </a:r>
          </a:p>
          <a:p>
            <a:pPr marL="342900" indent="-339725">
              <a:spcBef>
                <a:spcPts val="80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dirty="0">
                <a:solidFill>
                  <a:srgbClr val="000000"/>
                </a:solidFill>
              </a:rPr>
              <a:t>IIIT Bangalore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a:t>
            </a:r>
            <a:r>
              <a:rPr lang="en-US" sz="2400" dirty="0" smtClean="0"/>
              <a:t>Given a spanning Tree with n nodes, pick a degree one node with least label and delete the node and the edge incident on the node and note down the label of the other end point of the edge that is delete.</a:t>
            </a: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solidFill>
                <a:srgbClr val="000000"/>
              </a:solidFill>
            </a:endParaRP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Continue this till only one edge is left.</a:t>
            </a: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If you continue the algorithm , the last node to be noted is n-1.</a:t>
            </a:r>
            <a:endParaRPr lang="en-US" dirty="0" smtClean="0"/>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As the highest labeled node will never be deleted.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Given a vector of length n-2, pick a node with least label that has not been picked so for and not part of the vector, delete it from the vector and </a:t>
            </a:r>
            <a:r>
              <a:rPr lang="en-US" dirty="0" smtClean="0"/>
              <a:t>then connect the  </a:t>
            </a:r>
            <a:r>
              <a:rPr lang="en-US" dirty="0" smtClean="0"/>
              <a:t>picked node to the deleted node. </a:t>
            </a: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Repeat this until the vector is empty.</a:t>
            </a: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Connect the not picked node with n-1.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Spanning Tree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p:txBody>
      </p:sp>
      <p:sp>
        <p:nvSpPr>
          <p:cNvPr id="6" name="Oval 5"/>
          <p:cNvSpPr/>
          <p:nvPr/>
        </p:nvSpPr>
        <p:spPr bwMode="auto">
          <a:xfrm>
            <a:off x="4267200" y="31242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2</a:t>
            </a:r>
            <a:endParaRPr kumimoji="0" lang="en-US" sz="32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42672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6</a:t>
            </a:r>
            <a:endParaRPr kumimoji="0" lang="en-US" sz="3200" b="0" i="0" u="none" strike="noStrike" cap="none" normalizeH="0" baseline="0" dirty="0" smtClean="0">
              <a:ln>
                <a:noFill/>
              </a:ln>
              <a:solidFill>
                <a:schemeClr val="bg1"/>
              </a:solidFill>
              <a:effectLst/>
              <a:latin typeface="Arial" charset="0"/>
            </a:endParaRPr>
          </a:p>
        </p:txBody>
      </p:sp>
      <p:sp>
        <p:nvSpPr>
          <p:cNvPr id="9" name="Oval 8"/>
          <p:cNvSpPr/>
          <p:nvPr/>
        </p:nvSpPr>
        <p:spPr bwMode="auto">
          <a:xfrm>
            <a:off x="2209800" y="3048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1</a:t>
            </a:r>
            <a:endParaRPr kumimoji="0" lang="en-US" sz="3200" b="0" i="0" u="none" strike="noStrike" cap="none" normalizeH="0" baseline="0" dirty="0" smtClean="0">
              <a:ln>
                <a:noFill/>
              </a:ln>
              <a:solidFill>
                <a:schemeClr val="bg1"/>
              </a:solidFill>
              <a:effectLst/>
              <a:latin typeface="Arial" charset="0"/>
            </a:endParaRPr>
          </a:p>
        </p:txBody>
      </p:sp>
      <p:sp>
        <p:nvSpPr>
          <p:cNvPr id="10" name="Oval 9"/>
          <p:cNvSpPr/>
          <p:nvPr/>
        </p:nvSpPr>
        <p:spPr bwMode="auto">
          <a:xfrm>
            <a:off x="22098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7</a:t>
            </a:r>
            <a:endParaRPr kumimoji="0" lang="en-US" sz="3200" b="0" i="0" u="none" strike="noStrike" cap="none" normalizeH="0" baseline="0" dirty="0" smtClean="0">
              <a:ln>
                <a:noFill/>
              </a:ln>
              <a:solidFill>
                <a:schemeClr val="bg1"/>
              </a:solidFill>
              <a:effectLst/>
              <a:latin typeface="Arial" charset="0"/>
            </a:endParaRPr>
          </a:p>
        </p:txBody>
      </p:sp>
      <p:sp>
        <p:nvSpPr>
          <p:cNvPr id="14" name="Oval 13"/>
          <p:cNvSpPr/>
          <p:nvPr/>
        </p:nvSpPr>
        <p:spPr bwMode="auto">
          <a:xfrm>
            <a:off x="609600" y="2209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0</a:t>
            </a:r>
            <a:endParaRPr kumimoji="0" lang="en-US" sz="3200" b="0" i="0" u="none" strike="noStrike" cap="none" normalizeH="0" baseline="0" dirty="0" smtClean="0">
              <a:ln>
                <a:noFill/>
              </a:ln>
              <a:solidFill>
                <a:schemeClr val="bg1"/>
              </a:solidFill>
              <a:effectLst/>
              <a:latin typeface="Arial" charset="0"/>
            </a:endParaRPr>
          </a:p>
        </p:txBody>
      </p:sp>
      <p:cxnSp>
        <p:nvCxnSpPr>
          <p:cNvPr id="23" name="Straight Connector 22"/>
          <p:cNvCxnSpPr>
            <a:stCxn id="14" idx="5"/>
            <a:endCxn id="9" idx="2"/>
          </p:cNvCxnSpPr>
          <p:nvPr/>
        </p:nvCxnSpPr>
        <p:spPr bwMode="auto">
          <a:xfrm rot="16200000" flipH="1">
            <a:off x="1444928" y="2740327"/>
            <a:ext cx="514911" cy="1014833"/>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TextBox 15"/>
          <p:cNvSpPr txBox="1"/>
          <p:nvPr/>
        </p:nvSpPr>
        <p:spPr>
          <a:xfrm>
            <a:off x="1295400" y="5334000"/>
            <a:ext cx="6324600" cy="707886"/>
          </a:xfrm>
          <a:prstGeom prst="rect">
            <a:avLst/>
          </a:prstGeom>
          <a:noFill/>
        </p:spPr>
        <p:txBody>
          <a:bodyPr wrap="square" rtlCol="0">
            <a:spAutoFit/>
          </a:bodyPr>
          <a:lstStyle/>
          <a:p>
            <a:r>
              <a:rPr lang="en-US" sz="4000" dirty="0" smtClean="0"/>
              <a:t>Pick 0 (1,2,2,2,2,7)</a:t>
            </a:r>
            <a:endParaRPr lang="en-US" sz="4000" dirty="0"/>
          </a:p>
        </p:txBody>
      </p:sp>
      <p:sp>
        <p:nvSpPr>
          <p:cNvPr id="18" name="Oval 17"/>
          <p:cNvSpPr/>
          <p:nvPr/>
        </p:nvSpPr>
        <p:spPr bwMode="auto">
          <a:xfrm>
            <a:off x="5486400" y="9144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5</a:t>
            </a:r>
            <a:endParaRPr kumimoji="0" lang="en-US" sz="3200" b="0" i="0" u="none" strike="noStrike" cap="none" normalizeH="0" baseline="0" dirty="0" smtClean="0">
              <a:ln>
                <a:noFill/>
              </a:ln>
              <a:solidFill>
                <a:schemeClr val="bg1"/>
              </a:solidFill>
              <a:effectLst/>
              <a:latin typeface="Arial" charset="0"/>
            </a:endParaRPr>
          </a:p>
        </p:txBody>
      </p:sp>
      <p:sp>
        <p:nvSpPr>
          <p:cNvPr id="20" name="Oval 19"/>
          <p:cNvSpPr/>
          <p:nvPr/>
        </p:nvSpPr>
        <p:spPr bwMode="auto">
          <a:xfrm>
            <a:off x="6248400" y="3352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3</a:t>
            </a:r>
            <a:endParaRPr kumimoji="0" lang="en-US" sz="3200" b="0" i="0" u="none" strike="noStrike" cap="none" normalizeH="0" baseline="0" dirty="0" smtClean="0">
              <a:ln>
                <a:noFill/>
              </a:ln>
              <a:solidFill>
                <a:schemeClr val="bg1"/>
              </a:solidFill>
              <a:effectLst/>
              <a:latin typeface="Arial" charset="0"/>
            </a:endParaRPr>
          </a:p>
        </p:txBody>
      </p:sp>
      <p:sp>
        <p:nvSpPr>
          <p:cNvPr id="21" name="Oval 20"/>
          <p:cNvSpPr/>
          <p:nvPr/>
        </p:nvSpPr>
        <p:spPr bwMode="auto">
          <a:xfrm>
            <a:off x="6172200" y="1905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4</a:t>
            </a:r>
            <a:endParaRPr kumimoji="0" lang="en-US" sz="3200" b="0" i="0" u="none" strike="noStrike" cap="none" normalizeH="0" baseline="0" dirty="0" smtClean="0">
              <a:ln>
                <a:noFill/>
              </a:ln>
              <a:solidFill>
                <a:schemeClr val="bg1"/>
              </a:solidFill>
              <a:effectLst/>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Spanning Tree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p:txBody>
      </p:sp>
      <p:sp>
        <p:nvSpPr>
          <p:cNvPr id="6" name="Oval 5"/>
          <p:cNvSpPr/>
          <p:nvPr/>
        </p:nvSpPr>
        <p:spPr bwMode="auto">
          <a:xfrm>
            <a:off x="4267200" y="31242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2</a:t>
            </a:r>
            <a:endParaRPr kumimoji="0" lang="en-US" sz="32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42672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6</a:t>
            </a:r>
            <a:endParaRPr kumimoji="0" lang="en-US" sz="3200" b="0" i="0" u="none" strike="noStrike" cap="none" normalizeH="0" baseline="0" dirty="0" smtClean="0">
              <a:ln>
                <a:noFill/>
              </a:ln>
              <a:solidFill>
                <a:schemeClr val="bg1"/>
              </a:solidFill>
              <a:effectLst/>
              <a:latin typeface="Arial" charset="0"/>
            </a:endParaRPr>
          </a:p>
        </p:txBody>
      </p:sp>
      <p:sp>
        <p:nvSpPr>
          <p:cNvPr id="9" name="Oval 8"/>
          <p:cNvSpPr/>
          <p:nvPr/>
        </p:nvSpPr>
        <p:spPr bwMode="auto">
          <a:xfrm>
            <a:off x="2209800" y="3048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1</a:t>
            </a:r>
            <a:endParaRPr kumimoji="0" lang="en-US" sz="3200" b="0" i="0" u="none" strike="noStrike" cap="none" normalizeH="0" baseline="0" dirty="0" smtClean="0">
              <a:ln>
                <a:noFill/>
              </a:ln>
              <a:solidFill>
                <a:schemeClr val="bg1"/>
              </a:solidFill>
              <a:effectLst/>
              <a:latin typeface="Arial" charset="0"/>
            </a:endParaRPr>
          </a:p>
        </p:txBody>
      </p:sp>
      <p:sp>
        <p:nvSpPr>
          <p:cNvPr id="10" name="Oval 9"/>
          <p:cNvSpPr/>
          <p:nvPr/>
        </p:nvSpPr>
        <p:spPr bwMode="auto">
          <a:xfrm>
            <a:off x="22098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7</a:t>
            </a:r>
            <a:endParaRPr kumimoji="0" lang="en-US" sz="3200" b="0" i="0" u="none" strike="noStrike" cap="none" normalizeH="0" baseline="0" dirty="0" smtClean="0">
              <a:ln>
                <a:noFill/>
              </a:ln>
              <a:solidFill>
                <a:schemeClr val="bg1"/>
              </a:solidFill>
              <a:effectLst/>
              <a:latin typeface="Arial" charset="0"/>
            </a:endParaRPr>
          </a:p>
        </p:txBody>
      </p:sp>
      <p:sp>
        <p:nvSpPr>
          <p:cNvPr id="14" name="Oval 13"/>
          <p:cNvSpPr/>
          <p:nvPr/>
        </p:nvSpPr>
        <p:spPr bwMode="auto">
          <a:xfrm>
            <a:off x="609600" y="2209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0</a:t>
            </a:r>
            <a:endParaRPr kumimoji="0" lang="en-US" sz="3200" b="0" i="0" u="none" strike="noStrike" cap="none" normalizeH="0" baseline="0" dirty="0" smtClean="0">
              <a:ln>
                <a:noFill/>
              </a:ln>
              <a:solidFill>
                <a:schemeClr val="bg1"/>
              </a:solidFill>
              <a:effectLst/>
              <a:latin typeface="Arial" charset="0"/>
            </a:endParaRPr>
          </a:p>
        </p:txBody>
      </p:sp>
      <p:cxnSp>
        <p:nvCxnSpPr>
          <p:cNvPr id="23" name="Straight Connector 22"/>
          <p:cNvCxnSpPr>
            <a:stCxn id="14" idx="5"/>
            <a:endCxn id="9" idx="2"/>
          </p:cNvCxnSpPr>
          <p:nvPr/>
        </p:nvCxnSpPr>
        <p:spPr bwMode="auto">
          <a:xfrm rot="16200000" flipH="1">
            <a:off x="1444928" y="2740327"/>
            <a:ext cx="514911" cy="1014833"/>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TextBox 15"/>
          <p:cNvSpPr txBox="1"/>
          <p:nvPr/>
        </p:nvSpPr>
        <p:spPr>
          <a:xfrm>
            <a:off x="1295400" y="5334000"/>
            <a:ext cx="4572000" cy="707886"/>
          </a:xfrm>
          <a:prstGeom prst="rect">
            <a:avLst/>
          </a:prstGeom>
          <a:noFill/>
        </p:spPr>
        <p:txBody>
          <a:bodyPr wrap="square" rtlCol="0">
            <a:spAutoFit/>
          </a:bodyPr>
          <a:lstStyle/>
          <a:p>
            <a:r>
              <a:rPr lang="en-US" sz="4000" dirty="0" smtClean="0"/>
              <a:t>Pick 1(2,2,2,2,7)</a:t>
            </a:r>
            <a:endParaRPr lang="en-US" sz="4000" dirty="0"/>
          </a:p>
        </p:txBody>
      </p:sp>
      <p:sp>
        <p:nvSpPr>
          <p:cNvPr id="18" name="Oval 17"/>
          <p:cNvSpPr/>
          <p:nvPr/>
        </p:nvSpPr>
        <p:spPr bwMode="auto">
          <a:xfrm>
            <a:off x="5486400" y="9144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5</a:t>
            </a:r>
            <a:endParaRPr kumimoji="0" lang="en-US" sz="3200" b="0" i="0" u="none" strike="noStrike" cap="none" normalizeH="0" baseline="0" dirty="0" smtClean="0">
              <a:ln>
                <a:noFill/>
              </a:ln>
              <a:solidFill>
                <a:schemeClr val="bg1"/>
              </a:solidFill>
              <a:effectLst/>
              <a:latin typeface="Arial" charset="0"/>
            </a:endParaRPr>
          </a:p>
        </p:txBody>
      </p:sp>
      <p:sp>
        <p:nvSpPr>
          <p:cNvPr id="20" name="Oval 19"/>
          <p:cNvSpPr/>
          <p:nvPr/>
        </p:nvSpPr>
        <p:spPr bwMode="auto">
          <a:xfrm>
            <a:off x="6248400" y="3352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3</a:t>
            </a:r>
            <a:endParaRPr kumimoji="0" lang="en-US" sz="3200" b="0" i="0" u="none" strike="noStrike" cap="none" normalizeH="0" baseline="0" dirty="0" smtClean="0">
              <a:ln>
                <a:noFill/>
              </a:ln>
              <a:solidFill>
                <a:schemeClr val="bg1"/>
              </a:solidFill>
              <a:effectLst/>
              <a:latin typeface="Arial" charset="0"/>
            </a:endParaRPr>
          </a:p>
        </p:txBody>
      </p:sp>
      <p:sp>
        <p:nvSpPr>
          <p:cNvPr id="21" name="Oval 20"/>
          <p:cNvSpPr/>
          <p:nvPr/>
        </p:nvSpPr>
        <p:spPr bwMode="auto">
          <a:xfrm>
            <a:off x="6172200" y="1905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4</a:t>
            </a:r>
            <a:endParaRPr kumimoji="0" lang="en-US" sz="3200" b="0" i="0" u="none" strike="noStrike" cap="none" normalizeH="0" baseline="0" dirty="0" smtClean="0">
              <a:ln>
                <a:noFill/>
              </a:ln>
              <a:solidFill>
                <a:schemeClr val="bg1"/>
              </a:solidFill>
              <a:effectLst/>
              <a:latin typeface="Arial" charset="0"/>
            </a:endParaRPr>
          </a:p>
        </p:txBody>
      </p:sp>
      <p:cxnSp>
        <p:nvCxnSpPr>
          <p:cNvPr id="30" name="Straight Connector 29"/>
          <p:cNvCxnSpPr/>
          <p:nvPr/>
        </p:nvCxnSpPr>
        <p:spPr bwMode="auto">
          <a:xfrm>
            <a:off x="2895600" y="3505200"/>
            <a:ext cx="1295400" cy="2286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Spanning Tree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p:txBody>
      </p:sp>
      <p:sp>
        <p:nvSpPr>
          <p:cNvPr id="6" name="Oval 5"/>
          <p:cNvSpPr/>
          <p:nvPr/>
        </p:nvSpPr>
        <p:spPr bwMode="auto">
          <a:xfrm>
            <a:off x="4267200" y="31242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2</a:t>
            </a:r>
            <a:endParaRPr kumimoji="0" lang="en-US" sz="32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42672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6</a:t>
            </a:r>
            <a:endParaRPr kumimoji="0" lang="en-US" sz="3200" b="0" i="0" u="none" strike="noStrike" cap="none" normalizeH="0" baseline="0" dirty="0" smtClean="0">
              <a:ln>
                <a:noFill/>
              </a:ln>
              <a:solidFill>
                <a:schemeClr val="bg1"/>
              </a:solidFill>
              <a:effectLst/>
              <a:latin typeface="Arial" charset="0"/>
            </a:endParaRPr>
          </a:p>
        </p:txBody>
      </p:sp>
      <p:sp>
        <p:nvSpPr>
          <p:cNvPr id="9" name="Oval 8"/>
          <p:cNvSpPr/>
          <p:nvPr/>
        </p:nvSpPr>
        <p:spPr bwMode="auto">
          <a:xfrm>
            <a:off x="2209800" y="3048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1</a:t>
            </a:r>
            <a:endParaRPr kumimoji="0" lang="en-US" sz="3200" b="0" i="0" u="none" strike="noStrike" cap="none" normalizeH="0" baseline="0" dirty="0" smtClean="0">
              <a:ln>
                <a:noFill/>
              </a:ln>
              <a:solidFill>
                <a:schemeClr val="bg1"/>
              </a:solidFill>
              <a:effectLst/>
              <a:latin typeface="Arial" charset="0"/>
            </a:endParaRPr>
          </a:p>
        </p:txBody>
      </p:sp>
      <p:sp>
        <p:nvSpPr>
          <p:cNvPr id="10" name="Oval 9"/>
          <p:cNvSpPr/>
          <p:nvPr/>
        </p:nvSpPr>
        <p:spPr bwMode="auto">
          <a:xfrm>
            <a:off x="22098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7</a:t>
            </a:r>
            <a:endParaRPr kumimoji="0" lang="en-US" sz="3200" b="0" i="0" u="none" strike="noStrike" cap="none" normalizeH="0" baseline="0" dirty="0" smtClean="0">
              <a:ln>
                <a:noFill/>
              </a:ln>
              <a:solidFill>
                <a:schemeClr val="bg1"/>
              </a:solidFill>
              <a:effectLst/>
              <a:latin typeface="Arial" charset="0"/>
            </a:endParaRPr>
          </a:p>
        </p:txBody>
      </p:sp>
      <p:sp>
        <p:nvSpPr>
          <p:cNvPr id="14" name="Oval 13"/>
          <p:cNvSpPr/>
          <p:nvPr/>
        </p:nvSpPr>
        <p:spPr bwMode="auto">
          <a:xfrm>
            <a:off x="609600" y="2209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0</a:t>
            </a:r>
            <a:endParaRPr kumimoji="0" lang="en-US" sz="3200" b="0" i="0" u="none" strike="noStrike" cap="none" normalizeH="0" baseline="0" dirty="0" smtClean="0">
              <a:ln>
                <a:noFill/>
              </a:ln>
              <a:solidFill>
                <a:schemeClr val="bg1"/>
              </a:solidFill>
              <a:effectLst/>
              <a:latin typeface="Arial" charset="0"/>
            </a:endParaRPr>
          </a:p>
        </p:txBody>
      </p:sp>
      <p:cxnSp>
        <p:nvCxnSpPr>
          <p:cNvPr id="23" name="Straight Connector 22"/>
          <p:cNvCxnSpPr>
            <a:stCxn id="14" idx="5"/>
            <a:endCxn id="9" idx="2"/>
          </p:cNvCxnSpPr>
          <p:nvPr/>
        </p:nvCxnSpPr>
        <p:spPr bwMode="auto">
          <a:xfrm rot="16200000" flipH="1">
            <a:off x="1444928" y="2740327"/>
            <a:ext cx="514911" cy="10148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4" name="Straight Connector 33"/>
          <p:cNvCxnSpPr>
            <a:stCxn id="9" idx="6"/>
            <a:endCxn id="6" idx="2"/>
          </p:cNvCxnSpPr>
          <p:nvPr/>
        </p:nvCxnSpPr>
        <p:spPr bwMode="auto">
          <a:xfrm>
            <a:off x="2895600" y="3505200"/>
            <a:ext cx="13716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6" name="Straight Connector 35"/>
          <p:cNvCxnSpPr>
            <a:stCxn id="10" idx="5"/>
            <a:endCxn id="6" idx="1"/>
          </p:cNvCxnSpPr>
          <p:nvPr/>
        </p:nvCxnSpPr>
        <p:spPr bwMode="auto">
          <a:xfrm rot="16200000" flipH="1">
            <a:off x="3028389" y="1918867"/>
            <a:ext cx="1106022" cy="157246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TextBox 15"/>
          <p:cNvSpPr txBox="1"/>
          <p:nvPr/>
        </p:nvSpPr>
        <p:spPr>
          <a:xfrm>
            <a:off x="1295400" y="5334000"/>
            <a:ext cx="3733800" cy="707886"/>
          </a:xfrm>
          <a:prstGeom prst="rect">
            <a:avLst/>
          </a:prstGeom>
          <a:noFill/>
        </p:spPr>
        <p:txBody>
          <a:bodyPr wrap="square" rtlCol="0">
            <a:spAutoFit/>
          </a:bodyPr>
          <a:lstStyle/>
          <a:p>
            <a:r>
              <a:rPr lang="en-US" sz="4000" dirty="0" smtClean="0"/>
              <a:t>Pick 2 (7)</a:t>
            </a:r>
            <a:endParaRPr lang="en-US" sz="4000" dirty="0"/>
          </a:p>
        </p:txBody>
      </p:sp>
      <p:sp>
        <p:nvSpPr>
          <p:cNvPr id="18" name="Oval 17"/>
          <p:cNvSpPr/>
          <p:nvPr/>
        </p:nvSpPr>
        <p:spPr bwMode="auto">
          <a:xfrm>
            <a:off x="5486400" y="9144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5</a:t>
            </a:r>
            <a:endParaRPr kumimoji="0" lang="en-US" sz="3200" b="0" i="0" u="none" strike="noStrike" cap="none" normalizeH="0" baseline="0" dirty="0" smtClean="0">
              <a:ln>
                <a:noFill/>
              </a:ln>
              <a:solidFill>
                <a:schemeClr val="bg1"/>
              </a:solidFill>
              <a:effectLst/>
              <a:latin typeface="Arial" charset="0"/>
            </a:endParaRPr>
          </a:p>
        </p:txBody>
      </p:sp>
      <p:sp>
        <p:nvSpPr>
          <p:cNvPr id="20" name="Oval 19"/>
          <p:cNvSpPr/>
          <p:nvPr/>
        </p:nvSpPr>
        <p:spPr bwMode="auto">
          <a:xfrm>
            <a:off x="6248400" y="3352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3</a:t>
            </a:r>
            <a:endParaRPr kumimoji="0" lang="en-US" sz="3200" b="0" i="0" u="none" strike="noStrike" cap="none" normalizeH="0" baseline="0" dirty="0" smtClean="0">
              <a:ln>
                <a:noFill/>
              </a:ln>
              <a:solidFill>
                <a:schemeClr val="bg1"/>
              </a:solidFill>
              <a:effectLst/>
              <a:latin typeface="Arial" charset="0"/>
            </a:endParaRPr>
          </a:p>
        </p:txBody>
      </p:sp>
      <p:sp>
        <p:nvSpPr>
          <p:cNvPr id="21" name="Oval 20"/>
          <p:cNvSpPr/>
          <p:nvPr/>
        </p:nvSpPr>
        <p:spPr bwMode="auto">
          <a:xfrm>
            <a:off x="6172200" y="1905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4</a:t>
            </a:r>
            <a:endParaRPr kumimoji="0" lang="en-US" sz="3200" b="0" i="0" u="none" strike="noStrike" cap="none" normalizeH="0" baseline="0" dirty="0" smtClean="0">
              <a:ln>
                <a:noFill/>
              </a:ln>
              <a:solidFill>
                <a:schemeClr val="bg1"/>
              </a:solidFill>
              <a:effectLst/>
              <a:latin typeface="Arial" charset="0"/>
            </a:endParaRPr>
          </a:p>
        </p:txBody>
      </p:sp>
      <p:cxnSp>
        <p:nvCxnSpPr>
          <p:cNvPr id="24" name="Straight Connector 23"/>
          <p:cNvCxnSpPr>
            <a:endCxn id="18" idx="3"/>
          </p:cNvCxnSpPr>
          <p:nvPr/>
        </p:nvCxnSpPr>
        <p:spPr bwMode="auto">
          <a:xfrm rot="5400000" flipH="1" flipV="1">
            <a:off x="4479061" y="1940229"/>
            <a:ext cx="1353111" cy="862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6" name="Straight Connector 25"/>
          <p:cNvCxnSpPr>
            <a:stCxn id="6" idx="7"/>
          </p:cNvCxnSpPr>
          <p:nvPr/>
        </p:nvCxnSpPr>
        <p:spPr bwMode="auto">
          <a:xfrm rot="5400000" flipH="1" flipV="1">
            <a:off x="5178728" y="2264640"/>
            <a:ext cx="667311" cy="13196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0" name="Straight Connector 29"/>
          <p:cNvCxnSpPr>
            <a:stCxn id="6" idx="6"/>
            <a:endCxn id="20" idx="2"/>
          </p:cNvCxnSpPr>
          <p:nvPr/>
        </p:nvCxnSpPr>
        <p:spPr bwMode="auto">
          <a:xfrm>
            <a:off x="4953000" y="3581400"/>
            <a:ext cx="1295400" cy="2286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Spanning Tree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p:txBody>
      </p:sp>
      <p:sp>
        <p:nvSpPr>
          <p:cNvPr id="6" name="Oval 5"/>
          <p:cNvSpPr/>
          <p:nvPr/>
        </p:nvSpPr>
        <p:spPr bwMode="auto">
          <a:xfrm>
            <a:off x="4267200" y="31242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2</a:t>
            </a:r>
            <a:endParaRPr kumimoji="0" lang="en-US" sz="32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42672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6</a:t>
            </a:r>
            <a:endParaRPr kumimoji="0" lang="en-US" sz="3200" b="0" i="0" u="none" strike="noStrike" cap="none" normalizeH="0" baseline="0" dirty="0" smtClean="0">
              <a:ln>
                <a:noFill/>
              </a:ln>
              <a:solidFill>
                <a:schemeClr val="bg1"/>
              </a:solidFill>
              <a:effectLst/>
              <a:latin typeface="Arial" charset="0"/>
            </a:endParaRPr>
          </a:p>
        </p:txBody>
      </p:sp>
      <p:sp>
        <p:nvSpPr>
          <p:cNvPr id="9" name="Oval 8"/>
          <p:cNvSpPr/>
          <p:nvPr/>
        </p:nvSpPr>
        <p:spPr bwMode="auto">
          <a:xfrm>
            <a:off x="2209800" y="3048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1</a:t>
            </a:r>
            <a:endParaRPr kumimoji="0" lang="en-US" sz="3200" b="0" i="0" u="none" strike="noStrike" cap="none" normalizeH="0" baseline="0" dirty="0" smtClean="0">
              <a:ln>
                <a:noFill/>
              </a:ln>
              <a:solidFill>
                <a:schemeClr val="bg1"/>
              </a:solidFill>
              <a:effectLst/>
              <a:latin typeface="Arial" charset="0"/>
            </a:endParaRPr>
          </a:p>
        </p:txBody>
      </p:sp>
      <p:sp>
        <p:nvSpPr>
          <p:cNvPr id="10" name="Oval 9"/>
          <p:cNvSpPr/>
          <p:nvPr/>
        </p:nvSpPr>
        <p:spPr bwMode="auto">
          <a:xfrm>
            <a:off x="22098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7</a:t>
            </a:r>
            <a:endParaRPr kumimoji="0" lang="en-US" sz="3200" b="0" i="0" u="none" strike="noStrike" cap="none" normalizeH="0" baseline="0" dirty="0" smtClean="0">
              <a:ln>
                <a:noFill/>
              </a:ln>
              <a:solidFill>
                <a:schemeClr val="bg1"/>
              </a:solidFill>
              <a:effectLst/>
              <a:latin typeface="Arial" charset="0"/>
            </a:endParaRPr>
          </a:p>
        </p:txBody>
      </p:sp>
      <p:sp>
        <p:nvSpPr>
          <p:cNvPr id="14" name="Oval 13"/>
          <p:cNvSpPr/>
          <p:nvPr/>
        </p:nvSpPr>
        <p:spPr bwMode="auto">
          <a:xfrm>
            <a:off x="609600" y="2209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0</a:t>
            </a:r>
            <a:endParaRPr kumimoji="0" lang="en-US" sz="3200" b="0" i="0" u="none" strike="noStrike" cap="none" normalizeH="0" baseline="0" dirty="0" smtClean="0">
              <a:ln>
                <a:noFill/>
              </a:ln>
              <a:solidFill>
                <a:schemeClr val="bg1"/>
              </a:solidFill>
              <a:effectLst/>
              <a:latin typeface="Arial" charset="0"/>
            </a:endParaRPr>
          </a:p>
        </p:txBody>
      </p:sp>
      <p:cxnSp>
        <p:nvCxnSpPr>
          <p:cNvPr id="23" name="Straight Connector 22"/>
          <p:cNvCxnSpPr>
            <a:stCxn id="14" idx="5"/>
            <a:endCxn id="9" idx="2"/>
          </p:cNvCxnSpPr>
          <p:nvPr/>
        </p:nvCxnSpPr>
        <p:spPr bwMode="auto">
          <a:xfrm rot="16200000" flipH="1">
            <a:off x="1444928" y="2740327"/>
            <a:ext cx="514911" cy="10148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6"/>
            <a:endCxn id="8" idx="2"/>
          </p:cNvCxnSpPr>
          <p:nvPr/>
        </p:nvCxnSpPr>
        <p:spPr bwMode="auto">
          <a:xfrm>
            <a:off x="2895600" y="1828800"/>
            <a:ext cx="1371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4" name="Straight Connector 33"/>
          <p:cNvCxnSpPr>
            <a:stCxn id="9" idx="6"/>
            <a:endCxn id="6" idx="2"/>
          </p:cNvCxnSpPr>
          <p:nvPr/>
        </p:nvCxnSpPr>
        <p:spPr bwMode="auto">
          <a:xfrm>
            <a:off x="2895600" y="3505200"/>
            <a:ext cx="13716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6" name="Straight Connector 35"/>
          <p:cNvCxnSpPr>
            <a:stCxn id="10" idx="5"/>
            <a:endCxn id="6" idx="1"/>
          </p:cNvCxnSpPr>
          <p:nvPr/>
        </p:nvCxnSpPr>
        <p:spPr bwMode="auto">
          <a:xfrm rot="16200000" flipH="1">
            <a:off x="3028389" y="1918867"/>
            <a:ext cx="1106022" cy="157246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TextBox 15"/>
          <p:cNvSpPr txBox="1"/>
          <p:nvPr/>
        </p:nvSpPr>
        <p:spPr>
          <a:xfrm>
            <a:off x="1295400" y="5334000"/>
            <a:ext cx="3733800" cy="707886"/>
          </a:xfrm>
          <a:prstGeom prst="rect">
            <a:avLst/>
          </a:prstGeom>
          <a:noFill/>
        </p:spPr>
        <p:txBody>
          <a:bodyPr wrap="square" rtlCol="0">
            <a:spAutoFit/>
          </a:bodyPr>
          <a:lstStyle/>
          <a:p>
            <a:r>
              <a:rPr lang="en-US" sz="4000" dirty="0" smtClean="0"/>
              <a:t>(1,2,2,2,2,7)</a:t>
            </a:r>
            <a:endParaRPr lang="en-US" sz="4000" dirty="0"/>
          </a:p>
        </p:txBody>
      </p:sp>
      <p:sp>
        <p:nvSpPr>
          <p:cNvPr id="18" name="Oval 17"/>
          <p:cNvSpPr/>
          <p:nvPr/>
        </p:nvSpPr>
        <p:spPr bwMode="auto">
          <a:xfrm>
            <a:off x="5486400" y="9144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5</a:t>
            </a:r>
            <a:endParaRPr kumimoji="0" lang="en-US" sz="3200" b="0" i="0" u="none" strike="noStrike" cap="none" normalizeH="0" baseline="0" dirty="0" smtClean="0">
              <a:ln>
                <a:noFill/>
              </a:ln>
              <a:solidFill>
                <a:schemeClr val="bg1"/>
              </a:solidFill>
              <a:effectLst/>
              <a:latin typeface="Arial" charset="0"/>
            </a:endParaRPr>
          </a:p>
        </p:txBody>
      </p:sp>
      <p:sp>
        <p:nvSpPr>
          <p:cNvPr id="20" name="Oval 19"/>
          <p:cNvSpPr/>
          <p:nvPr/>
        </p:nvSpPr>
        <p:spPr bwMode="auto">
          <a:xfrm>
            <a:off x="6248400" y="3352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3</a:t>
            </a:r>
            <a:endParaRPr kumimoji="0" lang="en-US" sz="3200" b="0" i="0" u="none" strike="noStrike" cap="none" normalizeH="0" baseline="0" dirty="0" smtClean="0">
              <a:ln>
                <a:noFill/>
              </a:ln>
              <a:solidFill>
                <a:schemeClr val="bg1"/>
              </a:solidFill>
              <a:effectLst/>
              <a:latin typeface="Arial" charset="0"/>
            </a:endParaRPr>
          </a:p>
        </p:txBody>
      </p:sp>
      <p:sp>
        <p:nvSpPr>
          <p:cNvPr id="21" name="Oval 20"/>
          <p:cNvSpPr/>
          <p:nvPr/>
        </p:nvSpPr>
        <p:spPr bwMode="auto">
          <a:xfrm>
            <a:off x="6172200" y="1905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4</a:t>
            </a:r>
            <a:endParaRPr kumimoji="0" lang="en-US" sz="3200" b="0" i="0" u="none" strike="noStrike" cap="none" normalizeH="0" baseline="0" dirty="0" smtClean="0">
              <a:ln>
                <a:noFill/>
              </a:ln>
              <a:solidFill>
                <a:schemeClr val="bg1"/>
              </a:solidFill>
              <a:effectLst/>
              <a:latin typeface="Arial" charset="0"/>
            </a:endParaRPr>
          </a:p>
        </p:txBody>
      </p:sp>
      <p:cxnSp>
        <p:nvCxnSpPr>
          <p:cNvPr id="24" name="Straight Connector 23"/>
          <p:cNvCxnSpPr>
            <a:endCxn id="18" idx="3"/>
          </p:cNvCxnSpPr>
          <p:nvPr/>
        </p:nvCxnSpPr>
        <p:spPr bwMode="auto">
          <a:xfrm rot="5400000" flipH="1" flipV="1">
            <a:off x="4479061" y="1940229"/>
            <a:ext cx="1353111" cy="862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6" name="Straight Connector 25"/>
          <p:cNvCxnSpPr>
            <a:stCxn id="6" idx="7"/>
          </p:cNvCxnSpPr>
          <p:nvPr/>
        </p:nvCxnSpPr>
        <p:spPr bwMode="auto">
          <a:xfrm rot="5400000" flipH="1" flipV="1">
            <a:off x="5178728" y="2264640"/>
            <a:ext cx="667311" cy="13196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0" name="Straight Connector 29"/>
          <p:cNvCxnSpPr>
            <a:stCxn id="6" idx="6"/>
            <a:endCxn id="20" idx="2"/>
          </p:cNvCxnSpPr>
          <p:nvPr/>
        </p:nvCxnSpPr>
        <p:spPr bwMode="auto">
          <a:xfrm>
            <a:off x="4953000" y="3581400"/>
            <a:ext cx="1295400" cy="2286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Spanning Tree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p:txBody>
      </p:sp>
      <p:sp>
        <p:nvSpPr>
          <p:cNvPr id="6" name="Oval 5"/>
          <p:cNvSpPr/>
          <p:nvPr/>
        </p:nvSpPr>
        <p:spPr bwMode="auto">
          <a:xfrm>
            <a:off x="4267200" y="31242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2</a:t>
            </a:r>
            <a:endParaRPr kumimoji="0" lang="en-US" sz="32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42672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6</a:t>
            </a:r>
            <a:endParaRPr kumimoji="0" lang="en-US" sz="3200" b="0" i="0" u="none" strike="noStrike" cap="none" normalizeH="0" baseline="0" dirty="0" smtClean="0">
              <a:ln>
                <a:noFill/>
              </a:ln>
              <a:solidFill>
                <a:schemeClr val="bg1"/>
              </a:solidFill>
              <a:effectLst/>
              <a:latin typeface="Arial" charset="0"/>
            </a:endParaRPr>
          </a:p>
        </p:txBody>
      </p:sp>
      <p:sp>
        <p:nvSpPr>
          <p:cNvPr id="9" name="Oval 8"/>
          <p:cNvSpPr/>
          <p:nvPr/>
        </p:nvSpPr>
        <p:spPr bwMode="auto">
          <a:xfrm>
            <a:off x="2209800" y="3048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1</a:t>
            </a:r>
            <a:endParaRPr kumimoji="0" lang="en-US" sz="3200" b="0" i="0" u="none" strike="noStrike" cap="none" normalizeH="0" baseline="0" dirty="0" smtClean="0">
              <a:ln>
                <a:noFill/>
              </a:ln>
              <a:solidFill>
                <a:schemeClr val="bg1"/>
              </a:solidFill>
              <a:effectLst/>
              <a:latin typeface="Arial" charset="0"/>
            </a:endParaRPr>
          </a:p>
        </p:txBody>
      </p:sp>
      <p:sp>
        <p:nvSpPr>
          <p:cNvPr id="10" name="Oval 9"/>
          <p:cNvSpPr/>
          <p:nvPr/>
        </p:nvSpPr>
        <p:spPr bwMode="auto">
          <a:xfrm>
            <a:off x="22098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7</a:t>
            </a:r>
            <a:endParaRPr kumimoji="0" lang="en-US" sz="3200" b="0" i="0" u="none" strike="noStrike" cap="none" normalizeH="0" baseline="0" dirty="0" smtClean="0">
              <a:ln>
                <a:noFill/>
              </a:ln>
              <a:solidFill>
                <a:schemeClr val="bg1"/>
              </a:solidFill>
              <a:effectLst/>
              <a:latin typeface="Arial" charset="0"/>
            </a:endParaRPr>
          </a:p>
        </p:txBody>
      </p:sp>
      <p:sp>
        <p:nvSpPr>
          <p:cNvPr id="14" name="Oval 13"/>
          <p:cNvSpPr/>
          <p:nvPr/>
        </p:nvSpPr>
        <p:spPr bwMode="auto">
          <a:xfrm>
            <a:off x="609600" y="2209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0</a:t>
            </a:r>
            <a:endParaRPr kumimoji="0" lang="en-US" sz="3200" b="0" i="0" u="none" strike="noStrike" cap="none" normalizeH="0" baseline="0" dirty="0" smtClean="0">
              <a:ln>
                <a:noFill/>
              </a:ln>
              <a:solidFill>
                <a:schemeClr val="bg1"/>
              </a:solidFill>
              <a:effectLst/>
              <a:latin typeface="Arial" charset="0"/>
            </a:endParaRPr>
          </a:p>
        </p:txBody>
      </p:sp>
      <p:cxnSp>
        <p:nvCxnSpPr>
          <p:cNvPr id="23" name="Straight Connector 22"/>
          <p:cNvCxnSpPr>
            <a:stCxn id="14" idx="5"/>
            <a:endCxn id="9" idx="2"/>
          </p:cNvCxnSpPr>
          <p:nvPr/>
        </p:nvCxnSpPr>
        <p:spPr bwMode="auto">
          <a:xfrm rot="16200000" flipH="1">
            <a:off x="1444928" y="2740327"/>
            <a:ext cx="514911" cy="10148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6"/>
            <a:endCxn id="8" idx="2"/>
          </p:cNvCxnSpPr>
          <p:nvPr/>
        </p:nvCxnSpPr>
        <p:spPr bwMode="auto">
          <a:xfrm>
            <a:off x="2895600" y="1828800"/>
            <a:ext cx="1371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4" name="Straight Connector 33"/>
          <p:cNvCxnSpPr>
            <a:stCxn id="9" idx="6"/>
            <a:endCxn id="6" idx="2"/>
          </p:cNvCxnSpPr>
          <p:nvPr/>
        </p:nvCxnSpPr>
        <p:spPr bwMode="auto">
          <a:xfrm>
            <a:off x="2895600" y="3505200"/>
            <a:ext cx="13716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6" name="Straight Connector 35"/>
          <p:cNvCxnSpPr>
            <a:stCxn id="10" idx="5"/>
            <a:endCxn id="6" idx="1"/>
          </p:cNvCxnSpPr>
          <p:nvPr/>
        </p:nvCxnSpPr>
        <p:spPr bwMode="auto">
          <a:xfrm rot="16200000" flipH="1">
            <a:off x="3028389" y="1918867"/>
            <a:ext cx="1106022" cy="157246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TextBox 15"/>
          <p:cNvSpPr txBox="1"/>
          <p:nvPr/>
        </p:nvSpPr>
        <p:spPr>
          <a:xfrm>
            <a:off x="1295400" y="5334000"/>
            <a:ext cx="3733800" cy="707886"/>
          </a:xfrm>
          <a:prstGeom prst="rect">
            <a:avLst/>
          </a:prstGeom>
          <a:noFill/>
        </p:spPr>
        <p:txBody>
          <a:bodyPr wrap="square" rtlCol="0">
            <a:spAutoFit/>
          </a:bodyPr>
          <a:lstStyle/>
          <a:p>
            <a:r>
              <a:rPr lang="en-US" sz="4000" dirty="0" smtClean="0"/>
              <a:t>(1,2,2,2,2,7)</a:t>
            </a:r>
            <a:endParaRPr lang="en-US" sz="4000" dirty="0"/>
          </a:p>
        </p:txBody>
      </p:sp>
      <p:sp>
        <p:nvSpPr>
          <p:cNvPr id="18" name="Oval 17"/>
          <p:cNvSpPr/>
          <p:nvPr/>
        </p:nvSpPr>
        <p:spPr bwMode="auto">
          <a:xfrm>
            <a:off x="5486400" y="9144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5</a:t>
            </a:r>
            <a:endParaRPr kumimoji="0" lang="en-US" sz="3200" b="0" i="0" u="none" strike="noStrike" cap="none" normalizeH="0" baseline="0" dirty="0" smtClean="0">
              <a:ln>
                <a:noFill/>
              </a:ln>
              <a:solidFill>
                <a:schemeClr val="bg1"/>
              </a:solidFill>
              <a:effectLst/>
              <a:latin typeface="Arial" charset="0"/>
            </a:endParaRPr>
          </a:p>
        </p:txBody>
      </p:sp>
      <p:sp>
        <p:nvSpPr>
          <p:cNvPr id="20" name="Oval 19"/>
          <p:cNvSpPr/>
          <p:nvPr/>
        </p:nvSpPr>
        <p:spPr bwMode="auto">
          <a:xfrm>
            <a:off x="6248400" y="3352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3</a:t>
            </a:r>
            <a:endParaRPr kumimoji="0" lang="en-US" sz="3200" b="0" i="0" u="none" strike="noStrike" cap="none" normalizeH="0" baseline="0" dirty="0" smtClean="0">
              <a:ln>
                <a:noFill/>
              </a:ln>
              <a:solidFill>
                <a:schemeClr val="bg1"/>
              </a:solidFill>
              <a:effectLst/>
              <a:latin typeface="Arial" charset="0"/>
            </a:endParaRPr>
          </a:p>
        </p:txBody>
      </p:sp>
      <p:sp>
        <p:nvSpPr>
          <p:cNvPr id="21" name="Oval 20"/>
          <p:cNvSpPr/>
          <p:nvPr/>
        </p:nvSpPr>
        <p:spPr bwMode="auto">
          <a:xfrm>
            <a:off x="6172200" y="1905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4</a:t>
            </a:r>
            <a:endParaRPr kumimoji="0" lang="en-US" sz="3200" b="0" i="0" u="none" strike="noStrike" cap="none" normalizeH="0" baseline="0" dirty="0" smtClean="0">
              <a:ln>
                <a:noFill/>
              </a:ln>
              <a:solidFill>
                <a:schemeClr val="bg1"/>
              </a:solidFill>
              <a:effectLst/>
              <a:latin typeface="Arial" charset="0"/>
            </a:endParaRPr>
          </a:p>
        </p:txBody>
      </p:sp>
      <p:cxnSp>
        <p:nvCxnSpPr>
          <p:cNvPr id="24" name="Straight Connector 23"/>
          <p:cNvCxnSpPr>
            <a:endCxn id="18" idx="3"/>
          </p:cNvCxnSpPr>
          <p:nvPr/>
        </p:nvCxnSpPr>
        <p:spPr bwMode="auto">
          <a:xfrm rot="5400000" flipH="1" flipV="1">
            <a:off x="4479061" y="1940229"/>
            <a:ext cx="1353111" cy="862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6" name="Straight Connector 25"/>
          <p:cNvCxnSpPr>
            <a:stCxn id="6" idx="7"/>
          </p:cNvCxnSpPr>
          <p:nvPr/>
        </p:nvCxnSpPr>
        <p:spPr bwMode="auto">
          <a:xfrm rot="5400000" flipH="1" flipV="1">
            <a:off x="5178728" y="2264640"/>
            <a:ext cx="667311" cy="13196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0" name="Straight Connector 29"/>
          <p:cNvCxnSpPr>
            <a:stCxn id="6" idx="6"/>
            <a:endCxn id="20" idx="2"/>
          </p:cNvCxnSpPr>
          <p:nvPr/>
        </p:nvCxnSpPr>
        <p:spPr bwMode="auto">
          <a:xfrm>
            <a:off x="4953000" y="3581400"/>
            <a:ext cx="1295400" cy="2286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Quiz time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What is the spanning tree which maps to (1,2,3,4,5,6,…..100</a:t>
            </a:r>
            <a:r>
              <a:rPr lang="en-US" dirty="0" smtClean="0"/>
              <a:t>) ?</a:t>
            </a:r>
            <a:endParaRPr lang="en-US" dirty="0" smtClean="0"/>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What is the spanning tree which maps to (1,1,1,1,1,1,1,1,1,1,1,1,1</a:t>
            </a:r>
            <a:r>
              <a:rPr lang="en-US" dirty="0" smtClean="0"/>
              <a:t>) ?</a:t>
            </a:r>
            <a:endParaRPr lang="en-US" dirty="0" smtClean="0"/>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err="1" smtClean="0"/>
              <a:t>Cayley’s</a:t>
            </a:r>
            <a:r>
              <a:rPr lang="en-IN" dirty="0" smtClean="0"/>
              <a:t> 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The number of distinct spanning trees in a complete graph with n nodes is n</a:t>
            </a:r>
            <a:r>
              <a:rPr lang="en-US" baseline="30000" dirty="0" smtClean="0"/>
              <a:t>n-2</a:t>
            </a:r>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baseline="30000" dirty="0" smtClean="0"/>
              <a:t>Showing</a:t>
            </a:r>
            <a:r>
              <a:rPr lang="en-US" dirty="0" smtClean="0"/>
              <a:t> a </a:t>
            </a:r>
            <a:r>
              <a:rPr lang="en-US" dirty="0" err="1" smtClean="0"/>
              <a:t>bijection</a:t>
            </a:r>
            <a:r>
              <a:rPr lang="en-US" dirty="0" smtClean="0"/>
              <a:t> between the sets will prove the </a:t>
            </a:r>
            <a:r>
              <a:rPr lang="en-US" dirty="0" smtClean="0"/>
              <a:t>theorem</a:t>
            </a:r>
            <a:r>
              <a:rPr lang="en-US" dirty="0" smtClean="0"/>
              <a:t>.</a:t>
            </a:r>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p:txBody>
      </p:sp>
      <p:sp>
        <p:nvSpPr>
          <p:cNvPr id="4" name="Oval 3"/>
          <p:cNvSpPr/>
          <p:nvPr/>
        </p:nvSpPr>
        <p:spPr bwMode="auto">
          <a:xfrm>
            <a:off x="1295400" y="2667000"/>
            <a:ext cx="2209800" cy="3276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solidFill>
                  <a:schemeClr val="bg1"/>
                </a:solidFill>
                <a:effectLst/>
                <a:latin typeface="Arial" charset="0"/>
              </a:rPr>
              <a:t>The set of</a:t>
            </a:r>
            <a:r>
              <a:rPr kumimoji="0" lang="en-US" sz="2400" b="0" i="0" u="none" strike="noStrike" cap="none" normalizeH="0" dirty="0" smtClean="0">
                <a:ln>
                  <a:noFill/>
                </a:ln>
                <a:solidFill>
                  <a:schemeClr val="bg1"/>
                </a:solidFill>
                <a:effectLst/>
                <a:latin typeface="Arial" charset="0"/>
              </a:rPr>
              <a:t> spanning trees of the given complete graph</a:t>
            </a:r>
            <a:endParaRPr kumimoji="0" lang="en-US" sz="2400" b="0" i="0" u="none" strike="noStrike" cap="none" normalizeH="0" baseline="0" dirty="0" smtClean="0">
              <a:ln>
                <a:noFill/>
              </a:ln>
              <a:solidFill>
                <a:schemeClr val="bg1"/>
              </a:solidFill>
              <a:effectLst/>
              <a:latin typeface="Arial" charset="0"/>
            </a:endParaRPr>
          </a:p>
        </p:txBody>
      </p:sp>
      <p:sp>
        <p:nvSpPr>
          <p:cNvPr id="6" name="Oval 5"/>
          <p:cNvSpPr/>
          <p:nvPr/>
        </p:nvSpPr>
        <p:spPr bwMode="auto">
          <a:xfrm>
            <a:off x="5029200" y="2667000"/>
            <a:ext cx="2209800" cy="3276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en-US" dirty="0" smtClean="0"/>
          </a:p>
          <a:p>
            <a:pPr defTabSz="449263" fontAlgn="base">
              <a:spcBef>
                <a:spcPct val="0"/>
              </a:spcBef>
              <a:spcAft>
                <a:spcPct val="0"/>
              </a:spcAft>
              <a:buClr>
                <a:srgbClr val="000000"/>
              </a:buClr>
              <a:buSzPct val="100000"/>
            </a:pPr>
            <a:endParaRPr lang="en-US" dirty="0" smtClean="0"/>
          </a:p>
          <a:p>
            <a:pPr defTabSz="449263" fontAlgn="base">
              <a:spcBef>
                <a:spcPct val="0"/>
              </a:spcBef>
              <a:spcAft>
                <a:spcPct val="0"/>
              </a:spcAft>
              <a:buClr>
                <a:srgbClr val="000000"/>
              </a:buClr>
              <a:buSzPct val="100000"/>
            </a:pPr>
            <a:endParaRPr lang="en-US" dirty="0" smtClean="0"/>
          </a:p>
          <a:p>
            <a:pPr defTabSz="449263" fontAlgn="base">
              <a:spcBef>
                <a:spcPct val="0"/>
              </a:spcBef>
              <a:spcAft>
                <a:spcPct val="0"/>
              </a:spcAft>
              <a:buClr>
                <a:srgbClr val="000000"/>
              </a:buClr>
              <a:buSzPct val="100000"/>
            </a:pPr>
            <a:r>
              <a:rPr lang="en-US" sz="4000" dirty="0" smtClean="0"/>
              <a:t>V</a:t>
            </a:r>
            <a:r>
              <a:rPr lang="en-US" sz="4000" baseline="30000" dirty="0" smtClean="0"/>
              <a:t>n-2</a:t>
            </a:r>
            <a:endParaRPr kumimoji="0" lang="en-US" sz="4000" b="0" i="0" u="none" strike="noStrike" cap="none" normalizeH="0" baseline="0" dirty="0" smtClean="0">
              <a:ln>
                <a:noFill/>
              </a:ln>
              <a:solidFill>
                <a:schemeClr val="bg1"/>
              </a:solidFill>
              <a:effectLst/>
              <a:latin typeface="Arial" charset="0"/>
            </a:endParaRPr>
          </a:p>
        </p:txBody>
      </p:sp>
      <p:cxnSp>
        <p:nvCxnSpPr>
          <p:cNvPr id="8" name="Straight Arrow Connector 7"/>
          <p:cNvCxnSpPr/>
          <p:nvPr/>
        </p:nvCxnSpPr>
        <p:spPr bwMode="auto">
          <a:xfrm>
            <a:off x="3657600" y="4267200"/>
            <a:ext cx="12954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err="1" smtClean="0"/>
              <a:t>Cayley’s</a:t>
            </a:r>
            <a:r>
              <a:rPr lang="en-IN" dirty="0" smtClean="0"/>
              <a:t> 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The number of distinct spanning trees in a complete graph with n nodes is n</a:t>
            </a:r>
            <a:r>
              <a:rPr lang="en-US" baseline="30000" dirty="0" smtClean="0"/>
              <a:t>n-2</a:t>
            </a: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A tree with n nodes (n&gt;1) will have at least two nodes with degree one.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A tree with n nodes (n&gt;1) will have at least one node with degree one.</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Proof: Let us assume that the theorem is not true. If </a:t>
            </a:r>
            <a:r>
              <a:rPr lang="en-US" dirty="0" err="1" smtClean="0"/>
              <a:t>i</a:t>
            </a:r>
            <a:r>
              <a:rPr lang="en-US" dirty="0" smtClean="0"/>
              <a:t> is a node then deg(</a:t>
            </a:r>
            <a:r>
              <a:rPr lang="en-US" dirty="0" err="1" smtClean="0"/>
              <a:t>i</a:t>
            </a:r>
            <a:r>
              <a:rPr lang="en-US" dirty="0" smtClean="0"/>
              <a:t>)&gt;1.</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4000" dirty="0" smtClean="0"/>
              <a:t>2(n-1)=Σ </a:t>
            </a:r>
            <a:r>
              <a:rPr lang="en-US" dirty="0" smtClean="0"/>
              <a:t>deg(</a:t>
            </a:r>
            <a:r>
              <a:rPr lang="en-US" dirty="0" err="1" smtClean="0"/>
              <a:t>i</a:t>
            </a:r>
            <a:r>
              <a:rPr lang="en-US" dirty="0" smtClean="0"/>
              <a:t>) ≥ 2n implies</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 -2 &gt; 0 , a contradiction.</a:t>
            </a:r>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A tree with n nodes (n&gt;1) will have at least two node with degree one.</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Proof: Let us assume that the theorem is not true. If j be a node with degree one and all other nodes have deg&gt;1.</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4000" dirty="0" smtClean="0"/>
              <a:t>2(n-1)=Σ </a:t>
            </a:r>
            <a:r>
              <a:rPr lang="en-US" dirty="0" smtClean="0"/>
              <a:t>deg(</a:t>
            </a:r>
            <a:r>
              <a:rPr lang="en-US" dirty="0" err="1" smtClean="0"/>
              <a:t>i</a:t>
            </a:r>
            <a:r>
              <a:rPr lang="en-US" dirty="0" smtClean="0"/>
              <a:t>)≥1+2(n-1) implies</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 0 &gt; 1 , a contradiction.</a:t>
            </a:r>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A tree with n nodes (n&gt;1) will have at least three node with degree one ?</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Proof: Let </a:t>
            </a:r>
            <a:r>
              <a:rPr lang="en-US" dirty="0" err="1" smtClean="0"/>
              <a:t>i</a:t>
            </a:r>
            <a:r>
              <a:rPr lang="en-US" dirty="0" smtClean="0"/>
              <a:t> and j be the only nodes with degree one and all other nodes have deg&gt;1.</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4000" dirty="0" smtClean="0"/>
              <a:t>2(n-1)=Σ </a:t>
            </a:r>
            <a:r>
              <a:rPr lang="en-US" dirty="0" smtClean="0"/>
              <a:t>deg(</a:t>
            </a:r>
            <a:r>
              <a:rPr lang="en-US" dirty="0" err="1" smtClean="0"/>
              <a:t>i</a:t>
            </a:r>
            <a:r>
              <a:rPr lang="en-US" dirty="0" smtClean="0"/>
              <a:t>)≥2+2(n-2)=2(n-1) </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 No contradiction !</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In fact a degenerate tree has exactly two nodes with degree once</a:t>
            </a:r>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err="1" smtClean="0"/>
              <a:t>Cayley’s</a:t>
            </a:r>
            <a:r>
              <a:rPr lang="en-IN" dirty="0" smtClean="0"/>
              <a:t> 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The number of distinct spanning trees in a complete graph with n nodes is n</a:t>
            </a:r>
            <a:r>
              <a:rPr lang="en-US" baseline="30000" dirty="0" smtClean="0"/>
              <a:t>n-2</a:t>
            </a:r>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baseline="30000" dirty="0" smtClean="0"/>
              <a:t>Showing</a:t>
            </a:r>
            <a:r>
              <a:rPr lang="en-US" dirty="0" smtClean="0"/>
              <a:t> a </a:t>
            </a:r>
            <a:r>
              <a:rPr lang="en-US" dirty="0" err="1" smtClean="0"/>
              <a:t>bijection</a:t>
            </a:r>
            <a:r>
              <a:rPr lang="en-US" dirty="0" smtClean="0"/>
              <a:t> between the sets will prove </a:t>
            </a:r>
            <a:r>
              <a:rPr lang="en-US" smtClean="0"/>
              <a:t>the </a:t>
            </a:r>
            <a:r>
              <a:rPr lang="en-US" smtClean="0"/>
              <a:t>theorem</a:t>
            </a:r>
            <a:r>
              <a:rPr lang="en-US" dirty="0" smtClean="0"/>
              <a:t>.</a:t>
            </a:r>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p:txBody>
      </p:sp>
      <p:sp>
        <p:nvSpPr>
          <p:cNvPr id="4" name="Oval 3"/>
          <p:cNvSpPr/>
          <p:nvPr/>
        </p:nvSpPr>
        <p:spPr bwMode="auto">
          <a:xfrm>
            <a:off x="1295400" y="2667000"/>
            <a:ext cx="2209800" cy="3276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solidFill>
                  <a:schemeClr val="bg1"/>
                </a:solidFill>
                <a:effectLst/>
                <a:latin typeface="Arial" charset="0"/>
              </a:rPr>
              <a:t>The set of</a:t>
            </a:r>
            <a:r>
              <a:rPr kumimoji="0" lang="en-US" sz="2400" b="0" i="0" u="none" strike="noStrike" cap="none" normalizeH="0" dirty="0" smtClean="0">
                <a:ln>
                  <a:noFill/>
                </a:ln>
                <a:solidFill>
                  <a:schemeClr val="bg1"/>
                </a:solidFill>
                <a:effectLst/>
                <a:latin typeface="Arial" charset="0"/>
              </a:rPr>
              <a:t> spanning trees of the given complete graph</a:t>
            </a:r>
            <a:endParaRPr kumimoji="0" lang="en-US" sz="2400" b="0" i="0" u="none" strike="noStrike" cap="none" normalizeH="0" baseline="0" dirty="0" smtClean="0">
              <a:ln>
                <a:noFill/>
              </a:ln>
              <a:solidFill>
                <a:schemeClr val="bg1"/>
              </a:solidFill>
              <a:effectLst/>
              <a:latin typeface="Arial" charset="0"/>
            </a:endParaRPr>
          </a:p>
        </p:txBody>
      </p:sp>
      <p:sp>
        <p:nvSpPr>
          <p:cNvPr id="6" name="Oval 5"/>
          <p:cNvSpPr/>
          <p:nvPr/>
        </p:nvSpPr>
        <p:spPr bwMode="auto">
          <a:xfrm>
            <a:off x="5029200" y="2667000"/>
            <a:ext cx="2209800" cy="3276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en-US" dirty="0" smtClean="0"/>
          </a:p>
          <a:p>
            <a:pPr defTabSz="449263" fontAlgn="base">
              <a:spcBef>
                <a:spcPct val="0"/>
              </a:spcBef>
              <a:spcAft>
                <a:spcPct val="0"/>
              </a:spcAft>
              <a:buClr>
                <a:srgbClr val="000000"/>
              </a:buClr>
              <a:buSzPct val="100000"/>
            </a:pPr>
            <a:endParaRPr lang="en-US" dirty="0" smtClean="0"/>
          </a:p>
          <a:p>
            <a:pPr defTabSz="449263" fontAlgn="base">
              <a:spcBef>
                <a:spcPct val="0"/>
              </a:spcBef>
              <a:spcAft>
                <a:spcPct val="0"/>
              </a:spcAft>
              <a:buClr>
                <a:srgbClr val="000000"/>
              </a:buClr>
              <a:buSzPct val="100000"/>
            </a:pPr>
            <a:endParaRPr lang="en-US" dirty="0" smtClean="0"/>
          </a:p>
          <a:p>
            <a:pPr defTabSz="449263" fontAlgn="base">
              <a:spcBef>
                <a:spcPct val="0"/>
              </a:spcBef>
              <a:spcAft>
                <a:spcPct val="0"/>
              </a:spcAft>
              <a:buClr>
                <a:srgbClr val="000000"/>
              </a:buClr>
              <a:buSzPct val="100000"/>
            </a:pPr>
            <a:r>
              <a:rPr lang="en-US" sz="4000" dirty="0" smtClean="0"/>
              <a:t>V</a:t>
            </a:r>
            <a:r>
              <a:rPr lang="en-US" sz="4000" baseline="30000" dirty="0" smtClean="0"/>
              <a:t>n-2</a:t>
            </a:r>
            <a:endParaRPr kumimoji="0" lang="en-US" sz="4000" b="0" i="0" u="none" strike="noStrike" cap="none" normalizeH="0" baseline="0" dirty="0" smtClean="0">
              <a:ln>
                <a:noFill/>
              </a:ln>
              <a:solidFill>
                <a:schemeClr val="bg1"/>
              </a:solidFill>
              <a:effectLst/>
              <a:latin typeface="Arial" charset="0"/>
            </a:endParaRPr>
          </a:p>
        </p:txBody>
      </p:sp>
      <p:cxnSp>
        <p:nvCxnSpPr>
          <p:cNvPr id="8" name="Straight Arrow Connector 7"/>
          <p:cNvCxnSpPr/>
          <p:nvPr/>
        </p:nvCxnSpPr>
        <p:spPr bwMode="auto">
          <a:xfrm>
            <a:off x="3657600" y="4267200"/>
            <a:ext cx="12954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Given a spanning Tree with n nodes, pick a degree one node with least label and delete the node and the edge incident on the node and note down the label of the other end point of the edge that is delete.</a:t>
            </a: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solidFill>
                <a:srgbClr val="000000"/>
              </a:solidFill>
            </a:endParaRP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Continue this till only one edge is left.</a:t>
            </a:r>
            <a:endParaRPr lang="en-US" dirty="0" smtClean="0">
              <a:solidFill>
                <a:srgbClr val="000000"/>
              </a:solidFill>
            </a:endParaRPr>
          </a:p>
        </p:txBody>
      </p:sp>
      <p:sp>
        <p:nvSpPr>
          <p:cNvPr id="4" name="Oval 3"/>
          <p:cNvSpPr/>
          <p:nvPr/>
        </p:nvSpPr>
        <p:spPr bwMode="auto">
          <a:xfrm>
            <a:off x="2514600" y="5791200"/>
            <a:ext cx="609600" cy="6858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5" name="Oval 4"/>
          <p:cNvSpPr/>
          <p:nvPr/>
        </p:nvSpPr>
        <p:spPr bwMode="auto">
          <a:xfrm>
            <a:off x="3733800" y="5410200"/>
            <a:ext cx="609600" cy="6858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cxnSp>
        <p:nvCxnSpPr>
          <p:cNvPr id="7" name="Straight Connector 6"/>
          <p:cNvCxnSpPr>
            <a:stCxn id="4" idx="7"/>
            <a:endCxn id="5" idx="2"/>
          </p:cNvCxnSpPr>
          <p:nvPr/>
        </p:nvCxnSpPr>
        <p:spPr bwMode="auto">
          <a:xfrm rot="5400000" flipH="1" flipV="1">
            <a:off x="3315097" y="5472930"/>
            <a:ext cx="138533" cy="698874"/>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Spanning Tree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p:txBody>
      </p:sp>
      <p:sp>
        <p:nvSpPr>
          <p:cNvPr id="6" name="Oval 5"/>
          <p:cNvSpPr/>
          <p:nvPr/>
        </p:nvSpPr>
        <p:spPr bwMode="auto">
          <a:xfrm>
            <a:off x="4267200" y="31242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2</a:t>
            </a:r>
            <a:endParaRPr kumimoji="0" lang="en-US" sz="32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42672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6</a:t>
            </a:r>
            <a:endParaRPr kumimoji="0" lang="en-US" sz="3200" b="0" i="0" u="none" strike="noStrike" cap="none" normalizeH="0" baseline="0" dirty="0" smtClean="0">
              <a:ln>
                <a:noFill/>
              </a:ln>
              <a:solidFill>
                <a:schemeClr val="bg1"/>
              </a:solidFill>
              <a:effectLst/>
              <a:latin typeface="Arial" charset="0"/>
            </a:endParaRPr>
          </a:p>
        </p:txBody>
      </p:sp>
      <p:sp>
        <p:nvSpPr>
          <p:cNvPr id="9" name="Oval 8"/>
          <p:cNvSpPr/>
          <p:nvPr/>
        </p:nvSpPr>
        <p:spPr bwMode="auto">
          <a:xfrm>
            <a:off x="2209800" y="3048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1</a:t>
            </a:r>
            <a:endParaRPr kumimoji="0" lang="en-US" sz="3200" b="0" i="0" u="none" strike="noStrike" cap="none" normalizeH="0" baseline="0" dirty="0" smtClean="0">
              <a:ln>
                <a:noFill/>
              </a:ln>
              <a:solidFill>
                <a:schemeClr val="bg1"/>
              </a:solidFill>
              <a:effectLst/>
              <a:latin typeface="Arial" charset="0"/>
            </a:endParaRPr>
          </a:p>
        </p:txBody>
      </p:sp>
      <p:sp>
        <p:nvSpPr>
          <p:cNvPr id="10" name="Oval 9"/>
          <p:cNvSpPr/>
          <p:nvPr/>
        </p:nvSpPr>
        <p:spPr bwMode="auto">
          <a:xfrm>
            <a:off x="22098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7</a:t>
            </a:r>
            <a:endParaRPr kumimoji="0" lang="en-US" sz="3200" b="0" i="0" u="none" strike="noStrike" cap="none" normalizeH="0" baseline="0" dirty="0" smtClean="0">
              <a:ln>
                <a:noFill/>
              </a:ln>
              <a:solidFill>
                <a:schemeClr val="bg1"/>
              </a:solidFill>
              <a:effectLst/>
              <a:latin typeface="Arial" charset="0"/>
            </a:endParaRPr>
          </a:p>
        </p:txBody>
      </p:sp>
      <p:sp>
        <p:nvSpPr>
          <p:cNvPr id="14" name="Oval 13"/>
          <p:cNvSpPr/>
          <p:nvPr/>
        </p:nvSpPr>
        <p:spPr bwMode="auto">
          <a:xfrm>
            <a:off x="609600" y="2209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0</a:t>
            </a:r>
            <a:endParaRPr kumimoji="0" lang="en-US" sz="3200" b="0" i="0" u="none" strike="noStrike" cap="none" normalizeH="0" baseline="0" dirty="0" smtClean="0">
              <a:ln>
                <a:noFill/>
              </a:ln>
              <a:solidFill>
                <a:schemeClr val="bg1"/>
              </a:solidFill>
              <a:effectLst/>
              <a:latin typeface="Arial" charset="0"/>
            </a:endParaRPr>
          </a:p>
        </p:txBody>
      </p:sp>
      <p:cxnSp>
        <p:nvCxnSpPr>
          <p:cNvPr id="23" name="Straight Connector 22"/>
          <p:cNvCxnSpPr>
            <a:stCxn id="14" idx="5"/>
            <a:endCxn id="9" idx="2"/>
          </p:cNvCxnSpPr>
          <p:nvPr/>
        </p:nvCxnSpPr>
        <p:spPr bwMode="auto">
          <a:xfrm rot="16200000" flipH="1">
            <a:off x="1444928" y="2740327"/>
            <a:ext cx="514911" cy="10148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6"/>
            <a:endCxn id="8" idx="2"/>
          </p:cNvCxnSpPr>
          <p:nvPr/>
        </p:nvCxnSpPr>
        <p:spPr bwMode="auto">
          <a:xfrm>
            <a:off x="2895600" y="1828800"/>
            <a:ext cx="1371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4" name="Straight Connector 33"/>
          <p:cNvCxnSpPr>
            <a:stCxn id="9" idx="6"/>
            <a:endCxn id="6" idx="2"/>
          </p:cNvCxnSpPr>
          <p:nvPr/>
        </p:nvCxnSpPr>
        <p:spPr bwMode="auto">
          <a:xfrm>
            <a:off x="2895600" y="3505200"/>
            <a:ext cx="13716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6" name="Straight Connector 35"/>
          <p:cNvCxnSpPr>
            <a:stCxn id="10" idx="5"/>
            <a:endCxn id="6" idx="1"/>
          </p:cNvCxnSpPr>
          <p:nvPr/>
        </p:nvCxnSpPr>
        <p:spPr bwMode="auto">
          <a:xfrm rot="16200000" flipH="1">
            <a:off x="3028389" y="1918867"/>
            <a:ext cx="1106022" cy="157246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TextBox 15"/>
          <p:cNvSpPr txBox="1"/>
          <p:nvPr/>
        </p:nvSpPr>
        <p:spPr>
          <a:xfrm>
            <a:off x="1295400" y="5334000"/>
            <a:ext cx="3733800" cy="707886"/>
          </a:xfrm>
          <a:prstGeom prst="rect">
            <a:avLst/>
          </a:prstGeom>
          <a:noFill/>
        </p:spPr>
        <p:txBody>
          <a:bodyPr wrap="square" rtlCol="0">
            <a:spAutoFit/>
          </a:bodyPr>
          <a:lstStyle/>
          <a:p>
            <a:r>
              <a:rPr lang="en-US" sz="4000" dirty="0" smtClean="0"/>
              <a:t>(1,2,2,2,2,7)</a:t>
            </a:r>
            <a:endParaRPr lang="en-US" sz="4000" dirty="0"/>
          </a:p>
        </p:txBody>
      </p:sp>
      <p:sp>
        <p:nvSpPr>
          <p:cNvPr id="18" name="Oval 17"/>
          <p:cNvSpPr/>
          <p:nvPr/>
        </p:nvSpPr>
        <p:spPr bwMode="auto">
          <a:xfrm>
            <a:off x="5486400" y="9144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5</a:t>
            </a:r>
            <a:endParaRPr kumimoji="0" lang="en-US" sz="3200" b="0" i="0" u="none" strike="noStrike" cap="none" normalizeH="0" baseline="0" dirty="0" smtClean="0">
              <a:ln>
                <a:noFill/>
              </a:ln>
              <a:solidFill>
                <a:schemeClr val="bg1"/>
              </a:solidFill>
              <a:effectLst/>
              <a:latin typeface="Arial" charset="0"/>
            </a:endParaRPr>
          </a:p>
        </p:txBody>
      </p:sp>
      <p:sp>
        <p:nvSpPr>
          <p:cNvPr id="20" name="Oval 19"/>
          <p:cNvSpPr/>
          <p:nvPr/>
        </p:nvSpPr>
        <p:spPr bwMode="auto">
          <a:xfrm>
            <a:off x="6248400" y="3352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3</a:t>
            </a:r>
            <a:endParaRPr kumimoji="0" lang="en-US" sz="3200" b="0" i="0" u="none" strike="noStrike" cap="none" normalizeH="0" baseline="0" dirty="0" smtClean="0">
              <a:ln>
                <a:noFill/>
              </a:ln>
              <a:solidFill>
                <a:schemeClr val="bg1"/>
              </a:solidFill>
              <a:effectLst/>
              <a:latin typeface="Arial" charset="0"/>
            </a:endParaRPr>
          </a:p>
        </p:txBody>
      </p:sp>
      <p:sp>
        <p:nvSpPr>
          <p:cNvPr id="21" name="Oval 20"/>
          <p:cNvSpPr/>
          <p:nvPr/>
        </p:nvSpPr>
        <p:spPr bwMode="auto">
          <a:xfrm>
            <a:off x="6172200" y="1905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4</a:t>
            </a:r>
            <a:endParaRPr kumimoji="0" lang="en-US" sz="3200" b="0" i="0" u="none" strike="noStrike" cap="none" normalizeH="0" baseline="0" dirty="0" smtClean="0">
              <a:ln>
                <a:noFill/>
              </a:ln>
              <a:solidFill>
                <a:schemeClr val="bg1"/>
              </a:solidFill>
              <a:effectLst/>
              <a:latin typeface="Arial" charset="0"/>
            </a:endParaRPr>
          </a:p>
        </p:txBody>
      </p:sp>
      <p:cxnSp>
        <p:nvCxnSpPr>
          <p:cNvPr id="24" name="Straight Connector 23"/>
          <p:cNvCxnSpPr>
            <a:endCxn id="18" idx="3"/>
          </p:cNvCxnSpPr>
          <p:nvPr/>
        </p:nvCxnSpPr>
        <p:spPr bwMode="auto">
          <a:xfrm rot="5400000" flipH="1" flipV="1">
            <a:off x="4479061" y="1940229"/>
            <a:ext cx="1353111" cy="862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6" name="Straight Connector 25"/>
          <p:cNvCxnSpPr>
            <a:stCxn id="6" idx="7"/>
          </p:cNvCxnSpPr>
          <p:nvPr/>
        </p:nvCxnSpPr>
        <p:spPr bwMode="auto">
          <a:xfrm rot="5400000" flipH="1" flipV="1">
            <a:off x="5178728" y="2264640"/>
            <a:ext cx="667311" cy="13196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0" name="Straight Connector 29"/>
          <p:cNvCxnSpPr>
            <a:stCxn id="6" idx="6"/>
            <a:endCxn id="20" idx="2"/>
          </p:cNvCxnSpPr>
          <p:nvPr/>
        </p:nvCxnSpPr>
        <p:spPr bwMode="auto">
          <a:xfrm>
            <a:off x="4953000" y="3581400"/>
            <a:ext cx="1295400" cy="2286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DejaVu Sans"/>
        <a:cs typeface="DejaVu Sans"/>
      </a:majorFont>
      <a:minorFont>
        <a:latin typeface="Verdan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615</Words>
  <Application>Microsoft Office PowerPoint</Application>
  <PresentationFormat>On-screen Show (4:3)</PresentationFormat>
  <Paragraphs>163</Paragraphs>
  <Slides>18</Slides>
  <Notes>17</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1_Office Theme</vt:lpstr>
      <vt:lpstr>Cayley’s Theorem</vt:lpstr>
      <vt:lpstr>Cayley’s Theorem</vt:lpstr>
      <vt:lpstr>Theorem</vt:lpstr>
      <vt:lpstr>Theorem</vt:lpstr>
      <vt:lpstr>Theorem</vt:lpstr>
      <vt:lpstr>Theorem</vt:lpstr>
      <vt:lpstr>Cayley’s Theorem</vt:lpstr>
      <vt:lpstr>Theorem</vt:lpstr>
      <vt:lpstr>Spanning Tree </vt:lpstr>
      <vt:lpstr>Theorem</vt:lpstr>
      <vt:lpstr>Theorem</vt:lpstr>
      <vt:lpstr>Spanning Tree </vt:lpstr>
      <vt:lpstr>Spanning Tree </vt:lpstr>
      <vt:lpstr>Spanning Tree </vt:lpstr>
      <vt:lpstr>Spanning Tree </vt:lpstr>
      <vt:lpstr>Spanning Tree </vt:lpstr>
      <vt:lpstr>Quiz time </vt:lpstr>
      <vt:lpstr>Cayley’s Theorem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 Trees</dc:title>
  <dc:creator>Prof.Murali</dc:creator>
  <cp:lastModifiedBy>Prof.Murali</cp:lastModifiedBy>
  <cp:revision>20</cp:revision>
  <dcterms:created xsi:type="dcterms:W3CDTF">2020-04-03T03:53:21Z</dcterms:created>
  <dcterms:modified xsi:type="dcterms:W3CDTF">2020-04-20T03:13:25Z</dcterms:modified>
</cp:coreProperties>
</file>