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89" r:id="rId5"/>
    <p:sldId id="290" r:id="rId6"/>
    <p:sldId id="288" r:id="rId7"/>
    <p:sldId id="301" r:id="rId8"/>
    <p:sldId id="279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80" r:id="rId17"/>
    <p:sldId id="298" r:id="rId18"/>
    <p:sldId id="299" r:id="rId19"/>
    <p:sldId id="30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Theorem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 Let G be an undirected graph with n nodes. Let us start with only these isolated nodes and start adding the edges in any order.</a:t>
            </a:r>
          </a:p>
          <a:p>
            <a:pPr>
              <a:spcBef>
                <a:spcPts val="450"/>
              </a:spcBef>
              <a:buClr>
                <a:srgbClr val="CCCCFF"/>
              </a:buClr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If we add an edge going across , the connected components , then the number of connected components decreases by one.</a:t>
            </a:r>
          </a:p>
          <a:p>
            <a:pPr>
              <a:spcBef>
                <a:spcPts val="450"/>
              </a:spcBef>
              <a:buClr>
                <a:srgbClr val="CCCCFF"/>
              </a:buClr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If we add an edge going with in the connected components, then we will introduce a cycle in the graph.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Theorem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</a:t>
            </a:r>
            <a:r>
              <a:rPr lang="en-US" sz="2400" dirty="0" smtClean="0"/>
              <a:t>Any two of the following statements will imply the third.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G is connected.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G does not contain a cycle.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G has n-1 edges 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1 and 2 implies 3.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Since, G does not contain a cycle, after adding k edges we will have n-k connect components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But 1, says G is connected , so after adding all the edges the graph should be connected. n-k=1 implying  k=n-1.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Theorem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</a:t>
            </a:r>
            <a:r>
              <a:rPr lang="en-US" sz="2400" dirty="0" smtClean="0"/>
              <a:t>Any two of the following statements will imply the third.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G is connected.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G does not contain a cycle.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G has n-1 edges 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2 and 3 implies 1.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Since, G does not contain a cycle, after adding k edges we will have n-k connect components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So after adding all the edges , there will be n-(n-1</a:t>
            </a:r>
            <a:r>
              <a:rPr lang="en-US" dirty="0" smtClean="0">
                <a:solidFill>
                  <a:srgbClr val="000000"/>
                </a:solidFill>
              </a:rPr>
              <a:t>)=1 </a:t>
            </a:r>
            <a:r>
              <a:rPr lang="en-US" dirty="0" smtClean="0">
                <a:solidFill>
                  <a:srgbClr val="000000"/>
                </a:solidFill>
              </a:rPr>
              <a:t>connected components , implying the graph is connected.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Theorem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G is connected.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G does not contain a cycle.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G has n-1 edges 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1 and 3 implies 2.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If k edges had gone across the connected component then we will have n-k connect components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But graph is connect, implying k=n-1.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All the edges have gone across the connected components , hence no cycle in the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Theorem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Let G be an undirected graph with n nodes. Any two of the following statements will imply the third.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G is connected.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G does not contain a cycle.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G has n-1 edges 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Corollary: A tree with n nodes will have exactly n-1 edges.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Spanning Tree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458200" cy="4906963"/>
          </a:xfrm>
          <a:ln/>
        </p:spPr>
        <p:txBody>
          <a:bodyPr/>
          <a:lstStyle/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Spanning Tree T of a Graph G</a:t>
            </a:r>
          </a:p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is a </a:t>
            </a:r>
            <a:r>
              <a:rPr lang="en-IN" dirty="0" err="1" smtClean="0"/>
              <a:t>subgraph</a:t>
            </a:r>
            <a:r>
              <a:rPr lang="en-IN" dirty="0" smtClean="0"/>
              <a:t> of G, </a:t>
            </a:r>
          </a:p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which is tree with n nodes</a:t>
            </a:r>
          </a:p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dirty="0" smtClean="0"/>
          </a:p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The nodes of the Spanning Tree will be same as the nodes of the graph, but will have only n-1 edges of the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Weight of Spanning Tree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458200" cy="4906963"/>
          </a:xfrm>
          <a:ln/>
        </p:spPr>
        <p:txBody>
          <a:bodyPr/>
          <a:lstStyle/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Weight of a  Spanning Tree is defined as the sum of the weights of the edges of the spanning Tree.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458200" cy="4906963"/>
          </a:xfrm>
          <a:ln/>
        </p:spPr>
        <p:txBody>
          <a:bodyPr/>
          <a:lstStyle/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Minimum Spanning Tree (MST) is a spanning tree with minimum weight.</a:t>
            </a:r>
          </a:p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dirty="0" smtClean="0"/>
          </a:p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Maximum Spanning Tree (MST) is a spanning tree with maximum weight.</a:t>
            </a:r>
          </a:p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dirty="0" smtClean="0"/>
          </a:p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458200" cy="4906963"/>
          </a:xfrm>
          <a:ln/>
        </p:spPr>
        <p:txBody>
          <a:bodyPr/>
          <a:lstStyle/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Minimum Spanning Tree (MST) is a spanning tree with minimum weight.</a:t>
            </a:r>
          </a:p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dirty="0" smtClean="0"/>
          </a:p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Maximum Spanning Tree (MST) is a spanning tree with maximum weight.</a:t>
            </a:r>
          </a:p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dirty="0" smtClean="0"/>
          </a:p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Both the problems are solvable in Polynomial Time.</a:t>
            </a:r>
          </a:p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dirty="0" smtClean="0"/>
          </a:p>
          <a:p>
            <a:pPr indent="-339725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Undirected 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336550" indent="-336550">
              <a:spcBef>
                <a:spcPts val="450"/>
              </a:spcBef>
              <a:buClr>
                <a:srgbClr val="CCCCFF"/>
              </a:buClr>
              <a:buFont typeface="Arial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/>
              <a:t>Two </a:t>
            </a:r>
            <a:r>
              <a:rPr lang="en-US" dirty="0" smtClean="0"/>
              <a:t>nodes </a:t>
            </a:r>
            <a:r>
              <a:rPr lang="en-US" dirty="0" smtClean="0"/>
              <a:t> </a:t>
            </a:r>
            <a:r>
              <a:rPr lang="en-US" dirty="0" smtClean="0"/>
              <a:t>are </a:t>
            </a:r>
            <a:r>
              <a:rPr lang="en-US" b="1" dirty="0" smtClean="0">
                <a:solidFill>
                  <a:srgbClr val="7030A0"/>
                </a:solidFill>
              </a:rPr>
              <a:t>connected</a:t>
            </a:r>
            <a:r>
              <a:rPr lang="en-US" dirty="0" smtClean="0"/>
              <a:t> if there is a path between them. </a:t>
            </a:r>
          </a:p>
          <a:p>
            <a:pPr marL="336550" indent="-336550">
              <a:spcBef>
                <a:spcPts val="450"/>
              </a:spcBef>
              <a:buClr>
                <a:srgbClr val="CCCCFF"/>
              </a:buClr>
              <a:buFont typeface="Arial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/>
              <a:t>An undirected graph is </a:t>
            </a:r>
            <a:r>
              <a:rPr lang="en-US" b="1" dirty="0" smtClean="0">
                <a:solidFill>
                  <a:srgbClr val="7030A0"/>
                </a:solidFill>
              </a:rPr>
              <a:t>connected</a:t>
            </a:r>
            <a:r>
              <a:rPr lang="en-US" dirty="0" smtClean="0"/>
              <a:t> if </a:t>
            </a:r>
            <a:r>
              <a:rPr lang="en-US" dirty="0" smtClean="0"/>
              <a:t> </a:t>
            </a:r>
            <a:r>
              <a:rPr lang="en-US" dirty="0" smtClean="0"/>
              <a:t>there is a path between </a:t>
            </a:r>
            <a:r>
              <a:rPr lang="en-US" dirty="0" smtClean="0"/>
              <a:t>every pair of nodes in the graph.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Connect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5"/>
            <a:endCxn id="9" idx="2"/>
          </p:cNvCxnSpPr>
          <p:nvPr/>
        </p:nvCxnSpPr>
        <p:spPr bwMode="auto">
          <a:xfrm rot="16200000" flipH="1">
            <a:off x="1444928" y="2740327"/>
            <a:ext cx="5149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Connect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5"/>
            <a:endCxn id="9" idx="2"/>
          </p:cNvCxnSpPr>
          <p:nvPr/>
        </p:nvCxnSpPr>
        <p:spPr bwMode="auto">
          <a:xfrm rot="16200000" flipH="1">
            <a:off x="1444928" y="2740327"/>
            <a:ext cx="5149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304800" y="4191000"/>
            <a:ext cx="853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7030A0"/>
                </a:solidFill>
              </a:rPr>
              <a:t>connected component </a:t>
            </a:r>
            <a:r>
              <a:rPr lang="en-US" dirty="0" smtClean="0"/>
              <a:t>of G is a </a:t>
            </a:r>
            <a:r>
              <a:rPr lang="en-US" i="1" dirty="0" smtClean="0"/>
              <a:t>maximal</a:t>
            </a:r>
            <a:r>
              <a:rPr lang="en-US" dirty="0" smtClean="0"/>
              <a:t> connected </a:t>
            </a:r>
            <a:r>
              <a:rPr lang="en-US" dirty="0" err="1" smtClean="0"/>
              <a:t>subgraph</a:t>
            </a:r>
            <a:r>
              <a:rPr lang="en-US" dirty="0" smtClean="0"/>
              <a:t> of G.</a:t>
            </a:r>
          </a:p>
          <a:p>
            <a:endParaRPr lang="en-US" dirty="0" smtClean="0"/>
          </a:p>
          <a:p>
            <a:r>
              <a:rPr lang="en-US" dirty="0" smtClean="0"/>
              <a:t>The set of nodes is the disjoint union of set of nodes in the connected components.</a:t>
            </a:r>
          </a:p>
          <a:p>
            <a:endParaRPr lang="en-US" dirty="0" smtClean="0"/>
          </a:p>
          <a:p>
            <a:r>
              <a:rPr lang="en-US" dirty="0" smtClean="0"/>
              <a:t>There are 3 connect components in the above graph.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5791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39000" y="2057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7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867400" y="2895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/>
          <p:cNvCxnSpPr>
            <a:stCxn id="17" idx="4"/>
            <a:endCxn id="21" idx="0"/>
          </p:cNvCxnSpPr>
          <p:nvPr/>
        </p:nvCxnSpPr>
        <p:spPr bwMode="auto">
          <a:xfrm rot="16200000" flipH="1">
            <a:off x="5867400" y="2552700"/>
            <a:ext cx="609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Trees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793750" lvl="1" indent="-336550">
              <a:spcBef>
                <a:spcPts val="450"/>
              </a:spcBef>
              <a:buClr>
                <a:srgbClr val="CCCCFF"/>
              </a:buClr>
              <a:buFont typeface="Arial" pitchFamily="34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An undirected graph is a </a:t>
            </a:r>
            <a:r>
              <a:rPr lang="en-US" b="1" dirty="0" smtClean="0">
                <a:solidFill>
                  <a:srgbClr val="7030A0"/>
                </a:solidFill>
              </a:rPr>
              <a:t>tree</a:t>
            </a:r>
            <a:r>
              <a:rPr lang="en-US" dirty="0" smtClean="0">
                <a:solidFill>
                  <a:srgbClr val="000000"/>
                </a:solidFill>
              </a:rPr>
              <a:t> if it is connected and does not contain a cycle.</a:t>
            </a:r>
          </a:p>
          <a:p>
            <a:pPr marL="793750" lvl="1" indent="-336550">
              <a:spcBef>
                <a:spcPts val="450"/>
              </a:spcBef>
              <a:buClr>
                <a:srgbClr val="CCCCFF"/>
              </a:buClr>
              <a:buFont typeface="Arial" pitchFamily="34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b="1" dirty="0" smtClean="0">
                <a:solidFill>
                  <a:srgbClr val="7030A0"/>
                </a:solidFill>
              </a:rPr>
              <a:t>Forest</a:t>
            </a:r>
            <a:r>
              <a:rPr lang="en-US" dirty="0" smtClean="0">
                <a:solidFill>
                  <a:srgbClr val="000000"/>
                </a:solidFill>
              </a:rPr>
              <a:t> – does not contain a cycle (so it’s a union of trees, does not contain cycle, but may not be connected)</a:t>
            </a:r>
          </a:p>
          <a:p>
            <a:pPr marL="336550" indent="-336550">
              <a:spcBef>
                <a:spcPts val="450"/>
              </a:spcBef>
              <a:buClr>
                <a:srgbClr val="CCCCFF"/>
              </a:buClr>
              <a:buFont typeface="Arial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Trees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793750" lvl="1" indent="-336550">
              <a:spcBef>
                <a:spcPts val="450"/>
              </a:spcBef>
              <a:buClr>
                <a:srgbClr val="CCCCFF"/>
              </a:buClr>
              <a:buFont typeface="Arial" pitchFamily="34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An undirected graph is a </a:t>
            </a:r>
            <a:r>
              <a:rPr lang="en-US" b="1" dirty="0" smtClean="0">
                <a:solidFill>
                  <a:srgbClr val="7030A0"/>
                </a:solidFill>
              </a:rPr>
              <a:t>tree</a:t>
            </a:r>
            <a:r>
              <a:rPr lang="en-US" dirty="0" smtClean="0">
                <a:solidFill>
                  <a:srgbClr val="000000"/>
                </a:solidFill>
              </a:rPr>
              <a:t> if it is connected and does not contain a cycle.</a:t>
            </a:r>
          </a:p>
          <a:p>
            <a:pPr marL="793750" lvl="1" indent="-336550">
              <a:spcBef>
                <a:spcPts val="450"/>
              </a:spcBef>
              <a:buClr>
                <a:srgbClr val="CCCCFF"/>
              </a:buClr>
              <a:buFont typeface="Arial" pitchFamily="34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b="1" dirty="0" smtClean="0">
                <a:solidFill>
                  <a:srgbClr val="7030A0"/>
                </a:solidFill>
              </a:rPr>
              <a:t>Forest</a:t>
            </a:r>
            <a:r>
              <a:rPr lang="en-US" dirty="0" smtClean="0">
                <a:solidFill>
                  <a:srgbClr val="000000"/>
                </a:solidFill>
              </a:rPr>
              <a:t> – does not contain a cycle (so it’s a union of trees, does not contain cycle, but may not be connected)</a:t>
            </a:r>
          </a:p>
          <a:p>
            <a:pPr marL="793750" lvl="1" indent="-336550">
              <a:spcBef>
                <a:spcPts val="450"/>
              </a:spcBef>
              <a:buClr>
                <a:srgbClr val="CCCCFF"/>
              </a:buClr>
              <a:buFont typeface="Arial" pitchFamily="34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The binary tree’s that we have studied in the course are special kind of Trees/Graphs </a:t>
            </a:r>
            <a:endParaRPr lang="en-US" dirty="0" smtClean="0">
              <a:solidFill>
                <a:srgbClr val="000000"/>
              </a:solidFill>
            </a:endParaRPr>
          </a:p>
          <a:p>
            <a:pPr marL="793750" lvl="1" indent="-336550">
              <a:spcBef>
                <a:spcPts val="450"/>
              </a:spcBef>
              <a:buClr>
                <a:srgbClr val="CCCCFF"/>
              </a:buClr>
              <a:buFont typeface="Arial" pitchFamily="34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(</a:t>
            </a:r>
            <a:r>
              <a:rPr lang="en-US" dirty="0" err="1" smtClean="0">
                <a:solidFill>
                  <a:srgbClr val="000000"/>
                </a:solidFill>
              </a:rPr>
              <a:t>x,x</a:t>
            </a:r>
            <a:r>
              <a:rPr lang="en-US" dirty="0" smtClean="0">
                <a:solidFill>
                  <a:srgbClr val="000000"/>
                </a:solidFill>
              </a:rPr>
              <a:t>-&gt;parent) is an edge.</a:t>
            </a:r>
            <a:endParaRPr lang="en-US" dirty="0" smtClean="0">
              <a:solidFill>
                <a:srgbClr val="000000"/>
              </a:solidFill>
            </a:endParaRPr>
          </a:p>
          <a:p>
            <a:pPr marL="336550" indent="-336550">
              <a:spcBef>
                <a:spcPts val="450"/>
              </a:spcBef>
              <a:buClr>
                <a:srgbClr val="CCCCFF"/>
              </a:buClr>
              <a:buFont typeface="Arial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7086600" y="4267200"/>
            <a:ext cx="3048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010400" y="5562600"/>
            <a:ext cx="3048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324600" y="5562600"/>
            <a:ext cx="3048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620000" y="4876800"/>
            <a:ext cx="3048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629400" y="4953000"/>
            <a:ext cx="3048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077200" y="5486400"/>
            <a:ext cx="3048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391400" y="6172200"/>
            <a:ext cx="3048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553200" y="6172200"/>
            <a:ext cx="3048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>
            <a:stCxn id="4" idx="3"/>
            <a:endCxn id="8" idx="7"/>
          </p:cNvCxnSpPr>
          <p:nvPr/>
        </p:nvCxnSpPr>
        <p:spPr bwMode="auto">
          <a:xfrm rot="5400000">
            <a:off x="6802204" y="4679763"/>
            <a:ext cx="416392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8" idx="3"/>
            <a:endCxn id="6" idx="7"/>
          </p:cNvCxnSpPr>
          <p:nvPr/>
        </p:nvCxnSpPr>
        <p:spPr bwMode="auto">
          <a:xfrm rot="5400000">
            <a:off x="6459304" y="5403663"/>
            <a:ext cx="340192" cy="89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8" idx="5"/>
            <a:endCxn id="5" idx="1"/>
          </p:cNvCxnSpPr>
          <p:nvPr/>
        </p:nvCxnSpPr>
        <p:spPr bwMode="auto">
          <a:xfrm rot="16200000" flipH="1">
            <a:off x="6802204" y="5365563"/>
            <a:ext cx="340192" cy="165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6" idx="5"/>
            <a:endCxn id="11" idx="0"/>
          </p:cNvCxnSpPr>
          <p:nvPr/>
        </p:nvCxnSpPr>
        <p:spPr bwMode="auto">
          <a:xfrm rot="16200000" flipH="1">
            <a:off x="6502983" y="5969583"/>
            <a:ext cx="284396" cy="12083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5" idx="5"/>
            <a:endCxn id="10" idx="1"/>
          </p:cNvCxnSpPr>
          <p:nvPr/>
        </p:nvCxnSpPr>
        <p:spPr bwMode="auto">
          <a:xfrm rot="16200000" flipH="1">
            <a:off x="7183204" y="5975163"/>
            <a:ext cx="340192" cy="165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4" idx="5"/>
            <a:endCxn id="7" idx="1"/>
          </p:cNvCxnSpPr>
          <p:nvPr/>
        </p:nvCxnSpPr>
        <p:spPr bwMode="auto">
          <a:xfrm rot="16200000" flipH="1">
            <a:off x="7335604" y="4603563"/>
            <a:ext cx="3401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7" idx="5"/>
            <a:endCxn id="9" idx="1"/>
          </p:cNvCxnSpPr>
          <p:nvPr/>
        </p:nvCxnSpPr>
        <p:spPr bwMode="auto">
          <a:xfrm rot="16200000" flipH="1">
            <a:off x="7830904" y="5251263"/>
            <a:ext cx="340192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Theorem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Let G be an undirected graph with n nodes. Any two of the following statements will imply the third.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G is connected.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G does not contain a cycle.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G has n-1 edges </a:t>
            </a:r>
          </a:p>
          <a:p>
            <a:pPr marL="971550" lvl="1" indent="-514350">
              <a:spcBef>
                <a:spcPts val="450"/>
              </a:spcBef>
              <a:buClr>
                <a:srgbClr val="CCCCFF"/>
              </a:buClr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Theorem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Let G be an undirected graph with n nodes. Let us start with only these isolated nodes and start adding the edges in any order.</a:t>
            </a:r>
          </a:p>
          <a:p>
            <a:pPr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Note that the graph has n connected components as we have not added any edges.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Theorem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>
              <a:spcBef>
                <a:spcPts val="450"/>
              </a:spcBef>
              <a:buClr>
                <a:srgbClr val="CCCC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</a:t>
            </a:r>
            <a:r>
              <a:rPr lang="en-US" sz="2400" dirty="0" smtClean="0"/>
              <a:t>Let G be an undirected graph with n nodes. Let us start with only these isolated nodes and start adding the edges in any order.</a:t>
            </a:r>
          </a:p>
          <a:p>
            <a:pPr>
              <a:spcBef>
                <a:spcPts val="450"/>
              </a:spcBef>
              <a:buClr>
                <a:srgbClr val="CCCCFF"/>
              </a:buClr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If we add an edge going across , the connected components , then the number of connected components decreases by one.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825</Words>
  <Application>Microsoft Office PowerPoint</Application>
  <PresentationFormat>On-screen Show (4:3)</PresentationFormat>
  <Paragraphs>105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Spanning Trees</vt:lpstr>
      <vt:lpstr>Undirected Graphs</vt:lpstr>
      <vt:lpstr>Connect graphs </vt:lpstr>
      <vt:lpstr>Connect graphs </vt:lpstr>
      <vt:lpstr>Trees</vt:lpstr>
      <vt:lpstr>Trees</vt:lpstr>
      <vt:lpstr>Theorem</vt:lpstr>
      <vt:lpstr>Theorem</vt:lpstr>
      <vt:lpstr>Theorem</vt:lpstr>
      <vt:lpstr>Theorem</vt:lpstr>
      <vt:lpstr>Theorem</vt:lpstr>
      <vt:lpstr>Theorem</vt:lpstr>
      <vt:lpstr>Theorem</vt:lpstr>
      <vt:lpstr>Theorem</vt:lpstr>
      <vt:lpstr>Spanning Tree </vt:lpstr>
      <vt:lpstr>Weight of Spanning Tree </vt:lpstr>
      <vt:lpstr>MST</vt:lpstr>
      <vt:lpstr>MST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18</cp:revision>
  <dcterms:created xsi:type="dcterms:W3CDTF">2020-04-03T03:53:21Z</dcterms:created>
  <dcterms:modified xsi:type="dcterms:W3CDTF">2020-04-20T03:05:15Z</dcterms:modified>
</cp:coreProperties>
</file>