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8" r:id="rId4"/>
    <p:sldId id="295" r:id="rId5"/>
    <p:sldId id="296" r:id="rId6"/>
    <p:sldId id="297" r:id="rId7"/>
    <p:sldId id="282" r:id="rId8"/>
    <p:sldId id="300" r:id="rId9"/>
    <p:sldId id="298" r:id="rId10"/>
    <p:sldId id="299" r:id="rId11"/>
    <p:sldId id="294" r:id="rId12"/>
    <p:sldId id="301" r:id="rId13"/>
    <p:sldId id="302" r:id="rId14"/>
    <p:sldId id="265" r:id="rId15"/>
    <p:sldId id="304" r:id="rId16"/>
    <p:sldId id="303" r:id="rId17"/>
    <p:sldId id="305" r:id="rId18"/>
    <p:sldId id="306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 paths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Exponential paths in a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The number of paths in a graph </a:t>
            </a:r>
            <a:r>
              <a:rPr lang="en-US" dirty="0" smtClean="0"/>
              <a:t>can be</a:t>
            </a:r>
            <a:r>
              <a:rPr lang="en-US" dirty="0" smtClean="0"/>
              <a:t> </a:t>
            </a:r>
            <a:r>
              <a:rPr lang="en-US" dirty="0" smtClean="0"/>
              <a:t>exponential in number of nodes and number of edges in the graph.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n=3k+1, m=4k. The number of paths form s to t is 2</a:t>
            </a:r>
            <a:r>
              <a:rPr lang="en-US" baseline="30000" dirty="0" smtClean="0"/>
              <a:t>k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 bwMode="auto">
          <a:xfrm>
            <a:off x="533400" y="4724400"/>
            <a:ext cx="1219200" cy="1524000"/>
          </a:xfrm>
          <a:prstGeom prst="diamon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" name="Diamond 4"/>
          <p:cNvSpPr/>
          <p:nvPr/>
        </p:nvSpPr>
        <p:spPr bwMode="auto">
          <a:xfrm>
            <a:off x="1752600" y="4724400"/>
            <a:ext cx="1219200" cy="1524000"/>
          </a:xfrm>
          <a:prstGeom prst="diamon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" name="Diamond 5"/>
          <p:cNvSpPr/>
          <p:nvPr/>
        </p:nvSpPr>
        <p:spPr bwMode="auto">
          <a:xfrm>
            <a:off x="2971800" y="4724400"/>
            <a:ext cx="1219200" cy="1524000"/>
          </a:xfrm>
          <a:prstGeom prst="diamon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7467600" y="4800600"/>
            <a:ext cx="1219200" cy="1524000"/>
          </a:xfrm>
          <a:prstGeom prst="diamon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18160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771782" y="525780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533400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525780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533400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525780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Shortest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two nodes s and t, find the shortest weight path.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Single Source Shortest Path(SSSP)</a:t>
            </a:r>
          </a:p>
          <a:p>
            <a:pPr marL="342900" lvl="1" indent="-339725">
              <a:spcBef>
                <a:spcPts val="800"/>
              </a:spcBef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		Find the shortest path from source node s, to every other node in the graph.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All Pair Shortest Path (APSP)</a:t>
            </a:r>
          </a:p>
          <a:p>
            <a:pPr lvl="1" indent="-339725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Find the shortest path between every pair of nodes in the graph.</a:t>
            </a:r>
          </a:p>
          <a:p>
            <a:pPr lvl="1"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Algorithms for Shortest paths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Single Source Shortest Path(SSSP)</a:t>
            </a:r>
          </a:p>
          <a:p>
            <a:pPr marL="1200150" lvl="3" indent="-33972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err="1" smtClean="0"/>
              <a:t>Dijkstar’s</a:t>
            </a:r>
            <a:r>
              <a:rPr lang="en-US" sz="2400" dirty="0" smtClean="0"/>
              <a:t> Algorithm : Works only when all the weights are positive in O((E+V) log V) time. Uses Adjacency List</a:t>
            </a:r>
          </a:p>
          <a:p>
            <a:pPr marL="1200150" lvl="3" indent="-339725">
              <a:spcBef>
                <a:spcPts val="800"/>
              </a:spcBef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Bellman – Ford Algorithm: O(VE) time, uses edge list 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All Pair Shortest Path (APSP)</a:t>
            </a:r>
          </a:p>
          <a:p>
            <a:pPr lvl="1"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Uses adjacency matrix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Bellman – Ford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Uses edge list representation for the graph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EdgeList</a:t>
            </a:r>
            <a:r>
              <a:rPr lang="en-US" dirty="0" smtClean="0"/>
              <a:t>{ 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j; float w;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EdgeList</a:t>
            </a:r>
            <a:r>
              <a:rPr lang="en-US" dirty="0" smtClean="0"/>
              <a:t> *next;};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If d(j) is bigger than the </a:t>
            </a:r>
            <a:r>
              <a:rPr lang="en-US" dirty="0" smtClean="0"/>
              <a:t>d(</a:t>
            </a:r>
            <a:r>
              <a:rPr lang="en-US" dirty="0" err="1" smtClean="0"/>
              <a:t>i</a:t>
            </a:r>
            <a:r>
              <a:rPr lang="en-US" dirty="0" smtClean="0"/>
              <a:t>)+</a:t>
            </a:r>
            <a:r>
              <a:rPr lang="en-US" dirty="0" smtClean="0"/>
              <a:t>w(</a:t>
            </a:r>
            <a:r>
              <a:rPr lang="en-US" dirty="0" err="1" smtClean="0"/>
              <a:t>i,j</a:t>
            </a:r>
            <a:r>
              <a:rPr lang="en-US" dirty="0" smtClean="0"/>
              <a:t>) update d(j) to d(</a:t>
            </a:r>
            <a:r>
              <a:rPr lang="en-US" dirty="0" err="1" smtClean="0"/>
              <a:t>i</a:t>
            </a:r>
            <a:r>
              <a:rPr lang="en-US" dirty="0" smtClean="0"/>
              <a:t>)+w(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981200" y="4191000"/>
            <a:ext cx="20574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905000" y="441960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038600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Bellman – Ford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For every edge check if is distance from s can be updated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If d(j) is bigger than the </a:t>
            </a:r>
            <a:r>
              <a:rPr lang="en-US" dirty="0" smtClean="0"/>
              <a:t>d(</a:t>
            </a:r>
            <a:r>
              <a:rPr lang="en-US" dirty="0" err="1" smtClean="0"/>
              <a:t>i</a:t>
            </a:r>
            <a:r>
              <a:rPr lang="en-US" dirty="0" smtClean="0"/>
              <a:t>)+</a:t>
            </a:r>
            <a:r>
              <a:rPr lang="en-US" dirty="0" smtClean="0"/>
              <a:t>w(</a:t>
            </a:r>
            <a:r>
              <a:rPr lang="en-US" dirty="0" err="1" smtClean="0"/>
              <a:t>i,j</a:t>
            </a:r>
            <a:r>
              <a:rPr lang="en-US" dirty="0" smtClean="0"/>
              <a:t>) update d(j) to d(</a:t>
            </a:r>
            <a:r>
              <a:rPr lang="en-US" dirty="0" err="1" smtClean="0"/>
              <a:t>i</a:t>
            </a:r>
            <a:r>
              <a:rPr lang="en-US" dirty="0" smtClean="0"/>
              <a:t>)+w(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Repeat this n number of time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981200" y="4191000"/>
            <a:ext cx="20574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905000" y="441960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038600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Bellman – Ford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BellmanFord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EdgeList</a:t>
            </a:r>
            <a:r>
              <a:rPr lang="en-US" sz="1800" dirty="0" smtClean="0"/>
              <a:t> *</a:t>
            </a:r>
            <a:r>
              <a:rPr lang="en-US" sz="1800" dirty="0" err="1" smtClean="0"/>
              <a:t>elist</a:t>
            </a:r>
            <a:r>
              <a:rPr lang="en-US" sz="1800" dirty="0" smtClean="0"/>
              <a:t>, float SD[], </a:t>
            </a:r>
            <a:r>
              <a:rPr lang="en-US" sz="1800" dirty="0" err="1" smtClean="0"/>
              <a:t>int</a:t>
            </a:r>
            <a:r>
              <a:rPr lang="en-US" sz="1800" dirty="0" smtClean="0"/>
              <a:t> s, </a:t>
            </a:r>
            <a:r>
              <a:rPr lang="en-US" sz="1800" dirty="0" err="1" smtClean="0"/>
              <a:t>int</a:t>
            </a:r>
            <a:r>
              <a:rPr lang="en-US" sz="1800" dirty="0" smtClean="0"/>
              <a:t> n){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EdgeList</a:t>
            </a:r>
            <a:r>
              <a:rPr lang="en-US" sz="1800" dirty="0" smtClean="0"/>
              <a:t> *temp;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r>
              <a:rPr lang="nn-NO" sz="1800" dirty="0" smtClean="0"/>
              <a:t>  for (i = 0; i &lt; n; ++i)</a:t>
            </a:r>
          </a:p>
          <a:p>
            <a:r>
              <a:rPr lang="en-US" sz="1800" dirty="0" smtClean="0"/>
              <a:t>    SD[</a:t>
            </a:r>
            <a:r>
              <a:rPr lang="en-US" sz="1800" dirty="0" err="1" smtClean="0"/>
              <a:t>i</a:t>
            </a:r>
            <a:r>
              <a:rPr lang="en-US" sz="1800" dirty="0" smtClean="0"/>
              <a:t>] = INT_MAX;  SD[s] = 0;</a:t>
            </a:r>
          </a:p>
          <a:p>
            <a:r>
              <a:rPr lang="nn-NO" sz="1800" dirty="0" smtClean="0"/>
              <a:t>  for (i = 0; i &lt; n; ++i)</a:t>
            </a:r>
            <a:r>
              <a:rPr lang="en-US" sz="1800" dirty="0" smtClean="0"/>
              <a:t>    {  temp = </a:t>
            </a:r>
            <a:r>
              <a:rPr lang="en-US" sz="1800" dirty="0" err="1" smtClean="0"/>
              <a:t>elist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while (temp)	{</a:t>
            </a:r>
          </a:p>
          <a:p>
            <a:r>
              <a:rPr lang="en-US" sz="1800" dirty="0" smtClean="0"/>
              <a:t>	  if (SD[temp-&gt;j] &gt; SD[temp-&gt;</a:t>
            </a:r>
            <a:r>
              <a:rPr lang="en-US" sz="1800" dirty="0" err="1" smtClean="0"/>
              <a:t>i</a:t>
            </a:r>
            <a:r>
              <a:rPr lang="en-US" sz="1800" dirty="0" smtClean="0"/>
              <a:t>] + temp-&gt;w)</a:t>
            </a:r>
          </a:p>
          <a:p>
            <a:r>
              <a:rPr lang="pl-PL" sz="1800" dirty="0" smtClean="0"/>
              <a:t>	    SD[temp-&gt;j] = SD[temp-&gt;i] + temp-&gt;w;</a:t>
            </a:r>
          </a:p>
          <a:p>
            <a:r>
              <a:rPr lang="en-US" sz="1800" dirty="0" smtClean="0"/>
              <a:t>	  temp = temp-&gt;next;</a:t>
            </a:r>
          </a:p>
          <a:p>
            <a:r>
              <a:rPr lang="en-US" sz="1800" dirty="0" smtClean="0"/>
              <a:t>	}</a:t>
            </a:r>
          </a:p>
          <a:p>
            <a:r>
              <a:rPr lang="en-US" sz="1800" dirty="0" smtClean="0"/>
              <a:t>    }</a:t>
            </a:r>
          </a:p>
          <a:p>
            <a:endParaRPr lang="en-US" sz="18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Weight of the shortest path from </a:t>
            </a:r>
            <a:r>
              <a:rPr lang="en-US" dirty="0" err="1" smtClean="0"/>
              <a:t>i</a:t>
            </a:r>
            <a:r>
              <a:rPr lang="en-US" dirty="0" smtClean="0"/>
              <a:t> to j is </a:t>
            </a:r>
            <a:r>
              <a:rPr lang="en-US" dirty="0" smtClean="0"/>
              <a:t> </a:t>
            </a:r>
            <a:r>
              <a:rPr lang="en-US" dirty="0" smtClean="0"/>
              <a:t>shorter than weight of the shortest path from </a:t>
            </a:r>
            <a:r>
              <a:rPr lang="en-US" dirty="0" err="1" smtClean="0"/>
              <a:t>i</a:t>
            </a:r>
            <a:r>
              <a:rPr lang="en-US" dirty="0" smtClean="0"/>
              <a:t> to k </a:t>
            </a:r>
            <a:r>
              <a:rPr lang="en-US" dirty="0" smtClean="0"/>
              <a:t>plus</a:t>
            </a:r>
            <a:r>
              <a:rPr lang="en-US" dirty="0" smtClean="0"/>
              <a:t> </a:t>
            </a:r>
            <a:r>
              <a:rPr lang="en-US" dirty="0" smtClean="0"/>
              <a:t>weight of the shortest path from k to j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2971800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124200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1714500" y="1714500"/>
            <a:ext cx="18288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6200000" flipH="1">
            <a:off x="3009900" y="1790700"/>
            <a:ext cx="19812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743200" y="990600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k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Void </a:t>
            </a:r>
            <a:r>
              <a:rPr lang="en-US" sz="1800" dirty="0" err="1" smtClean="0"/>
              <a:t>FloydWarshall</a:t>
            </a:r>
            <a:r>
              <a:rPr lang="en-US" sz="1800" dirty="0" smtClean="0"/>
              <a:t> (float A[][1000], float D[][1000], </a:t>
            </a:r>
            <a:r>
              <a:rPr lang="en-US" sz="1800" dirty="0" err="1" smtClean="0"/>
              <a:t>int</a:t>
            </a:r>
            <a:r>
              <a:rPr lang="en-US" sz="1800" dirty="0" smtClean="0"/>
              <a:t> n){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, j, k;</a:t>
            </a:r>
          </a:p>
          <a:p>
            <a:r>
              <a:rPr lang="nn-NO" sz="1800" dirty="0" smtClean="0"/>
              <a:t>  for (i = 0; i &lt; n; ++i)</a:t>
            </a:r>
          </a:p>
          <a:p>
            <a:r>
              <a:rPr lang="en-US" sz="1800" dirty="0" smtClean="0"/>
              <a:t>    for (j = 0; j &lt; n; ++j)</a:t>
            </a:r>
          </a:p>
          <a:p>
            <a:r>
              <a:rPr lang="en-US" sz="1800" dirty="0" smtClean="0"/>
              <a:t>      D[</a:t>
            </a:r>
            <a:r>
              <a:rPr lang="en-US" sz="1800" dirty="0" err="1" smtClean="0"/>
              <a:t>i</a:t>
            </a:r>
            <a:r>
              <a:rPr lang="en-US" sz="1800" dirty="0" smtClean="0"/>
              <a:t>][j] = A[</a:t>
            </a:r>
            <a:r>
              <a:rPr lang="en-US" sz="1800" dirty="0" err="1" smtClean="0"/>
              <a:t>i</a:t>
            </a:r>
            <a:r>
              <a:rPr lang="en-US" sz="1800" dirty="0" smtClean="0"/>
              <a:t>][j];</a:t>
            </a:r>
          </a:p>
          <a:p>
            <a:r>
              <a:rPr lang="nn-NO" sz="1800" dirty="0" smtClean="0"/>
              <a:t>  for (i = 0; i &lt; n; ++i)</a:t>
            </a:r>
          </a:p>
          <a:p>
            <a:r>
              <a:rPr lang="en-US" sz="1800" dirty="0" smtClean="0"/>
              <a:t>    D[</a:t>
            </a:r>
            <a:r>
              <a:rPr lang="en-US" sz="1800" dirty="0" err="1" smtClean="0"/>
              <a:t>i</a:t>
            </a:r>
            <a:r>
              <a:rPr lang="en-US" sz="1800" dirty="0" smtClean="0"/>
              <a:t>][</a:t>
            </a:r>
            <a:r>
              <a:rPr lang="en-US" sz="1800" dirty="0" err="1" smtClean="0"/>
              <a:t>i</a:t>
            </a:r>
            <a:r>
              <a:rPr lang="en-US" sz="1800" dirty="0" smtClean="0"/>
              <a:t>] = 0;</a:t>
            </a:r>
          </a:p>
          <a:p>
            <a:r>
              <a:rPr lang="nn-NO" sz="1800" dirty="0" smtClean="0"/>
              <a:t>  for (k = 0; k &lt; n; ++k)</a:t>
            </a:r>
          </a:p>
          <a:p>
            <a:r>
              <a:rPr lang="nn-NO" sz="1800" dirty="0" smtClean="0"/>
              <a:t>    for (i = 0; i &lt; n; ++i)</a:t>
            </a:r>
          </a:p>
          <a:p>
            <a:r>
              <a:rPr lang="en-US" sz="1800" dirty="0" smtClean="0"/>
              <a:t>      for (j = 0; j &lt; n; ++j)</a:t>
            </a:r>
          </a:p>
          <a:p>
            <a:r>
              <a:rPr lang="en-US" sz="1800" dirty="0" smtClean="0"/>
              <a:t>	if (D[</a:t>
            </a:r>
            <a:r>
              <a:rPr lang="en-US" sz="1800" dirty="0" err="1" smtClean="0"/>
              <a:t>i</a:t>
            </a:r>
            <a:r>
              <a:rPr lang="en-US" sz="1800" dirty="0" smtClean="0"/>
              <a:t>][j] &gt; D[</a:t>
            </a:r>
            <a:r>
              <a:rPr lang="en-US" sz="1800" dirty="0" err="1" smtClean="0"/>
              <a:t>i</a:t>
            </a:r>
            <a:r>
              <a:rPr lang="en-US" sz="1800" dirty="0" smtClean="0"/>
              <a:t>][k] + D[k][j])</a:t>
            </a:r>
          </a:p>
          <a:p>
            <a:r>
              <a:rPr lang="en-US" sz="1800" dirty="0" smtClean="0"/>
              <a:t>	  D[</a:t>
            </a:r>
            <a:r>
              <a:rPr lang="en-US" sz="1800" dirty="0" err="1" smtClean="0"/>
              <a:t>i</a:t>
            </a:r>
            <a:r>
              <a:rPr lang="en-US" sz="1800" dirty="0" smtClean="0"/>
              <a:t>][j] = D[</a:t>
            </a:r>
            <a:r>
              <a:rPr lang="en-US" sz="1800" dirty="0" err="1" smtClean="0"/>
              <a:t>i</a:t>
            </a:r>
            <a:r>
              <a:rPr lang="en-US" sz="1800" dirty="0" smtClean="0"/>
              <a:t>][k] + D[k][j];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Summery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 We compute the weight of the shortest paths in these algorithms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endParaRPr lang="en-US" sz="2400" dirty="0" smtClean="0"/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If you want to find the shortest paths , it can be easily done by adding few more details to these algorithms, we shall skip these details now, but you will learn the trick in the due course of time.</a:t>
            </a: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Path in a Graph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Path is a sequence of nodes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 such that (v</a:t>
            </a:r>
            <a:r>
              <a:rPr lang="en-US" sz="2400" baseline="-25000" dirty="0" smtClean="0"/>
              <a:t>i,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) is an edge in the graph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  0,1,3 is a path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  <a:r>
              <a:rPr lang="en-US" dirty="0" smtClean="0"/>
              <a:t>0,2,4,1,3 is a path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aseline="-25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Cycle in a Graph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Cycle is Path, in which the first node is </a:t>
            </a:r>
            <a:r>
              <a:rPr lang="en-US" sz="2400" dirty="0" smtClean="0"/>
              <a:t>same </a:t>
            </a:r>
            <a:r>
              <a:rPr lang="en-US" sz="2400" dirty="0" smtClean="0"/>
              <a:t>as the last node.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 </a:t>
            </a:r>
            <a:r>
              <a:rPr lang="en-US" baseline="-25000" dirty="0" smtClean="0"/>
              <a:t>		</a:t>
            </a:r>
            <a:r>
              <a:rPr lang="en-US" dirty="0" smtClean="0"/>
              <a:t>1,2,4,1 is a cycle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aseline="-25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Length of a path in a Graph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Length of a path is the number of edges in the path.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Length of the path </a:t>
            </a:r>
            <a:r>
              <a:rPr lang="en-US" dirty="0" smtClean="0"/>
              <a:t> 0,1,3 is 2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Length of the path</a:t>
            </a:r>
            <a:r>
              <a:rPr lang="en-US" dirty="0" smtClean="0"/>
              <a:t> 0,2,4,1,3 is 4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aseline="-25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Weight of a path in a Graph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Weight of a path is the sum of the edges in the path.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Weight of the path </a:t>
            </a:r>
            <a:r>
              <a:rPr lang="en-US" dirty="0" smtClean="0"/>
              <a:t> 0,1,3 is </a:t>
            </a:r>
            <a:r>
              <a:rPr lang="en-US" sz="2400" dirty="0" smtClean="0"/>
              <a:t>1+8=</a:t>
            </a:r>
            <a:r>
              <a:rPr lang="en-US" dirty="0" smtClean="0"/>
              <a:t>9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dirty="0" smtClean="0"/>
              <a:t>Weight of the path</a:t>
            </a:r>
            <a:r>
              <a:rPr lang="en-US" dirty="0" smtClean="0"/>
              <a:t> 0,2,4,1,3 is </a:t>
            </a:r>
            <a:r>
              <a:rPr lang="en-US" sz="2400" dirty="0" smtClean="0"/>
              <a:t>5+3+6+8=</a:t>
            </a:r>
            <a:r>
              <a:rPr lang="en-US" dirty="0" smtClean="0"/>
              <a:t>22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aseline="-25000" dirty="0" smtClean="0"/>
              <a:t>		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baseline="-250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133600" y="2514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2514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22098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30480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743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1752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76600" y="1371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Shortest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two nodes s and t, find the shortest weight path.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Among all the paths between s and t, find a path with minimum weight.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Shortest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two nodes s and t, find the shortest weight path.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path is always a simple path.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 path is a simple path if it does not contain a cycle.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Longest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Among all the paths between s and t, find a path with maximum weight.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path problem is solvable in polynomial time, but the longest path problem is NP-Hard.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Longest path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path problem is solvable in polynomial time, but the longest path problem is NP-Hard.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Length of the longest path is n-1 </a:t>
            </a:r>
            <a:r>
              <a:rPr lang="en-US" dirty="0" err="1" smtClean="0"/>
              <a:t>iff</a:t>
            </a:r>
            <a:r>
              <a:rPr lang="en-US" dirty="0" smtClean="0"/>
              <a:t> there is a Hamiltonian path in the graph.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826</Words>
  <Application>Microsoft Office PowerPoint</Application>
  <PresentationFormat>On-screen Show (4:3)</PresentationFormat>
  <Paragraphs>178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Shortest paths </vt:lpstr>
      <vt:lpstr>Path in a Graph </vt:lpstr>
      <vt:lpstr>Cycle in a Graph </vt:lpstr>
      <vt:lpstr>Length of a path in a Graph </vt:lpstr>
      <vt:lpstr>Weight of a path in a Graph </vt:lpstr>
      <vt:lpstr>Shortest path problem</vt:lpstr>
      <vt:lpstr>Shortest path problem</vt:lpstr>
      <vt:lpstr>Longest path problem</vt:lpstr>
      <vt:lpstr>Longest path problem</vt:lpstr>
      <vt:lpstr>Exponential paths in a graph</vt:lpstr>
      <vt:lpstr>Shortest path problem</vt:lpstr>
      <vt:lpstr>Algorithms for Shortest paths </vt:lpstr>
      <vt:lpstr>Bellman – Ford Algorithm</vt:lpstr>
      <vt:lpstr>Bellman – Ford Algorithm</vt:lpstr>
      <vt:lpstr>Bellman – Ford Algorithm</vt:lpstr>
      <vt:lpstr>Floyd-Warshall Algorithm </vt:lpstr>
      <vt:lpstr>Floyd-Warshall Algorithm </vt:lpstr>
      <vt:lpstr>Summery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18</cp:revision>
  <dcterms:created xsi:type="dcterms:W3CDTF">2020-04-03T03:53:21Z</dcterms:created>
  <dcterms:modified xsi:type="dcterms:W3CDTF">2020-04-20T02:56:39Z</dcterms:modified>
</cp:coreProperties>
</file>