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7" r:id="rId2"/>
    <p:sldId id="258" r:id="rId3"/>
    <p:sldId id="259"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8/6/2020</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986875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8/6/2020</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113889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8/6/2020</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462018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8/6/2020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843251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8/6/2020</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852004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8/6/2020</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495999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8/6/2020</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40693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8/6/2020</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310153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8/6/2020</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8593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8/6/2020</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1678053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8/6/2020</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554078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8/6/2020</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6320374"/>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79" r:id="rId6"/>
    <p:sldLayoutId id="2147483675" r:id="rId7"/>
    <p:sldLayoutId id="2147483676" r:id="rId8"/>
    <p:sldLayoutId id="2147483677" r:id="rId9"/>
    <p:sldLayoutId id="2147483678" r:id="rId10"/>
    <p:sldLayoutId id="2147483680" r:id="rId11"/>
  </p:sldLayoutIdLst>
  <p:hf sldNum="0" hdr="0" ftr="0" dt="0"/>
  <p:txStyles>
    <p:titleStyle>
      <a:lvl1pPr algn="l" defTabSz="914400" rtl="0" eaLnBrk="1" latinLnBrk="0" hangingPunct="1">
        <a:lnSpc>
          <a:spcPct val="90000"/>
        </a:lnSpc>
        <a:spcBef>
          <a:spcPct val="0"/>
        </a:spcBef>
        <a:buNone/>
        <a:defRPr sz="46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23DC5-8426-4BEB-9A0E-60CBBFC031C4}"/>
              </a:ext>
            </a:extLst>
          </p:cNvPr>
          <p:cNvSpPr>
            <a:spLocks noGrp="1"/>
          </p:cNvSpPr>
          <p:nvPr>
            <p:ph type="title"/>
          </p:nvPr>
        </p:nvSpPr>
        <p:spPr/>
        <p:txBody>
          <a:bodyPr>
            <a:normAutofit/>
          </a:bodyPr>
          <a:lstStyle/>
          <a:p>
            <a:pPr algn="ctr"/>
            <a:r>
              <a:rPr lang="en-US" sz="4800" b="1" i="1" u="sng" dirty="0">
                <a:solidFill>
                  <a:srgbClr val="FF0000"/>
                </a:solidFill>
                <a:effectLst>
                  <a:outerShdw blurRad="38100" dist="38100" dir="2700000" algn="tl">
                    <a:srgbClr val="000000">
                      <a:alpha val="43137"/>
                    </a:srgbClr>
                  </a:outerShdw>
                </a:effectLst>
                <a:highlight>
                  <a:srgbClr val="FFFF00"/>
                </a:highlight>
              </a:rPr>
              <a:t>ROLE OF FUNGI IN FOOD INDUSTRY</a:t>
            </a:r>
            <a:endParaRPr lang="en-IN" sz="4800" b="1" i="1" u="sng" dirty="0">
              <a:solidFill>
                <a:srgbClr val="FF0000"/>
              </a:solidFill>
              <a:effectLst>
                <a:outerShdw blurRad="38100" dist="38100" dir="2700000" algn="tl">
                  <a:srgbClr val="000000">
                    <a:alpha val="43137"/>
                  </a:srgbClr>
                </a:outerShdw>
              </a:effectLst>
              <a:highlight>
                <a:srgbClr val="FFFF00"/>
              </a:highlight>
            </a:endParaRPr>
          </a:p>
        </p:txBody>
      </p:sp>
      <p:sp>
        <p:nvSpPr>
          <p:cNvPr id="3" name="Content Placeholder 2">
            <a:extLst>
              <a:ext uri="{FF2B5EF4-FFF2-40B4-BE49-F238E27FC236}">
                <a16:creationId xmlns:a16="http://schemas.microsoft.com/office/drawing/2014/main" id="{9704B556-9DC3-4809-8A9F-26128F271CC8}"/>
              </a:ext>
            </a:extLst>
          </p:cNvPr>
          <p:cNvSpPr>
            <a:spLocks noGrp="1"/>
          </p:cNvSpPr>
          <p:nvPr>
            <p:ph idx="1"/>
          </p:nvPr>
        </p:nvSpPr>
        <p:spPr/>
        <p:txBody>
          <a:bodyPr/>
          <a:lstStyle/>
          <a:p>
            <a:pPr marL="514350" indent="-514350">
              <a:buFont typeface="+mj-lt"/>
              <a:buAutoNum type="romanLcPeriod"/>
            </a:pPr>
            <a:r>
              <a:rPr lang="en-US" b="1" i="0" dirty="0">
                <a:solidFill>
                  <a:srgbClr val="222222"/>
                </a:solidFill>
                <a:effectLst/>
                <a:latin typeface="arial" panose="020B0604020202020204" pitchFamily="34" charset="0"/>
              </a:rPr>
              <a:t>Fungi</a:t>
            </a:r>
            <a:r>
              <a:rPr lang="en-US" b="0" i="0" dirty="0">
                <a:solidFill>
                  <a:srgbClr val="222222"/>
                </a:solidFill>
                <a:effectLst/>
                <a:latin typeface="arial" panose="020B0604020202020204" pitchFamily="34" charset="0"/>
              </a:rPr>
              <a:t> are important decomposers in most ecosystems. Mycorrhizal </a:t>
            </a:r>
            <a:r>
              <a:rPr lang="en-US" b="1" i="0" dirty="0">
                <a:solidFill>
                  <a:srgbClr val="222222"/>
                </a:solidFill>
                <a:effectLst/>
                <a:latin typeface="arial" panose="020B0604020202020204" pitchFamily="34" charset="0"/>
              </a:rPr>
              <a:t>fungi</a:t>
            </a:r>
            <a:r>
              <a:rPr lang="en-US" b="0" i="0" dirty="0">
                <a:solidFill>
                  <a:srgbClr val="222222"/>
                </a:solidFill>
                <a:effectLst/>
                <a:latin typeface="arial" panose="020B0604020202020204" pitchFamily="34" charset="0"/>
              </a:rPr>
              <a:t> are essential for the growth of most plants. </a:t>
            </a:r>
            <a:r>
              <a:rPr lang="en-US" b="1" i="0" dirty="0">
                <a:solidFill>
                  <a:srgbClr val="222222"/>
                </a:solidFill>
                <a:effectLst/>
                <a:latin typeface="arial" panose="020B0604020202020204" pitchFamily="34" charset="0"/>
              </a:rPr>
              <a:t>Fungi</a:t>
            </a:r>
            <a:r>
              <a:rPr lang="en-US" b="0" i="0" dirty="0">
                <a:solidFill>
                  <a:srgbClr val="222222"/>
                </a:solidFill>
                <a:effectLst/>
                <a:latin typeface="arial" panose="020B0604020202020204" pitchFamily="34" charset="0"/>
              </a:rPr>
              <a:t>, as </a:t>
            </a:r>
            <a:r>
              <a:rPr lang="en-US" b="1" i="0" dirty="0">
                <a:solidFill>
                  <a:srgbClr val="222222"/>
                </a:solidFill>
                <a:effectLst/>
                <a:latin typeface="arial" panose="020B0604020202020204" pitchFamily="34" charset="0"/>
              </a:rPr>
              <a:t>food</a:t>
            </a:r>
            <a:r>
              <a:rPr lang="en-US" b="0" i="0" dirty="0">
                <a:solidFill>
                  <a:srgbClr val="222222"/>
                </a:solidFill>
                <a:effectLst/>
                <a:latin typeface="arial" panose="020B0604020202020204" pitchFamily="34" charset="0"/>
              </a:rPr>
              <a:t>, play a </a:t>
            </a:r>
            <a:r>
              <a:rPr lang="en-US" b="1" i="0" dirty="0">
                <a:solidFill>
                  <a:srgbClr val="222222"/>
                </a:solidFill>
                <a:effectLst/>
                <a:latin typeface="arial" panose="020B0604020202020204" pitchFamily="34" charset="0"/>
              </a:rPr>
              <a:t>role</a:t>
            </a:r>
            <a:r>
              <a:rPr lang="en-US" b="0" i="0" dirty="0">
                <a:solidFill>
                  <a:srgbClr val="222222"/>
                </a:solidFill>
                <a:effectLst/>
                <a:latin typeface="arial" panose="020B0604020202020204" pitchFamily="34" charset="0"/>
              </a:rPr>
              <a:t> in human nutrition </a:t>
            </a:r>
          </a:p>
          <a:p>
            <a:pPr marL="514350" indent="-514350">
              <a:buFont typeface="+mj-lt"/>
              <a:buAutoNum type="romanLcPeriod"/>
            </a:pPr>
            <a:r>
              <a:rPr lang="en-US" b="0" i="0" dirty="0">
                <a:solidFill>
                  <a:srgbClr val="222222"/>
                </a:solidFill>
                <a:effectLst/>
                <a:latin typeface="arial" panose="020B0604020202020204" pitchFamily="34" charset="0"/>
              </a:rPr>
              <a:t>In addition to eating edible fruiting bodies, such as mushrooms, directly, various </a:t>
            </a:r>
            <a:r>
              <a:rPr lang="en-US" b="1" i="0" dirty="0">
                <a:solidFill>
                  <a:srgbClr val="222222"/>
                </a:solidFill>
                <a:effectLst/>
                <a:latin typeface="arial" panose="020B0604020202020204" pitchFamily="34" charset="0"/>
              </a:rPr>
              <a:t>fungi</a:t>
            </a:r>
            <a:r>
              <a:rPr lang="en-US" b="0" i="0" dirty="0">
                <a:solidFill>
                  <a:srgbClr val="222222"/>
                </a:solidFill>
                <a:effectLst/>
                <a:latin typeface="arial" panose="020B0604020202020204" pitchFamily="34" charset="0"/>
              </a:rPr>
              <a:t> have been </a:t>
            </a:r>
            <a:r>
              <a:rPr lang="en-US" b="1" i="0" dirty="0">
                <a:solidFill>
                  <a:srgbClr val="222222"/>
                </a:solidFill>
                <a:effectLst/>
                <a:latin typeface="arial" panose="020B0604020202020204" pitchFamily="34" charset="0"/>
              </a:rPr>
              <a:t>used</a:t>
            </a:r>
            <a:r>
              <a:rPr lang="en-US" b="0" i="0" dirty="0">
                <a:solidFill>
                  <a:srgbClr val="222222"/>
                </a:solidFill>
                <a:effectLst/>
                <a:latin typeface="arial" panose="020B0604020202020204" pitchFamily="34" charset="0"/>
              </a:rPr>
              <a:t> to supplement and add </a:t>
            </a:r>
            <a:r>
              <a:rPr lang="en-US" b="0" i="0" dirty="0" err="1">
                <a:solidFill>
                  <a:srgbClr val="222222"/>
                </a:solidFill>
                <a:effectLst/>
                <a:latin typeface="arial" panose="020B0604020202020204" pitchFamily="34" charset="0"/>
              </a:rPr>
              <a:t>flavour</a:t>
            </a:r>
            <a:r>
              <a:rPr lang="en-US" b="0" i="0" dirty="0">
                <a:solidFill>
                  <a:srgbClr val="222222"/>
                </a:solidFill>
                <a:effectLst/>
                <a:latin typeface="arial" panose="020B0604020202020204" pitchFamily="34" charset="0"/>
              </a:rPr>
              <a:t> to </a:t>
            </a:r>
            <a:r>
              <a:rPr lang="en-US" b="1" i="0" dirty="0">
                <a:solidFill>
                  <a:srgbClr val="222222"/>
                </a:solidFill>
                <a:effectLst/>
                <a:latin typeface="arial" panose="020B0604020202020204" pitchFamily="34" charset="0"/>
              </a:rPr>
              <a:t>foods</a:t>
            </a:r>
            <a:r>
              <a:rPr lang="en-US" b="0" i="0" dirty="0">
                <a:solidFill>
                  <a:srgbClr val="222222"/>
                </a:solidFill>
                <a:effectLst/>
                <a:latin typeface="arial" panose="020B0604020202020204" pitchFamily="34" charset="0"/>
              </a:rPr>
              <a:t>. Yeasts are </a:t>
            </a:r>
            <a:r>
              <a:rPr lang="en-US" b="1" i="0" dirty="0">
                <a:solidFill>
                  <a:srgbClr val="222222"/>
                </a:solidFill>
                <a:effectLst/>
                <a:latin typeface="arial" panose="020B0604020202020204" pitchFamily="34" charset="0"/>
              </a:rPr>
              <a:t>used</a:t>
            </a:r>
            <a:r>
              <a:rPr lang="en-US" b="0" i="0" dirty="0">
                <a:solidFill>
                  <a:srgbClr val="222222"/>
                </a:solidFill>
                <a:effectLst/>
                <a:latin typeface="arial" panose="020B0604020202020204" pitchFamily="34" charset="0"/>
              </a:rPr>
              <a:t> in the fermentation . in the </a:t>
            </a:r>
            <a:r>
              <a:rPr lang="en-US" b="1" i="0" dirty="0">
                <a:solidFill>
                  <a:srgbClr val="222222"/>
                </a:solidFill>
                <a:effectLst/>
                <a:latin typeface="arial" panose="020B0604020202020204" pitchFamily="34" charset="0"/>
              </a:rPr>
              <a:t>production</a:t>
            </a:r>
            <a:r>
              <a:rPr lang="en-US" b="0" i="0" dirty="0">
                <a:solidFill>
                  <a:srgbClr val="222222"/>
                </a:solidFill>
                <a:effectLst/>
                <a:latin typeface="arial" panose="020B0604020202020204" pitchFamily="34" charset="0"/>
              </a:rPr>
              <a:t> of bread, cheeses, alcoholic beverages, and numerous other </a:t>
            </a:r>
            <a:r>
              <a:rPr lang="en-US" b="1" i="0" dirty="0">
                <a:solidFill>
                  <a:srgbClr val="222222"/>
                </a:solidFill>
                <a:effectLst/>
                <a:latin typeface="arial" panose="020B0604020202020204" pitchFamily="34" charset="0"/>
              </a:rPr>
              <a:t>food</a:t>
            </a:r>
            <a:r>
              <a:rPr lang="en-US" b="0" i="0" dirty="0">
                <a:solidFill>
                  <a:srgbClr val="222222"/>
                </a:solidFill>
                <a:effectLst/>
                <a:latin typeface="arial" panose="020B0604020202020204" pitchFamily="34" charset="0"/>
              </a:rPr>
              <a:t> </a:t>
            </a:r>
            <a:r>
              <a:rPr lang="en-US" b="0" i="0" dirty="0" err="1">
                <a:solidFill>
                  <a:srgbClr val="222222"/>
                </a:solidFill>
                <a:effectLst/>
                <a:latin typeface="arial" panose="020B0604020202020204" pitchFamily="34" charset="0"/>
              </a:rPr>
              <a:t>preparations,and</a:t>
            </a:r>
            <a:r>
              <a:rPr lang="en-US" b="0" i="0" dirty="0">
                <a:solidFill>
                  <a:srgbClr val="222222"/>
                </a:solidFill>
                <a:effectLst/>
                <a:latin typeface="arial" panose="020B0604020202020204" pitchFamily="34" charset="0"/>
              </a:rPr>
              <a:t> of fruits to produce wines, cereals to make beer, in bread manufacture and </a:t>
            </a:r>
            <a:r>
              <a:rPr lang="en-US" b="0" i="0" dirty="0" err="1">
                <a:solidFill>
                  <a:srgbClr val="222222"/>
                </a:solidFill>
                <a:effectLst/>
                <a:latin typeface="arial" panose="020B0604020202020204" pitchFamily="34" charset="0"/>
              </a:rPr>
              <a:t>flavouring</a:t>
            </a:r>
            <a:r>
              <a:rPr lang="en-US" b="0" i="0" dirty="0">
                <a:solidFill>
                  <a:srgbClr val="222222"/>
                </a:solidFill>
                <a:effectLst/>
                <a:latin typeface="arial" panose="020B0604020202020204" pitchFamily="34" charset="0"/>
              </a:rPr>
              <a:t> in the form of yeast extract</a:t>
            </a:r>
          </a:p>
          <a:p>
            <a:pPr marL="514350" indent="-514350">
              <a:buFont typeface="+mj-lt"/>
              <a:buAutoNum type="romanLcPeriod"/>
            </a:pPr>
            <a:endParaRPr lang="en-US" b="0" i="0" dirty="0">
              <a:solidFill>
                <a:srgbClr val="222222"/>
              </a:solidFill>
              <a:effectLst/>
              <a:latin typeface="arial" panose="020B0604020202020204" pitchFamily="34" charset="0"/>
            </a:endParaRPr>
          </a:p>
          <a:p>
            <a:endParaRPr lang="en-IN" dirty="0"/>
          </a:p>
        </p:txBody>
      </p:sp>
    </p:spTree>
    <p:extLst>
      <p:ext uri="{BB962C8B-B14F-4D97-AF65-F5344CB8AC3E}">
        <p14:creationId xmlns:p14="http://schemas.microsoft.com/office/powerpoint/2010/main" val="24004305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BCA2F-CA3B-4A6F-8978-36FE9C8208FB}"/>
              </a:ext>
            </a:extLst>
          </p:cNvPr>
          <p:cNvSpPr>
            <a:spLocks noGrp="1"/>
          </p:cNvSpPr>
          <p:nvPr>
            <p:ph type="title"/>
          </p:nvPr>
        </p:nvSpPr>
        <p:spPr/>
        <p:txBody>
          <a:bodyPr/>
          <a:lstStyle/>
          <a:p>
            <a:pPr algn="ctr"/>
            <a:r>
              <a:rPr lang="en-US" b="1" i="1" u="sng" dirty="0">
                <a:solidFill>
                  <a:srgbClr val="FF0000"/>
                </a:solidFill>
                <a:effectLst>
                  <a:outerShdw blurRad="38100" dist="38100" dir="2700000" algn="tl">
                    <a:srgbClr val="000000">
                      <a:alpha val="43137"/>
                    </a:srgbClr>
                  </a:outerShdw>
                </a:effectLst>
                <a:highlight>
                  <a:srgbClr val="FFFF00"/>
                </a:highlight>
              </a:rPr>
              <a:t>CONTINUED…..</a:t>
            </a:r>
            <a:endParaRPr lang="en-IN" b="1" i="1" u="sng" dirty="0">
              <a:solidFill>
                <a:srgbClr val="FF0000"/>
              </a:solidFill>
              <a:effectLst>
                <a:outerShdw blurRad="38100" dist="38100" dir="2700000" algn="tl">
                  <a:srgbClr val="000000">
                    <a:alpha val="43137"/>
                  </a:srgbClr>
                </a:outerShdw>
              </a:effectLst>
              <a:highlight>
                <a:srgbClr val="FFFF00"/>
              </a:highlight>
            </a:endParaRPr>
          </a:p>
        </p:txBody>
      </p:sp>
      <p:sp>
        <p:nvSpPr>
          <p:cNvPr id="3" name="Content Placeholder 2">
            <a:extLst>
              <a:ext uri="{FF2B5EF4-FFF2-40B4-BE49-F238E27FC236}">
                <a16:creationId xmlns:a16="http://schemas.microsoft.com/office/drawing/2014/main" id="{F535A49E-2C81-4510-B803-59D53433009E}"/>
              </a:ext>
            </a:extLst>
          </p:cNvPr>
          <p:cNvSpPr>
            <a:spLocks noGrp="1"/>
          </p:cNvSpPr>
          <p:nvPr>
            <p:ph idx="1"/>
          </p:nvPr>
        </p:nvSpPr>
        <p:spPr/>
        <p:txBody>
          <a:bodyPr>
            <a:normAutofit/>
          </a:bodyPr>
          <a:lstStyle/>
          <a:p>
            <a:pPr algn="l"/>
            <a:r>
              <a:rPr lang="en-US" b="0" i="0" dirty="0">
                <a:solidFill>
                  <a:srgbClr val="000000"/>
                </a:solidFill>
                <a:effectLst/>
                <a:latin typeface="Times New Roman" panose="02020603050405020304" pitchFamily="18" charset="0"/>
              </a:rPr>
              <a:t>Many secondary metabolites of fungi are of great commercial importance. Antibiotics are naturally produced by fungi to kill or inhibit the growth of bacteria, limiting their competition in the natural environment. Important antibiotics, such as penicillin and the cephalosporins, are isolated from fungi. Valuable drugs isolated from fungi include the immunosuppressant drug </a:t>
            </a:r>
            <a:r>
              <a:rPr lang="en-US" b="0" i="1" dirty="0">
                <a:solidFill>
                  <a:srgbClr val="000000"/>
                </a:solidFill>
                <a:effectLst/>
                <a:latin typeface="Times New Roman" panose="02020603050405020304" pitchFamily="18" charset="0"/>
              </a:rPr>
              <a:t>cyclosporine</a:t>
            </a:r>
            <a:r>
              <a:rPr lang="en-US" b="0" i="0" dirty="0">
                <a:solidFill>
                  <a:srgbClr val="000000"/>
                </a:solidFill>
                <a:effectLst/>
                <a:latin typeface="Times New Roman" panose="02020603050405020304" pitchFamily="18" charset="0"/>
              </a:rPr>
              <a:t> (which reduces the risk of rejection after organ transplant), the precursors of steroid hormones, and ergot alkaloids used to stop bleeding. Psilocybin is a compound found in fungi such as </a:t>
            </a:r>
            <a:r>
              <a:rPr lang="en-US" b="0" i="1" dirty="0" err="1">
                <a:solidFill>
                  <a:srgbClr val="000000"/>
                </a:solidFill>
                <a:effectLst/>
                <a:latin typeface="Times New Roman" panose="02020603050405020304" pitchFamily="18" charset="0"/>
              </a:rPr>
              <a:t>Psilocybe</a:t>
            </a:r>
            <a:r>
              <a:rPr lang="en-US" b="0" i="1" dirty="0">
                <a:solidFill>
                  <a:srgbClr val="000000"/>
                </a:solidFill>
                <a:effectLst/>
                <a:latin typeface="Times New Roman" panose="02020603050405020304" pitchFamily="18" charset="0"/>
              </a:rPr>
              <a:t> </a:t>
            </a:r>
            <a:r>
              <a:rPr lang="en-US" b="0" i="1" dirty="0" err="1">
                <a:solidFill>
                  <a:srgbClr val="000000"/>
                </a:solidFill>
                <a:effectLst/>
                <a:latin typeface="Times New Roman" panose="02020603050405020304" pitchFamily="18" charset="0"/>
              </a:rPr>
              <a:t>semilanceata</a:t>
            </a:r>
            <a:r>
              <a:rPr lang="en-US" b="0" i="1" dirty="0">
                <a:solidFill>
                  <a:srgbClr val="000000"/>
                </a:solidFill>
                <a:effectLst/>
                <a:latin typeface="Times New Roman" panose="02020603050405020304" pitchFamily="18" charset="0"/>
              </a:rPr>
              <a:t> </a:t>
            </a:r>
            <a:r>
              <a:rPr lang="en-US" b="0" i="0" dirty="0">
                <a:solidFill>
                  <a:srgbClr val="000000"/>
                </a:solidFill>
                <a:effectLst/>
                <a:latin typeface="Times New Roman" panose="02020603050405020304" pitchFamily="18" charset="0"/>
              </a:rPr>
              <a:t>and </a:t>
            </a:r>
            <a:r>
              <a:rPr lang="en-US" b="0" i="1" dirty="0" err="1">
                <a:solidFill>
                  <a:srgbClr val="000000"/>
                </a:solidFill>
                <a:effectLst/>
                <a:latin typeface="Times New Roman" panose="02020603050405020304" pitchFamily="18" charset="0"/>
              </a:rPr>
              <a:t>Gymnopilus</a:t>
            </a:r>
            <a:r>
              <a:rPr lang="en-US" b="0" i="1" dirty="0">
                <a:solidFill>
                  <a:srgbClr val="000000"/>
                </a:solidFill>
                <a:effectLst/>
                <a:latin typeface="Times New Roman" panose="02020603050405020304" pitchFamily="18" charset="0"/>
              </a:rPr>
              <a:t> </a:t>
            </a:r>
            <a:r>
              <a:rPr lang="en-US" b="0" i="1" dirty="0" err="1">
                <a:solidFill>
                  <a:srgbClr val="000000"/>
                </a:solidFill>
                <a:effectLst/>
                <a:latin typeface="Times New Roman" panose="02020603050405020304" pitchFamily="18" charset="0"/>
              </a:rPr>
              <a:t>junonius</a:t>
            </a:r>
            <a:r>
              <a:rPr lang="en-US" b="0" i="1" dirty="0">
                <a:solidFill>
                  <a:srgbClr val="000000"/>
                </a:solidFill>
                <a:effectLst/>
                <a:latin typeface="Times New Roman" panose="02020603050405020304" pitchFamily="18" charset="0"/>
              </a:rPr>
              <a:t>, </a:t>
            </a:r>
            <a:r>
              <a:rPr lang="en-US" b="0" i="0" dirty="0">
                <a:solidFill>
                  <a:srgbClr val="000000"/>
                </a:solidFill>
                <a:effectLst/>
                <a:latin typeface="Times New Roman" panose="02020603050405020304" pitchFamily="18" charset="0"/>
              </a:rPr>
              <a:t>which have been used for their hallucinogenic properties by various cultures for thousands of years.</a:t>
            </a:r>
          </a:p>
          <a:p>
            <a:endParaRPr lang="en-IN" dirty="0"/>
          </a:p>
        </p:txBody>
      </p:sp>
    </p:spTree>
    <p:extLst>
      <p:ext uri="{BB962C8B-B14F-4D97-AF65-F5344CB8AC3E}">
        <p14:creationId xmlns:p14="http://schemas.microsoft.com/office/powerpoint/2010/main" val="4854040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258C8-2DA9-495B-8E65-B7F90A85EBCD}"/>
              </a:ext>
            </a:extLst>
          </p:cNvPr>
          <p:cNvSpPr>
            <a:spLocks noGrp="1"/>
          </p:cNvSpPr>
          <p:nvPr>
            <p:ph type="title"/>
          </p:nvPr>
        </p:nvSpPr>
        <p:spPr/>
        <p:txBody>
          <a:bodyPr/>
          <a:lstStyle/>
          <a:p>
            <a:pPr algn="ctr"/>
            <a:r>
              <a:rPr lang="en-US" b="1" i="1" u="sng" dirty="0">
                <a:solidFill>
                  <a:srgbClr val="FF0000"/>
                </a:solidFill>
                <a:effectLst>
                  <a:outerShdw blurRad="38100" dist="38100" dir="2700000" algn="tl">
                    <a:srgbClr val="000000">
                      <a:alpha val="43137"/>
                    </a:srgbClr>
                  </a:outerShdw>
                </a:effectLst>
                <a:highlight>
                  <a:srgbClr val="FFFF00"/>
                </a:highlight>
              </a:rPr>
              <a:t>CONTINUED…..</a:t>
            </a:r>
            <a:endParaRPr lang="en-IN" dirty="0"/>
          </a:p>
        </p:txBody>
      </p:sp>
      <p:sp>
        <p:nvSpPr>
          <p:cNvPr id="3" name="Content Placeholder 2">
            <a:extLst>
              <a:ext uri="{FF2B5EF4-FFF2-40B4-BE49-F238E27FC236}">
                <a16:creationId xmlns:a16="http://schemas.microsoft.com/office/drawing/2014/main" id="{1CBEBC57-0620-4D50-A113-2B0F22BEB9FB}"/>
              </a:ext>
            </a:extLst>
          </p:cNvPr>
          <p:cNvSpPr>
            <a:spLocks noGrp="1"/>
          </p:cNvSpPr>
          <p:nvPr>
            <p:ph idx="1"/>
          </p:nvPr>
        </p:nvSpPr>
        <p:spPr/>
        <p:txBody>
          <a:bodyPr/>
          <a:lstStyle/>
          <a:p>
            <a:r>
              <a:rPr lang="en-US" b="0" i="0" dirty="0">
                <a:solidFill>
                  <a:srgbClr val="000000"/>
                </a:solidFill>
                <a:effectLst/>
                <a:latin typeface="Times New Roman" panose="02020603050405020304" pitchFamily="18" charset="0"/>
              </a:rPr>
              <a:t>As simple eukaryotic organisms, fungi are important model research organisms. Many advances in modern genetics were achieved by the use of the red bread mold </a:t>
            </a:r>
            <a:r>
              <a:rPr lang="en-US" b="0" i="1" dirty="0">
                <a:solidFill>
                  <a:srgbClr val="000000"/>
                </a:solidFill>
                <a:effectLst/>
                <a:latin typeface="Times New Roman" panose="02020603050405020304" pitchFamily="18" charset="0"/>
              </a:rPr>
              <a:t>Neurospora </a:t>
            </a:r>
            <a:r>
              <a:rPr lang="en-US" b="0" i="1" dirty="0" err="1">
                <a:solidFill>
                  <a:srgbClr val="000000"/>
                </a:solidFill>
                <a:effectLst/>
                <a:latin typeface="Times New Roman" panose="02020603050405020304" pitchFamily="18" charset="0"/>
              </a:rPr>
              <a:t>crassa</a:t>
            </a:r>
            <a:r>
              <a:rPr lang="en-US" b="0" i="0" dirty="0">
                <a:solidFill>
                  <a:srgbClr val="000000"/>
                </a:solidFill>
                <a:effectLst/>
                <a:latin typeface="Times New Roman" panose="02020603050405020304" pitchFamily="18" charset="0"/>
              </a:rPr>
              <a:t>. Additionally, many important genes originally discovered in </a:t>
            </a:r>
            <a:r>
              <a:rPr lang="en-US" b="0" i="1" dirty="0">
                <a:solidFill>
                  <a:srgbClr val="000000"/>
                </a:solidFill>
                <a:effectLst/>
                <a:latin typeface="Times New Roman" panose="02020603050405020304" pitchFamily="18" charset="0"/>
              </a:rPr>
              <a:t>S. cerevisiae</a:t>
            </a:r>
            <a:r>
              <a:rPr lang="en-US" b="0" i="0" dirty="0">
                <a:solidFill>
                  <a:srgbClr val="000000"/>
                </a:solidFill>
                <a:effectLst/>
                <a:latin typeface="Times New Roman" panose="02020603050405020304" pitchFamily="18" charset="0"/>
              </a:rPr>
              <a:t> served as a starting point in discovering analogous human genes. As a eukaryotic organism, the yeast cell produces and modifies proteins in a manner similar to human cells, as opposed to the bacterium </a:t>
            </a:r>
            <a:r>
              <a:rPr lang="en-US" b="0" i="1" dirty="0">
                <a:solidFill>
                  <a:srgbClr val="000000"/>
                </a:solidFill>
                <a:effectLst/>
                <a:latin typeface="Times New Roman" panose="02020603050405020304" pitchFamily="18" charset="0"/>
              </a:rPr>
              <a:t>Escherichia coli,</a:t>
            </a:r>
            <a:r>
              <a:rPr lang="en-US" b="0" i="0" dirty="0">
                <a:solidFill>
                  <a:srgbClr val="000000"/>
                </a:solidFill>
                <a:effectLst/>
                <a:latin typeface="Times New Roman" panose="02020603050405020304" pitchFamily="18" charset="0"/>
              </a:rPr>
              <a:t> which lacks the internal membrane structures and enzymes to tag proteins for export. This makes yeast a much better organism for use in recombinant DNA technology experiments. Like bacteria, yeasts grow easily in culture, have a short generation time, and are amenable to genetic modification.</a:t>
            </a:r>
          </a:p>
          <a:p>
            <a:endParaRPr lang="en-IN" dirty="0"/>
          </a:p>
        </p:txBody>
      </p:sp>
    </p:spTree>
    <p:extLst>
      <p:ext uri="{BB962C8B-B14F-4D97-AF65-F5344CB8AC3E}">
        <p14:creationId xmlns:p14="http://schemas.microsoft.com/office/powerpoint/2010/main" val="1215071573"/>
      </p:ext>
    </p:extLst>
  </p:cSld>
  <p:clrMapOvr>
    <a:masterClrMapping/>
  </p:clrMapOvr>
</p:sld>
</file>

<file path=ppt/theme/theme1.xml><?xml version="1.0" encoding="utf-8"?>
<a:theme xmlns:a="http://schemas.openxmlformats.org/drawingml/2006/main" name="RetrospectVTI">
  <a:themeElements>
    <a:clrScheme name="AnalogousFromDarkSeedLeftStep">
      <a:dk1>
        <a:srgbClr val="000000"/>
      </a:dk1>
      <a:lt1>
        <a:srgbClr val="FFFFFF"/>
      </a:lt1>
      <a:dk2>
        <a:srgbClr val="243541"/>
      </a:dk2>
      <a:lt2>
        <a:srgbClr val="E4E8E2"/>
      </a:lt2>
      <a:accent1>
        <a:srgbClr val="A629E7"/>
      </a:accent1>
      <a:accent2>
        <a:srgbClr val="6640DC"/>
      </a:accent2>
      <a:accent3>
        <a:srgbClr val="2F4FE7"/>
      </a:accent3>
      <a:accent4>
        <a:srgbClr val="1787D5"/>
      </a:accent4>
      <a:accent5>
        <a:srgbClr val="20B6B5"/>
      </a:accent5>
      <a:accent6>
        <a:srgbClr val="14B973"/>
      </a:accent6>
      <a:hlink>
        <a:srgbClr val="358E9F"/>
      </a:hlink>
      <a:folHlink>
        <a:srgbClr val="7F7F7F"/>
      </a:folHlink>
    </a:clrScheme>
    <a:fontScheme name="Retrospect">
      <a:majorFont>
        <a:latin typeface="Georgia Pro Cond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Speak Pro"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docProps/app.xml><?xml version="1.0" encoding="utf-8"?>
<Properties xmlns="http://schemas.openxmlformats.org/officeDocument/2006/extended-properties" xmlns:vt="http://schemas.openxmlformats.org/officeDocument/2006/docPropsVTypes">
  <TotalTime>7</TotalTime>
  <Words>360</Words>
  <Application>Microsoft Office PowerPoint</Application>
  <PresentationFormat>Widescreen</PresentationFormat>
  <Paragraphs>7</Paragraphs>
  <Slides>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vt:i4>
      </vt:variant>
    </vt:vector>
  </HeadingPairs>
  <TitlesOfParts>
    <vt:vector size="9" baseType="lpstr">
      <vt:lpstr>arial</vt:lpstr>
      <vt:lpstr>Calibri</vt:lpstr>
      <vt:lpstr>Georgia Pro Cond Light</vt:lpstr>
      <vt:lpstr>Speak Pro</vt:lpstr>
      <vt:lpstr>Times New Roman</vt:lpstr>
      <vt:lpstr>RetrospectVTI</vt:lpstr>
      <vt:lpstr>ROLE OF FUNGI IN FOOD INDUSTRY</vt:lpstr>
      <vt:lpstr>CONTINUED…..</vt:lpstr>
      <vt:lpstr>CONTINUED…..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ROLE OF FUNGI IN FOOD INDUSTRY</dc:title>
  <dc:creator>ARO CHHAJED</dc:creator>
  <cp:lastModifiedBy>ARO CHHAJED</cp:lastModifiedBy>
  <cp:revision>1</cp:revision>
  <dcterms:created xsi:type="dcterms:W3CDTF">2020-08-06T13:51:09Z</dcterms:created>
  <dcterms:modified xsi:type="dcterms:W3CDTF">2020-08-06T13:58:35Z</dcterms:modified>
</cp:coreProperties>
</file>