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74C7C5D-A3C5-42F1-A3D8-2D93C547E301}" type="datetimeFigureOut">
              <a:rPr lang="en-US" smtClean="0"/>
              <a:t>8/31/2020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34060831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4C7C5D-A3C5-42F1-A3D8-2D93C547E301}"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483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C7C5D-A3C5-42F1-A3D8-2D93C547E301}"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3890352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C7C5D-A3C5-42F1-A3D8-2D93C547E301}"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267420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C7C5D-A3C5-42F1-A3D8-2D93C547E301}"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128507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C7C5D-A3C5-42F1-A3D8-2D93C547E301}"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3642393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C7C5D-A3C5-42F1-A3D8-2D93C547E301}"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3716396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C7C5D-A3C5-42F1-A3D8-2D93C547E301}"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234EA-F6AE-4797-A854-97EA5DF6E68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093476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C7C5D-A3C5-42F1-A3D8-2D93C547E301}"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128100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C7C5D-A3C5-42F1-A3D8-2D93C547E301}"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150739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C7C5D-A3C5-42F1-A3D8-2D93C547E301}"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209862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4C7C5D-A3C5-42F1-A3D8-2D93C547E301}"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3936780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4C7C5D-A3C5-42F1-A3D8-2D93C547E301}"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78189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4C7C5D-A3C5-42F1-A3D8-2D93C547E301}"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349287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74C7C5D-A3C5-42F1-A3D8-2D93C547E301}"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56243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4C7C5D-A3C5-42F1-A3D8-2D93C547E301}"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34285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4C7C5D-A3C5-42F1-A3D8-2D93C547E301}"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234EA-F6AE-4797-A854-97EA5DF6E68B}" type="slidenum">
              <a:rPr lang="en-US" smtClean="0"/>
              <a:t>‹#›</a:t>
            </a:fld>
            <a:endParaRPr lang="en-US"/>
          </a:p>
        </p:txBody>
      </p:sp>
    </p:spTree>
    <p:extLst>
      <p:ext uri="{BB962C8B-B14F-4D97-AF65-F5344CB8AC3E}">
        <p14:creationId xmlns:p14="http://schemas.microsoft.com/office/powerpoint/2010/main" val="251410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4C7C5D-A3C5-42F1-A3D8-2D93C547E301}" type="datetimeFigureOut">
              <a:rPr lang="en-US" smtClean="0"/>
              <a:t>8/31/2020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E234EA-F6AE-4797-A854-97EA5DF6E68B}" type="slidenum">
              <a:rPr lang="en-US" smtClean="0"/>
              <a:t>‹#›</a:t>
            </a:fld>
            <a:endParaRPr lang="en-US"/>
          </a:p>
        </p:txBody>
      </p:sp>
    </p:spTree>
    <p:extLst>
      <p:ext uri="{BB962C8B-B14F-4D97-AF65-F5344CB8AC3E}">
        <p14:creationId xmlns:p14="http://schemas.microsoft.com/office/powerpoint/2010/main" val="17604704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671466">
            <a:off x="1447800" y="1371600"/>
            <a:ext cx="9712325" cy="3014131"/>
          </a:xfrm>
          <a:scene3d>
            <a:camera prst="orthographicFront"/>
            <a:lightRig rig="threePt" dir="t"/>
          </a:scene3d>
          <a:sp3d>
            <a:bevelT prst="relaxedInset"/>
          </a:sp3d>
        </p:spPr>
        <p:txBody>
          <a:bodyPr>
            <a:noAutofit/>
          </a:bodyPr>
          <a:lstStyle/>
          <a:p>
            <a:r>
              <a:rPr lang="en-US" sz="6000" b="1" i="1" u="sng" dirty="0" smtClean="0">
                <a:effectLst>
                  <a:outerShdw blurRad="38100" dist="38100" dir="2700000" algn="tl">
                    <a:srgbClr val="000000">
                      <a:alpha val="43137"/>
                    </a:srgbClr>
                  </a:outerShdw>
                </a:effectLst>
              </a:rPr>
              <a:t>The role of Bacteria and fungi in the food industry</a:t>
            </a:r>
            <a:endParaRPr lang="en-US" sz="6000" b="1" i="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rot="20676349">
            <a:off x="3962399" y="4385732"/>
            <a:ext cx="7197726" cy="1405467"/>
          </a:xfrm>
        </p:spPr>
        <p:txBody>
          <a:bodyPr>
            <a:normAutofit/>
          </a:bodyPr>
          <a:lstStyle/>
          <a:p>
            <a:r>
              <a:rPr lang="en-US" sz="3200" b="1" i="1" u="sng" dirty="0" smtClean="0">
                <a:effectLst>
                  <a:outerShdw blurRad="38100" dist="38100" dir="2700000" algn="tl">
                    <a:srgbClr val="000000">
                      <a:alpha val="43137"/>
                    </a:srgbClr>
                  </a:outerShdw>
                </a:effectLst>
              </a:rPr>
              <a:t>By </a:t>
            </a:r>
            <a:r>
              <a:rPr lang="en-US" sz="3200" b="1" i="1" u="sng" dirty="0" err="1" smtClean="0">
                <a:effectLst>
                  <a:outerShdw blurRad="38100" dist="38100" dir="2700000" algn="tl">
                    <a:srgbClr val="000000">
                      <a:alpha val="43137"/>
                    </a:srgbClr>
                  </a:outerShdw>
                </a:effectLst>
              </a:rPr>
              <a:t>devansh</a:t>
            </a:r>
            <a:r>
              <a:rPr lang="en-US" sz="3200" b="1" i="1" u="sng" dirty="0" smtClean="0">
                <a:effectLst>
                  <a:outerShdw blurRad="38100" dist="38100" dir="2700000" algn="tl">
                    <a:srgbClr val="000000">
                      <a:alpha val="43137"/>
                    </a:srgbClr>
                  </a:outerShdw>
                </a:effectLst>
              </a:rPr>
              <a:t> </a:t>
            </a:r>
            <a:r>
              <a:rPr lang="en-US" sz="3200" b="1" i="1" u="sng" dirty="0" err="1" smtClean="0">
                <a:effectLst>
                  <a:outerShdw blurRad="38100" dist="38100" dir="2700000" algn="tl">
                    <a:srgbClr val="000000">
                      <a:alpha val="43137"/>
                    </a:srgbClr>
                  </a:outerShdw>
                </a:effectLst>
              </a:rPr>
              <a:t>sharma</a:t>
            </a:r>
            <a:endParaRPr lang="en-US" sz="32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634144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ntr" presetSubtype="0" accel="50000" fill="hold" nodeType="clickEffect">
                                  <p:stCondLst>
                                    <p:cond delay="0"/>
                                  </p:stCondLst>
                                  <p:iterate type="lt">
                                    <p:tmPct val="50000"/>
                                  </p:iterate>
                                  <p:childTnLst>
                                    <p:set>
                                      <p:cBhvr>
                                        <p:cTn id="15" dur="1" fill="hold">
                                          <p:stCondLst>
                                            <p:cond delay="0"/>
                                          </p:stCondLst>
                                        </p:cTn>
                                        <p:tgtEl>
                                          <p:spTgt spid="3">
                                            <p:txEl>
                                              <p:pRg st="0" end="0"/>
                                            </p:txEl>
                                          </p:spTgt>
                                        </p:tgtEl>
                                        <p:attrNameLst>
                                          <p:attrName>style.visibility</p:attrName>
                                        </p:attrNameLst>
                                      </p:cBhvr>
                                      <p:to>
                                        <p:strVal val="visible"/>
                                      </p:to>
                                    </p:set>
                                    <p:set>
                                      <p:cBhvr>
                                        <p:cTn id="16" dur="455" fill="hold">
                                          <p:stCondLst>
                                            <p:cond delay="0"/>
                                          </p:stCondLst>
                                        </p:cTn>
                                        <p:tgtEl>
                                          <p:spTgt spid="3">
                                            <p:txEl>
                                              <p:pRg st="0" end="0"/>
                                            </p:txEl>
                                          </p:spTgt>
                                        </p:tgtEl>
                                        <p:attrNameLst>
                                          <p:attrName>style.rotation</p:attrName>
                                        </p:attrNameLst>
                                      </p:cBhvr>
                                      <p:to>
                                        <p:strVal val="-45.0"/>
                                      </p:to>
                                    </p:set>
                                    <p:anim calcmode="lin" valueType="num">
                                      <p:cBhvr>
                                        <p:cTn id="17"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8"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9"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20"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i="1" u="sng" dirty="0" smtClean="0"/>
              <a:t>What is the role?</a:t>
            </a:r>
            <a:endParaRPr lang="en-US" sz="7200" b="1" i="1" u="sng" dirty="0"/>
          </a:p>
        </p:txBody>
      </p:sp>
      <p:sp>
        <p:nvSpPr>
          <p:cNvPr id="3" name="Content Placeholder 2"/>
          <p:cNvSpPr>
            <a:spLocks noGrp="1"/>
          </p:cNvSpPr>
          <p:nvPr>
            <p:ph idx="1"/>
          </p:nvPr>
        </p:nvSpPr>
        <p:spPr/>
        <p:txBody>
          <a:bodyPr>
            <a:normAutofit fontScale="77500" lnSpcReduction="20000"/>
          </a:bodyPr>
          <a:lstStyle/>
          <a:p>
            <a:r>
              <a:rPr lang="en-US" sz="2400" dirty="0" smtClean="0"/>
              <a:t>You may think that bacteria and fungi are very dangerous and harmful. Well that is true but did you know that it is still used in food industry. So we people are eating poison? NO!!!!!! Well it does not kill us but still it has some good effects on our body.</a:t>
            </a:r>
          </a:p>
          <a:p>
            <a:r>
              <a:rPr lang="en-US" sz="2400" dirty="0" smtClean="0"/>
              <a:t>We can take food which uses bacteria and fungi such as: Bread, Cheese, Milk, Wine, Beer, Meat(Some How), Vinegar, Fermented Fish, and Vegetables.</a:t>
            </a:r>
          </a:p>
          <a:p>
            <a:r>
              <a:rPr lang="en-US" sz="2400" dirty="0"/>
              <a:t>Microorganisms are essential for the production of foods such as cheese, yogurt, bread, beer, wine and other fermented foods. ... Certain bacteria, including lactic acid bacteria, are used to make yogurt, cheese, hot sauce, pickles, fermented sausages and dishes</a:t>
            </a:r>
            <a:r>
              <a:rPr lang="en-US" sz="2400" dirty="0" smtClean="0"/>
              <a:t>.</a:t>
            </a:r>
          </a:p>
          <a:p>
            <a:r>
              <a:rPr lang="en-US" sz="2400" dirty="0"/>
              <a:t>Bacteria, molds and yeast are the most important microorganisms that cause food spoilage and also find the maximum exploitation in production of food and food products. Different strains of bacteria and fungus are used for fermentation of dairy products for production of a wide variety of cultured milk products</a:t>
            </a:r>
            <a:r>
              <a:rPr lang="en-US" sz="2400" dirty="0" smtClean="0"/>
              <a:t>.</a:t>
            </a:r>
          </a:p>
          <a:p>
            <a:r>
              <a:rPr lang="en-US" sz="2400" dirty="0" smtClean="0"/>
              <a:t>A main example of Fungi in the food industry can be the Mushroom.</a:t>
            </a:r>
            <a:endParaRPr lang="en-US" sz="2400" dirty="0"/>
          </a:p>
        </p:txBody>
      </p:sp>
    </p:spTree>
    <p:extLst>
      <p:ext uri="{BB962C8B-B14F-4D97-AF65-F5344CB8AC3E}">
        <p14:creationId xmlns:p14="http://schemas.microsoft.com/office/powerpoint/2010/main" val="30284471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down)">
                                      <p:cBhvr>
                                        <p:cTn id="16" dur="580">
                                          <p:stCondLst>
                                            <p:cond delay="0"/>
                                          </p:stCondLst>
                                        </p:cTn>
                                        <p:tgtEl>
                                          <p:spTgt spid="3">
                                            <p:txEl>
                                              <p:pRg st="0" end="0"/>
                                            </p:txEl>
                                          </p:spTgt>
                                        </p:tgtEl>
                                      </p:cBhvr>
                                    </p:animEffect>
                                    <p:anim calcmode="lin" valueType="num">
                                      <p:cBhvr>
                                        <p:cTn id="17"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2" dur="26">
                                          <p:stCondLst>
                                            <p:cond delay="650"/>
                                          </p:stCondLst>
                                        </p:cTn>
                                        <p:tgtEl>
                                          <p:spTgt spid="3">
                                            <p:txEl>
                                              <p:pRg st="0" end="0"/>
                                            </p:txEl>
                                          </p:spTgt>
                                        </p:tgtEl>
                                      </p:cBhvr>
                                      <p:to x="100000" y="60000"/>
                                    </p:animScale>
                                    <p:animScale>
                                      <p:cBhvr>
                                        <p:cTn id="23" dur="166" decel="50000">
                                          <p:stCondLst>
                                            <p:cond delay="676"/>
                                          </p:stCondLst>
                                        </p:cTn>
                                        <p:tgtEl>
                                          <p:spTgt spid="3">
                                            <p:txEl>
                                              <p:pRg st="0" end="0"/>
                                            </p:txEl>
                                          </p:spTgt>
                                        </p:tgtEl>
                                      </p:cBhvr>
                                      <p:to x="100000" y="100000"/>
                                    </p:animScale>
                                    <p:animScale>
                                      <p:cBhvr>
                                        <p:cTn id="24" dur="26">
                                          <p:stCondLst>
                                            <p:cond delay="1312"/>
                                          </p:stCondLst>
                                        </p:cTn>
                                        <p:tgtEl>
                                          <p:spTgt spid="3">
                                            <p:txEl>
                                              <p:pRg st="0" end="0"/>
                                            </p:txEl>
                                          </p:spTgt>
                                        </p:tgtEl>
                                      </p:cBhvr>
                                      <p:to x="100000" y="80000"/>
                                    </p:animScale>
                                    <p:animScale>
                                      <p:cBhvr>
                                        <p:cTn id="25" dur="166" decel="50000">
                                          <p:stCondLst>
                                            <p:cond delay="1338"/>
                                          </p:stCondLst>
                                        </p:cTn>
                                        <p:tgtEl>
                                          <p:spTgt spid="3">
                                            <p:txEl>
                                              <p:pRg st="0" end="0"/>
                                            </p:txEl>
                                          </p:spTgt>
                                        </p:tgtEl>
                                      </p:cBhvr>
                                      <p:to x="100000" y="100000"/>
                                    </p:animScale>
                                    <p:animScale>
                                      <p:cBhvr>
                                        <p:cTn id="26" dur="26">
                                          <p:stCondLst>
                                            <p:cond delay="1642"/>
                                          </p:stCondLst>
                                        </p:cTn>
                                        <p:tgtEl>
                                          <p:spTgt spid="3">
                                            <p:txEl>
                                              <p:pRg st="0" end="0"/>
                                            </p:txEl>
                                          </p:spTgt>
                                        </p:tgtEl>
                                      </p:cBhvr>
                                      <p:to x="100000" y="90000"/>
                                    </p:animScale>
                                    <p:animScale>
                                      <p:cBhvr>
                                        <p:cTn id="27" dur="166" decel="50000">
                                          <p:stCondLst>
                                            <p:cond delay="1668"/>
                                          </p:stCondLst>
                                        </p:cTn>
                                        <p:tgtEl>
                                          <p:spTgt spid="3">
                                            <p:txEl>
                                              <p:pRg st="0" end="0"/>
                                            </p:txEl>
                                          </p:spTgt>
                                        </p:tgtEl>
                                      </p:cBhvr>
                                      <p:to x="100000" y="100000"/>
                                    </p:animScale>
                                    <p:animScale>
                                      <p:cBhvr>
                                        <p:cTn id="28" dur="26">
                                          <p:stCondLst>
                                            <p:cond delay="1808"/>
                                          </p:stCondLst>
                                        </p:cTn>
                                        <p:tgtEl>
                                          <p:spTgt spid="3">
                                            <p:txEl>
                                              <p:pRg st="0" end="0"/>
                                            </p:txEl>
                                          </p:spTgt>
                                        </p:tgtEl>
                                      </p:cBhvr>
                                      <p:to x="100000" y="95000"/>
                                    </p:animScale>
                                    <p:animScale>
                                      <p:cBhvr>
                                        <p:cTn id="29" dur="166" decel="50000">
                                          <p:stCondLst>
                                            <p:cond delay="1834"/>
                                          </p:stCondLst>
                                        </p:cTn>
                                        <p:tgtEl>
                                          <p:spTgt spid="3">
                                            <p:txEl>
                                              <p:pRg st="0" end="0"/>
                                            </p:txEl>
                                          </p:spTgt>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2000"/>
                                        <p:tgtEl>
                                          <p:spTgt spid="3">
                                            <p:txEl>
                                              <p:pRg st="1" end="1"/>
                                            </p:txEl>
                                          </p:spTgt>
                                        </p:tgtEl>
                                      </p:cBhvr>
                                    </p:animEffect>
                                    <p:anim calcmode="lin" valueType="num">
                                      <p:cBhvr>
                                        <p:cTn id="3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3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barn(inVertical)">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barn(inVertical)">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barn(inVertical)">
                                      <p:cBhvr>
                                        <p:cTn id="5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464300" y="217422"/>
            <a:ext cx="4929187" cy="2464594"/>
          </a:xfrm>
          <a:prstGeom prst="rect">
            <a:avLst/>
          </a:prstGeom>
        </p:spPr>
      </p:pic>
    </p:spTree>
    <p:extLst>
      <p:ext uri="{BB962C8B-B14F-4D97-AF65-F5344CB8AC3E}">
        <p14:creationId xmlns:p14="http://schemas.microsoft.com/office/powerpoint/2010/main" val="262779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a:t>
            </a:r>
            <a:endParaRPr lang="en-US" dirty="0"/>
          </a:p>
        </p:txBody>
      </p:sp>
      <p:sp>
        <p:nvSpPr>
          <p:cNvPr id="3" name="Content Placeholder 2"/>
          <p:cNvSpPr>
            <a:spLocks noGrp="1"/>
          </p:cNvSpPr>
          <p:nvPr>
            <p:ph idx="1"/>
          </p:nvPr>
        </p:nvSpPr>
        <p:spPr/>
        <p:txBody>
          <a:bodyPr>
            <a:normAutofit/>
          </a:bodyPr>
          <a:lstStyle/>
          <a:p>
            <a:r>
              <a:rPr lang="en-US" sz="2400" dirty="0" smtClean="0"/>
              <a:t>Did you know that bacteria and fungi is sometimes in medicine.</a:t>
            </a:r>
            <a:endParaRPr lang="en-US" sz="2400" dirty="0"/>
          </a:p>
        </p:txBody>
      </p:sp>
    </p:spTree>
    <p:extLst>
      <p:ext uri="{BB962C8B-B14F-4D97-AF65-F5344CB8AC3E}">
        <p14:creationId xmlns:p14="http://schemas.microsoft.com/office/powerpoint/2010/main" val="5580478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190</TotalTime>
  <Words>237</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The role of Bacteria and fungi in the food industry</vt:lpstr>
      <vt:lpstr>What is the role?</vt:lpstr>
      <vt:lpstr>PowerPoint Presentation</vt:lpstr>
      <vt:lpstr>Fact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Bacteria and fungi in the food industry</dc:title>
  <dc:creator>User</dc:creator>
  <cp:lastModifiedBy>User</cp:lastModifiedBy>
  <cp:revision>8</cp:revision>
  <dcterms:created xsi:type="dcterms:W3CDTF">2020-08-04T04:59:50Z</dcterms:created>
  <dcterms:modified xsi:type="dcterms:W3CDTF">2020-08-31T08:01:05Z</dcterms:modified>
</cp:coreProperties>
</file>